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docProps/custom.xml" ContentType="application/vnd.openxmlformats-officedocument.custom-properties+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Default Extension="jpeg" ContentType="image/jpeg"/>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Default Extension="vml" ContentType="application/vnd.openxmlformats-officedocument.vmlDrawing"/>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Default Extension="wmf" ContentType="image/x-wmf"/>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5" r:id="rId1"/>
  </p:sldMasterIdLst>
  <p:notesMasterIdLst>
    <p:notesMasterId r:id="rId74"/>
  </p:notesMasterIdLst>
  <p:sldIdLst>
    <p:sldId id="256" r:id="rId2"/>
    <p:sldId id="257" r:id="rId3"/>
    <p:sldId id="258" r:id="rId4"/>
    <p:sldId id="259" r:id="rId5"/>
    <p:sldId id="260" r:id="rId6"/>
    <p:sldId id="261" r:id="rId7"/>
    <p:sldId id="262" r:id="rId8"/>
    <p:sldId id="263" r:id="rId9"/>
    <p:sldId id="264" r:id="rId10"/>
    <p:sldId id="265" r:id="rId11"/>
    <p:sldId id="266" r:id="rId12"/>
    <p:sldId id="268" r:id="rId13"/>
    <p:sldId id="271" r:id="rId14"/>
    <p:sldId id="272" r:id="rId15"/>
    <p:sldId id="273" r:id="rId16"/>
    <p:sldId id="274" r:id="rId17"/>
    <p:sldId id="275" r:id="rId18"/>
    <p:sldId id="276" r:id="rId19"/>
    <p:sldId id="277" r:id="rId20"/>
    <p:sldId id="278" r:id="rId21"/>
    <p:sldId id="279" r:id="rId22"/>
    <p:sldId id="280" r:id="rId23"/>
    <p:sldId id="281" r:id="rId24"/>
    <p:sldId id="282" r:id="rId25"/>
    <p:sldId id="283" r:id="rId26"/>
    <p:sldId id="284" r:id="rId27"/>
    <p:sldId id="285" r:id="rId28"/>
    <p:sldId id="286" r:id="rId29"/>
    <p:sldId id="287" r:id="rId30"/>
    <p:sldId id="288" r:id="rId31"/>
    <p:sldId id="289" r:id="rId32"/>
    <p:sldId id="290" r:id="rId33"/>
    <p:sldId id="291" r:id="rId34"/>
    <p:sldId id="292" r:id="rId35"/>
    <p:sldId id="293" r:id="rId36"/>
    <p:sldId id="294" r:id="rId37"/>
    <p:sldId id="295" r:id="rId38"/>
    <p:sldId id="296" r:id="rId39"/>
    <p:sldId id="297" r:id="rId40"/>
    <p:sldId id="298" r:id="rId41"/>
    <p:sldId id="299" r:id="rId42"/>
    <p:sldId id="300" r:id="rId43"/>
    <p:sldId id="301" r:id="rId44"/>
    <p:sldId id="302" r:id="rId45"/>
    <p:sldId id="303" r:id="rId46"/>
    <p:sldId id="304" r:id="rId47"/>
    <p:sldId id="305" r:id="rId48"/>
    <p:sldId id="341" r:id="rId49"/>
    <p:sldId id="306" r:id="rId50"/>
    <p:sldId id="353" r:id="rId51"/>
    <p:sldId id="348" r:id="rId52"/>
    <p:sldId id="355" r:id="rId53"/>
    <p:sldId id="356" r:id="rId54"/>
    <p:sldId id="343" r:id="rId55"/>
    <p:sldId id="349" r:id="rId56"/>
    <p:sldId id="350" r:id="rId57"/>
    <p:sldId id="351" r:id="rId58"/>
    <p:sldId id="352" r:id="rId59"/>
    <p:sldId id="344" r:id="rId60"/>
    <p:sldId id="345" r:id="rId61"/>
    <p:sldId id="347" r:id="rId62"/>
    <p:sldId id="358" r:id="rId63"/>
    <p:sldId id="359" r:id="rId64"/>
    <p:sldId id="360" r:id="rId65"/>
    <p:sldId id="361" r:id="rId66"/>
    <p:sldId id="362" r:id="rId67"/>
    <p:sldId id="363" r:id="rId68"/>
    <p:sldId id="364" r:id="rId69"/>
    <p:sldId id="365" r:id="rId70"/>
    <p:sldId id="366" r:id="rId71"/>
    <p:sldId id="367" r:id="rId72"/>
    <p:sldId id="354" r:id="rId73"/>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74" d="100"/>
          <a:sy n="74" d="100"/>
        </p:scale>
        <p:origin x="-642"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5.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55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2355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2355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2355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355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2355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276BE799-CD9F-4A7A-B940-5ACF066F2BB4}" type="slidenum">
              <a:rPr lang="en-US"/>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Arial" charset="0"/>
      </a:defRPr>
    </a:lvl1pPr>
    <a:lvl2pPr marL="457200" algn="l" rtl="0" fontAlgn="base">
      <a:spcBef>
        <a:spcPct val="30000"/>
      </a:spcBef>
      <a:spcAft>
        <a:spcPct val="0"/>
      </a:spcAft>
      <a:defRPr sz="1200" kern="1200">
        <a:solidFill>
          <a:schemeClr val="tx1"/>
        </a:solidFill>
        <a:latin typeface="Arial" charset="0"/>
        <a:ea typeface="+mn-ea"/>
        <a:cs typeface="Arial" charset="0"/>
      </a:defRPr>
    </a:lvl2pPr>
    <a:lvl3pPr marL="914400" algn="l" rtl="0" fontAlgn="base">
      <a:spcBef>
        <a:spcPct val="30000"/>
      </a:spcBef>
      <a:spcAft>
        <a:spcPct val="0"/>
      </a:spcAft>
      <a:defRPr sz="1200" kern="1200">
        <a:solidFill>
          <a:schemeClr val="tx1"/>
        </a:solidFill>
        <a:latin typeface="Arial" charset="0"/>
        <a:ea typeface="+mn-ea"/>
        <a:cs typeface="Arial" charset="0"/>
      </a:defRPr>
    </a:lvl3pPr>
    <a:lvl4pPr marL="1371600" algn="l" rtl="0" fontAlgn="base">
      <a:spcBef>
        <a:spcPct val="30000"/>
      </a:spcBef>
      <a:spcAft>
        <a:spcPct val="0"/>
      </a:spcAft>
      <a:defRPr sz="1200" kern="1200">
        <a:solidFill>
          <a:schemeClr val="tx1"/>
        </a:solidFill>
        <a:latin typeface="Arial" charset="0"/>
        <a:ea typeface="+mn-ea"/>
        <a:cs typeface="Arial" charset="0"/>
      </a:defRPr>
    </a:lvl4pPr>
    <a:lvl5pPr marL="1828800" algn="l" rtl="0" fontAlgn="base">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5D469CE-005B-45F5-9FFB-03D6190EC7DB}" type="slidenum">
              <a:rPr lang="en-US"/>
              <a:pPr/>
              <a:t>13</a:t>
            </a:fld>
            <a:endParaRPr lang="en-US"/>
          </a:p>
        </p:txBody>
      </p:sp>
      <p:sp>
        <p:nvSpPr>
          <p:cNvPr id="26626" name="Rectangle 2"/>
          <p:cNvSpPr>
            <a:spLocks noGrp="1" noRot="1" noChangeAspect="1" noChangeArrowheads="1" noTextEdit="1"/>
          </p:cNvSpPr>
          <p:nvPr>
            <p:ph type="sldImg"/>
          </p:nvPr>
        </p:nvSpPr>
        <p:spPr>
          <a:xfrm>
            <a:off x="1150938" y="692150"/>
            <a:ext cx="4556125" cy="3416300"/>
          </a:xfrm>
          <a:ln/>
        </p:spPr>
      </p:sp>
      <p:sp>
        <p:nvSpPr>
          <p:cNvPr id="26627"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A8C8A54-D35B-4242-8E23-C1A8F9B31E57}" type="slidenum">
              <a:rPr lang="en-US"/>
              <a:pPr/>
              <a:t>14</a:t>
            </a:fld>
            <a:endParaRPr lang="en-US"/>
          </a:p>
        </p:txBody>
      </p:sp>
      <p:sp>
        <p:nvSpPr>
          <p:cNvPr id="28674" name="Rectangle 2"/>
          <p:cNvSpPr>
            <a:spLocks noGrp="1" noRot="1" noChangeAspect="1" noChangeArrowheads="1" noTextEdit="1"/>
          </p:cNvSpPr>
          <p:nvPr>
            <p:ph type="sldImg"/>
          </p:nvPr>
        </p:nvSpPr>
        <p:spPr>
          <a:xfrm>
            <a:off x="1150938" y="692150"/>
            <a:ext cx="4556125" cy="3416300"/>
          </a:xfrm>
          <a:ln/>
        </p:spPr>
      </p:sp>
      <p:sp>
        <p:nvSpPr>
          <p:cNvPr id="28675"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263CF0-6770-4302-BFA0-087A5A730436}" type="slidenum">
              <a:rPr lang="en-US"/>
              <a:pPr/>
              <a:t>15</a:t>
            </a:fld>
            <a:endParaRPr lang="en-US"/>
          </a:p>
        </p:txBody>
      </p:sp>
      <p:sp>
        <p:nvSpPr>
          <p:cNvPr id="30722" name="Rectangle 2"/>
          <p:cNvSpPr>
            <a:spLocks noGrp="1" noRot="1" noChangeAspect="1" noChangeArrowheads="1" noTextEdit="1"/>
          </p:cNvSpPr>
          <p:nvPr>
            <p:ph type="sldImg"/>
          </p:nvPr>
        </p:nvSpPr>
        <p:spPr>
          <a:xfrm>
            <a:off x="1150938" y="692150"/>
            <a:ext cx="4556125" cy="3416300"/>
          </a:xfrm>
          <a:ln/>
        </p:spPr>
      </p:sp>
      <p:sp>
        <p:nvSpPr>
          <p:cNvPr id="30723"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B1B938C-216F-43EA-A07D-015602EC8478}" type="slidenum">
              <a:rPr lang="en-US"/>
              <a:pPr/>
              <a:t>16</a:t>
            </a:fld>
            <a:endParaRPr lang="en-US"/>
          </a:p>
        </p:txBody>
      </p:sp>
      <p:sp>
        <p:nvSpPr>
          <p:cNvPr id="32770" name="Rectangle 2"/>
          <p:cNvSpPr>
            <a:spLocks noGrp="1" noRot="1" noChangeAspect="1" noChangeArrowheads="1" noTextEdit="1"/>
          </p:cNvSpPr>
          <p:nvPr>
            <p:ph type="sldImg"/>
          </p:nvPr>
        </p:nvSpPr>
        <p:spPr>
          <a:xfrm>
            <a:off x="1150938" y="692150"/>
            <a:ext cx="4556125" cy="3416300"/>
          </a:xfrm>
          <a:ln/>
        </p:spPr>
      </p:sp>
      <p:sp>
        <p:nvSpPr>
          <p:cNvPr id="32771"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ED86B18-39F6-429B-99DE-C4A05CDA749A}" type="slidenum">
              <a:rPr lang="en-US"/>
              <a:pPr/>
              <a:t>17</a:t>
            </a:fld>
            <a:endParaRPr lang="en-US"/>
          </a:p>
        </p:txBody>
      </p:sp>
      <p:sp>
        <p:nvSpPr>
          <p:cNvPr id="34818" name="Rectangle 2"/>
          <p:cNvSpPr>
            <a:spLocks noGrp="1" noRot="1" noChangeAspect="1" noChangeArrowheads="1" noTextEdit="1"/>
          </p:cNvSpPr>
          <p:nvPr>
            <p:ph type="sldImg"/>
          </p:nvPr>
        </p:nvSpPr>
        <p:spPr>
          <a:xfrm>
            <a:off x="1150938" y="692150"/>
            <a:ext cx="4556125" cy="3416300"/>
          </a:xfrm>
          <a:ln/>
        </p:spPr>
      </p:sp>
      <p:sp>
        <p:nvSpPr>
          <p:cNvPr id="34819"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982C25A-6327-41A8-9630-8E8204CBCE86}" type="slidenum">
              <a:rPr lang="en-US"/>
              <a:pPr/>
              <a:t>18</a:t>
            </a:fld>
            <a:endParaRPr lang="en-US"/>
          </a:p>
        </p:txBody>
      </p:sp>
      <p:sp>
        <p:nvSpPr>
          <p:cNvPr id="36866" name="Rectangle 2"/>
          <p:cNvSpPr>
            <a:spLocks noGrp="1" noRot="1" noChangeAspect="1" noChangeArrowheads="1" noTextEdit="1"/>
          </p:cNvSpPr>
          <p:nvPr>
            <p:ph type="sldImg"/>
          </p:nvPr>
        </p:nvSpPr>
        <p:spPr>
          <a:xfrm>
            <a:off x="1150938" y="692150"/>
            <a:ext cx="4556125" cy="3416300"/>
          </a:xfrm>
          <a:ln/>
        </p:spPr>
      </p:sp>
      <p:sp>
        <p:nvSpPr>
          <p:cNvPr id="36867"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E372DAA-3618-48C2-B6DC-E87C8D1B403A}" type="slidenum">
              <a:rPr lang="en-US"/>
              <a:pPr/>
              <a:t>19</a:t>
            </a:fld>
            <a:endParaRPr lang="en-US"/>
          </a:p>
        </p:txBody>
      </p:sp>
      <p:sp>
        <p:nvSpPr>
          <p:cNvPr id="38914" name="Rectangle 2"/>
          <p:cNvSpPr>
            <a:spLocks noGrp="1" noRot="1" noChangeAspect="1" noChangeArrowheads="1" noTextEdit="1"/>
          </p:cNvSpPr>
          <p:nvPr>
            <p:ph type="sldImg"/>
          </p:nvPr>
        </p:nvSpPr>
        <p:spPr>
          <a:xfrm>
            <a:off x="1150938" y="692150"/>
            <a:ext cx="4556125" cy="3416300"/>
          </a:xfrm>
          <a:ln/>
        </p:spPr>
      </p:sp>
      <p:sp>
        <p:nvSpPr>
          <p:cNvPr id="38915"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89D4C98-1715-48A9-A67D-A3BFE1982886}" type="slidenum">
              <a:rPr lang="en-US"/>
              <a:pPr/>
              <a:t>20</a:t>
            </a:fld>
            <a:endParaRPr lang="en-US"/>
          </a:p>
        </p:txBody>
      </p:sp>
      <p:sp>
        <p:nvSpPr>
          <p:cNvPr id="40962" name="Rectangle 2"/>
          <p:cNvSpPr>
            <a:spLocks noGrp="1" noRot="1" noChangeAspect="1" noChangeArrowheads="1" noTextEdit="1"/>
          </p:cNvSpPr>
          <p:nvPr>
            <p:ph type="sldImg"/>
          </p:nvPr>
        </p:nvSpPr>
        <p:spPr>
          <a:xfrm>
            <a:off x="1150938" y="692150"/>
            <a:ext cx="4556125" cy="3416300"/>
          </a:xfrm>
          <a:ln/>
        </p:spPr>
      </p:sp>
      <p:sp>
        <p:nvSpPr>
          <p:cNvPr id="40963"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87D8666-E70F-419B-9C42-87B04817953B}" type="slidenum">
              <a:rPr lang="en-US"/>
              <a:pPr/>
              <a:t>21</a:t>
            </a:fld>
            <a:endParaRPr lang="en-US"/>
          </a:p>
        </p:txBody>
      </p:sp>
      <p:sp>
        <p:nvSpPr>
          <p:cNvPr id="43010" name="Rectangle 2"/>
          <p:cNvSpPr>
            <a:spLocks noGrp="1" noRot="1" noChangeAspect="1" noChangeArrowheads="1" noTextEdit="1"/>
          </p:cNvSpPr>
          <p:nvPr>
            <p:ph type="sldImg"/>
          </p:nvPr>
        </p:nvSpPr>
        <p:spPr>
          <a:xfrm>
            <a:off x="1150938" y="692150"/>
            <a:ext cx="4556125" cy="3416300"/>
          </a:xfrm>
          <a:ln/>
        </p:spPr>
      </p:sp>
      <p:sp>
        <p:nvSpPr>
          <p:cNvPr id="43011"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601898C-D874-47A0-8146-A18466234C55}" type="slidenum">
              <a:rPr lang="en-US"/>
              <a:pPr/>
              <a:t>22</a:t>
            </a:fld>
            <a:endParaRPr lang="en-US"/>
          </a:p>
        </p:txBody>
      </p:sp>
      <p:sp>
        <p:nvSpPr>
          <p:cNvPr id="45058" name="Rectangle 2"/>
          <p:cNvSpPr>
            <a:spLocks noGrp="1" noRot="1" noChangeAspect="1" noChangeArrowheads="1" noTextEdit="1"/>
          </p:cNvSpPr>
          <p:nvPr>
            <p:ph type="sldImg"/>
          </p:nvPr>
        </p:nvSpPr>
        <p:spPr>
          <a:xfrm>
            <a:off x="1150938" y="692150"/>
            <a:ext cx="4556125" cy="3416300"/>
          </a:xfrm>
          <a:ln/>
        </p:spPr>
      </p:sp>
      <p:sp>
        <p:nvSpPr>
          <p:cNvPr id="45059"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B0FC219-281B-42E0-A523-6C2848E9EADA}" type="slidenum">
              <a:rPr lang="en-US"/>
              <a:pPr/>
              <a:t>23</a:t>
            </a:fld>
            <a:endParaRPr lang="en-US"/>
          </a:p>
        </p:txBody>
      </p:sp>
      <p:sp>
        <p:nvSpPr>
          <p:cNvPr id="47106" name="Rectangle 2"/>
          <p:cNvSpPr>
            <a:spLocks noGrp="1" noRot="1" noChangeAspect="1" noChangeArrowheads="1" noTextEdit="1"/>
          </p:cNvSpPr>
          <p:nvPr>
            <p:ph type="sldImg"/>
          </p:nvPr>
        </p:nvSpPr>
        <p:spPr>
          <a:xfrm>
            <a:off x="1150938" y="692150"/>
            <a:ext cx="4556125" cy="3416300"/>
          </a:xfrm>
          <a:ln/>
        </p:spPr>
      </p:sp>
      <p:sp>
        <p:nvSpPr>
          <p:cNvPr id="47107"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69766A7-49A5-481F-9830-922FCFFF60EA}" type="slidenum">
              <a:rPr lang="en-US"/>
              <a:pPr/>
              <a:t>24</a:t>
            </a:fld>
            <a:endParaRPr lang="en-US"/>
          </a:p>
        </p:txBody>
      </p:sp>
      <p:sp>
        <p:nvSpPr>
          <p:cNvPr id="49154" name="Rectangle 2"/>
          <p:cNvSpPr>
            <a:spLocks noGrp="1" noRot="1" noChangeAspect="1" noChangeArrowheads="1" noTextEdit="1"/>
          </p:cNvSpPr>
          <p:nvPr>
            <p:ph type="sldImg"/>
          </p:nvPr>
        </p:nvSpPr>
        <p:spPr>
          <a:xfrm>
            <a:off x="1150938" y="692150"/>
            <a:ext cx="4556125" cy="3416300"/>
          </a:xfrm>
          <a:ln/>
        </p:spPr>
      </p:sp>
      <p:sp>
        <p:nvSpPr>
          <p:cNvPr id="49155"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3B102D4-A379-4C8C-AC08-898ED3DA5096}" type="slidenum">
              <a:rPr lang="en-US"/>
              <a:pPr/>
              <a:t>25</a:t>
            </a:fld>
            <a:endParaRPr lang="en-US"/>
          </a:p>
        </p:txBody>
      </p:sp>
      <p:sp>
        <p:nvSpPr>
          <p:cNvPr id="51202" name="Rectangle 2"/>
          <p:cNvSpPr>
            <a:spLocks noGrp="1" noRot="1" noChangeAspect="1" noChangeArrowheads="1" noTextEdit="1"/>
          </p:cNvSpPr>
          <p:nvPr>
            <p:ph type="sldImg"/>
          </p:nvPr>
        </p:nvSpPr>
        <p:spPr>
          <a:xfrm>
            <a:off x="1150938" y="692150"/>
            <a:ext cx="4556125" cy="3416300"/>
          </a:xfrm>
          <a:ln/>
        </p:spPr>
      </p:sp>
      <p:sp>
        <p:nvSpPr>
          <p:cNvPr id="51203"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6EBCDD3-9BD3-4653-A43B-60522538B97C}" type="slidenum">
              <a:rPr lang="en-US"/>
              <a:pPr/>
              <a:t>26</a:t>
            </a:fld>
            <a:endParaRPr lang="en-US"/>
          </a:p>
        </p:txBody>
      </p:sp>
      <p:sp>
        <p:nvSpPr>
          <p:cNvPr id="53250" name="Rectangle 2"/>
          <p:cNvSpPr>
            <a:spLocks noGrp="1" noRot="1" noChangeAspect="1" noChangeArrowheads="1" noTextEdit="1"/>
          </p:cNvSpPr>
          <p:nvPr>
            <p:ph type="sldImg"/>
          </p:nvPr>
        </p:nvSpPr>
        <p:spPr>
          <a:xfrm>
            <a:off x="1150938" y="692150"/>
            <a:ext cx="4556125" cy="3416300"/>
          </a:xfrm>
          <a:ln/>
        </p:spPr>
      </p:sp>
      <p:sp>
        <p:nvSpPr>
          <p:cNvPr id="53251"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D74104-6DED-4992-A1F9-6AFBCF64F1A8}" type="slidenum">
              <a:rPr lang="en-US"/>
              <a:pPr/>
              <a:t>27</a:t>
            </a:fld>
            <a:endParaRPr lang="en-US"/>
          </a:p>
        </p:txBody>
      </p:sp>
      <p:sp>
        <p:nvSpPr>
          <p:cNvPr id="55298" name="Rectangle 2"/>
          <p:cNvSpPr>
            <a:spLocks noGrp="1" noRot="1" noChangeAspect="1" noChangeArrowheads="1" noTextEdit="1"/>
          </p:cNvSpPr>
          <p:nvPr>
            <p:ph type="sldImg"/>
          </p:nvPr>
        </p:nvSpPr>
        <p:spPr>
          <a:xfrm>
            <a:off x="1150938" y="692150"/>
            <a:ext cx="4556125" cy="3416300"/>
          </a:xfrm>
          <a:ln/>
        </p:spPr>
      </p:sp>
      <p:sp>
        <p:nvSpPr>
          <p:cNvPr id="55299"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8BA4C60-B9F0-40C9-85A8-1FDB820DC7AB}" type="slidenum">
              <a:rPr lang="en-US"/>
              <a:pPr/>
              <a:t>28</a:t>
            </a:fld>
            <a:endParaRPr lang="en-US"/>
          </a:p>
        </p:txBody>
      </p:sp>
      <p:sp>
        <p:nvSpPr>
          <p:cNvPr id="57346" name="Rectangle 2"/>
          <p:cNvSpPr>
            <a:spLocks noGrp="1" noRot="1" noChangeAspect="1" noChangeArrowheads="1" noTextEdit="1"/>
          </p:cNvSpPr>
          <p:nvPr>
            <p:ph type="sldImg"/>
          </p:nvPr>
        </p:nvSpPr>
        <p:spPr>
          <a:xfrm>
            <a:off x="1150938" y="692150"/>
            <a:ext cx="4556125" cy="3416300"/>
          </a:xfrm>
          <a:ln/>
        </p:spPr>
      </p:sp>
      <p:sp>
        <p:nvSpPr>
          <p:cNvPr id="57347"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62CA6CA-3088-4B97-B467-9D1E4B641BEA}" type="slidenum">
              <a:rPr lang="en-US"/>
              <a:pPr/>
              <a:t>29</a:t>
            </a:fld>
            <a:endParaRPr lang="en-US"/>
          </a:p>
        </p:txBody>
      </p:sp>
      <p:sp>
        <p:nvSpPr>
          <p:cNvPr id="59394" name="Rectangle 2"/>
          <p:cNvSpPr>
            <a:spLocks noGrp="1" noRot="1" noChangeAspect="1" noChangeArrowheads="1" noTextEdit="1"/>
          </p:cNvSpPr>
          <p:nvPr>
            <p:ph type="sldImg"/>
          </p:nvPr>
        </p:nvSpPr>
        <p:spPr>
          <a:xfrm>
            <a:off x="1150938" y="692150"/>
            <a:ext cx="4556125" cy="3416300"/>
          </a:xfrm>
          <a:ln/>
        </p:spPr>
      </p:sp>
      <p:sp>
        <p:nvSpPr>
          <p:cNvPr id="59395"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152B6A6-D81A-49BF-A000-E43A5F9333D0}" type="slidenum">
              <a:rPr lang="en-US"/>
              <a:pPr/>
              <a:t>30</a:t>
            </a:fld>
            <a:endParaRPr lang="en-US"/>
          </a:p>
        </p:txBody>
      </p:sp>
      <p:sp>
        <p:nvSpPr>
          <p:cNvPr id="61442" name="Rectangle 2"/>
          <p:cNvSpPr>
            <a:spLocks noGrp="1" noRot="1" noChangeAspect="1" noChangeArrowheads="1" noTextEdit="1"/>
          </p:cNvSpPr>
          <p:nvPr>
            <p:ph type="sldImg"/>
          </p:nvPr>
        </p:nvSpPr>
        <p:spPr>
          <a:xfrm>
            <a:off x="1150938" y="692150"/>
            <a:ext cx="4556125" cy="3416300"/>
          </a:xfrm>
          <a:ln/>
        </p:spPr>
      </p:sp>
      <p:sp>
        <p:nvSpPr>
          <p:cNvPr id="61443"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E83DB6F-6270-4826-87CB-697C8F670AF1}" type="slidenum">
              <a:rPr lang="en-US"/>
              <a:pPr/>
              <a:t>31</a:t>
            </a:fld>
            <a:endParaRPr lang="en-US"/>
          </a:p>
        </p:txBody>
      </p:sp>
      <p:sp>
        <p:nvSpPr>
          <p:cNvPr id="63490" name="Rectangle 2"/>
          <p:cNvSpPr>
            <a:spLocks noGrp="1" noRot="1" noChangeAspect="1" noChangeArrowheads="1" noTextEdit="1"/>
          </p:cNvSpPr>
          <p:nvPr>
            <p:ph type="sldImg"/>
          </p:nvPr>
        </p:nvSpPr>
        <p:spPr>
          <a:xfrm>
            <a:off x="1150938" y="692150"/>
            <a:ext cx="4556125" cy="3416300"/>
          </a:xfrm>
          <a:ln/>
        </p:spPr>
      </p:sp>
      <p:sp>
        <p:nvSpPr>
          <p:cNvPr id="63491"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5A521EC-BA24-47A4-A581-BE32B9E54605}" type="slidenum">
              <a:rPr lang="en-US"/>
              <a:pPr/>
              <a:t>32</a:t>
            </a:fld>
            <a:endParaRPr lang="en-US"/>
          </a:p>
        </p:txBody>
      </p:sp>
      <p:sp>
        <p:nvSpPr>
          <p:cNvPr id="65538" name="Rectangle 2"/>
          <p:cNvSpPr>
            <a:spLocks noGrp="1" noRot="1" noChangeAspect="1" noChangeArrowheads="1" noTextEdit="1"/>
          </p:cNvSpPr>
          <p:nvPr>
            <p:ph type="sldImg"/>
          </p:nvPr>
        </p:nvSpPr>
        <p:spPr>
          <a:xfrm>
            <a:off x="1150938" y="692150"/>
            <a:ext cx="4556125" cy="3416300"/>
          </a:xfrm>
          <a:ln/>
        </p:spPr>
      </p:sp>
      <p:sp>
        <p:nvSpPr>
          <p:cNvPr id="65539"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BABF207-586F-49D2-A296-CE7D85BD4D3A}" type="slidenum">
              <a:rPr lang="en-US"/>
              <a:pPr/>
              <a:t>33</a:t>
            </a:fld>
            <a:endParaRPr lang="en-US"/>
          </a:p>
        </p:txBody>
      </p:sp>
      <p:sp>
        <p:nvSpPr>
          <p:cNvPr id="67586" name="Rectangle 2"/>
          <p:cNvSpPr>
            <a:spLocks noGrp="1" noRot="1" noChangeAspect="1" noChangeArrowheads="1" noTextEdit="1"/>
          </p:cNvSpPr>
          <p:nvPr>
            <p:ph type="sldImg"/>
          </p:nvPr>
        </p:nvSpPr>
        <p:spPr>
          <a:xfrm>
            <a:off x="1150938" y="692150"/>
            <a:ext cx="4556125" cy="3416300"/>
          </a:xfrm>
          <a:ln/>
        </p:spPr>
      </p:sp>
      <p:sp>
        <p:nvSpPr>
          <p:cNvPr id="67587"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28E1067-5B71-418E-8231-0521197C8E45}" type="slidenum">
              <a:rPr lang="en-US"/>
              <a:pPr/>
              <a:t>34</a:t>
            </a:fld>
            <a:endParaRPr lang="en-US"/>
          </a:p>
        </p:txBody>
      </p:sp>
      <p:sp>
        <p:nvSpPr>
          <p:cNvPr id="69634" name="Rectangle 2"/>
          <p:cNvSpPr>
            <a:spLocks noGrp="1" noRot="1" noChangeAspect="1" noChangeArrowheads="1" noTextEdit="1"/>
          </p:cNvSpPr>
          <p:nvPr>
            <p:ph type="sldImg"/>
          </p:nvPr>
        </p:nvSpPr>
        <p:spPr>
          <a:xfrm>
            <a:off x="1150938" y="692150"/>
            <a:ext cx="4556125" cy="3416300"/>
          </a:xfrm>
          <a:ln/>
        </p:spPr>
      </p:sp>
      <p:sp>
        <p:nvSpPr>
          <p:cNvPr id="69635"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E25B1AD-02CF-4AD5-AA55-FBB5A0081120}" type="slidenum">
              <a:rPr lang="en-US"/>
              <a:pPr/>
              <a:t>35</a:t>
            </a:fld>
            <a:endParaRPr lang="en-US"/>
          </a:p>
        </p:txBody>
      </p:sp>
      <p:sp>
        <p:nvSpPr>
          <p:cNvPr id="71682" name="Rectangle 2"/>
          <p:cNvSpPr>
            <a:spLocks noGrp="1" noRot="1" noChangeAspect="1" noChangeArrowheads="1" noTextEdit="1"/>
          </p:cNvSpPr>
          <p:nvPr>
            <p:ph type="sldImg"/>
          </p:nvPr>
        </p:nvSpPr>
        <p:spPr>
          <a:xfrm>
            <a:off x="1150938" y="692150"/>
            <a:ext cx="4556125" cy="3416300"/>
          </a:xfrm>
          <a:ln/>
        </p:spPr>
      </p:sp>
      <p:sp>
        <p:nvSpPr>
          <p:cNvPr id="71683"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E22FF5E-97BB-4D91-976B-7B8D5EA6A0F0}" type="slidenum">
              <a:rPr lang="en-US"/>
              <a:pPr/>
              <a:t>36</a:t>
            </a:fld>
            <a:endParaRPr lang="en-US"/>
          </a:p>
        </p:txBody>
      </p:sp>
      <p:sp>
        <p:nvSpPr>
          <p:cNvPr id="73730" name="Rectangle 2"/>
          <p:cNvSpPr>
            <a:spLocks noGrp="1" noRot="1" noChangeAspect="1" noChangeArrowheads="1" noTextEdit="1"/>
          </p:cNvSpPr>
          <p:nvPr>
            <p:ph type="sldImg"/>
          </p:nvPr>
        </p:nvSpPr>
        <p:spPr>
          <a:xfrm>
            <a:off x="1150938" y="692150"/>
            <a:ext cx="4556125" cy="3416300"/>
          </a:xfrm>
          <a:ln/>
        </p:spPr>
      </p:sp>
      <p:sp>
        <p:nvSpPr>
          <p:cNvPr id="73731"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D397EB1-18ED-41CD-B8ED-EDC134464F86}" type="slidenum">
              <a:rPr lang="en-US"/>
              <a:pPr/>
              <a:t>37</a:t>
            </a:fld>
            <a:endParaRPr lang="en-US"/>
          </a:p>
        </p:txBody>
      </p:sp>
      <p:sp>
        <p:nvSpPr>
          <p:cNvPr id="75778" name="Rectangle 2"/>
          <p:cNvSpPr>
            <a:spLocks noGrp="1" noRot="1" noChangeAspect="1" noChangeArrowheads="1" noTextEdit="1"/>
          </p:cNvSpPr>
          <p:nvPr>
            <p:ph type="sldImg"/>
          </p:nvPr>
        </p:nvSpPr>
        <p:spPr>
          <a:xfrm>
            <a:off x="1150938" y="692150"/>
            <a:ext cx="4556125" cy="3416300"/>
          </a:xfrm>
          <a:ln/>
        </p:spPr>
      </p:sp>
      <p:sp>
        <p:nvSpPr>
          <p:cNvPr id="75779"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B86CFE4-0F10-4A91-BEEF-A16E5A93D676}" type="slidenum">
              <a:rPr lang="en-US"/>
              <a:pPr/>
              <a:t>38</a:t>
            </a:fld>
            <a:endParaRPr lang="en-US"/>
          </a:p>
        </p:txBody>
      </p:sp>
      <p:sp>
        <p:nvSpPr>
          <p:cNvPr id="77826" name="Rectangle 2"/>
          <p:cNvSpPr>
            <a:spLocks noGrp="1" noRot="1" noChangeAspect="1" noChangeArrowheads="1" noTextEdit="1"/>
          </p:cNvSpPr>
          <p:nvPr>
            <p:ph type="sldImg"/>
          </p:nvPr>
        </p:nvSpPr>
        <p:spPr>
          <a:xfrm>
            <a:off x="1150938" y="692150"/>
            <a:ext cx="4556125" cy="3416300"/>
          </a:xfrm>
          <a:ln/>
        </p:spPr>
      </p:sp>
      <p:sp>
        <p:nvSpPr>
          <p:cNvPr id="77827"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F38CDE-1BC0-4A10-9066-6265D9A1BF95}" type="slidenum">
              <a:rPr lang="en-US"/>
              <a:pPr/>
              <a:t>39</a:t>
            </a:fld>
            <a:endParaRPr lang="en-US"/>
          </a:p>
        </p:txBody>
      </p:sp>
      <p:sp>
        <p:nvSpPr>
          <p:cNvPr id="79874" name="Rectangle 2"/>
          <p:cNvSpPr>
            <a:spLocks noGrp="1" noRot="1" noChangeAspect="1" noChangeArrowheads="1" noTextEdit="1"/>
          </p:cNvSpPr>
          <p:nvPr>
            <p:ph type="sldImg"/>
          </p:nvPr>
        </p:nvSpPr>
        <p:spPr>
          <a:xfrm>
            <a:off x="1150938" y="692150"/>
            <a:ext cx="4556125" cy="3416300"/>
          </a:xfrm>
          <a:ln/>
        </p:spPr>
      </p:sp>
      <p:sp>
        <p:nvSpPr>
          <p:cNvPr id="79875"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C493A6D-A9DF-45F9-AC60-D8F317E1CAB5}" type="slidenum">
              <a:rPr lang="en-US"/>
              <a:pPr/>
              <a:t>40</a:t>
            </a:fld>
            <a:endParaRPr lang="en-US"/>
          </a:p>
        </p:txBody>
      </p:sp>
      <p:sp>
        <p:nvSpPr>
          <p:cNvPr id="81922" name="Rectangle 2"/>
          <p:cNvSpPr>
            <a:spLocks noGrp="1" noRot="1" noChangeAspect="1" noChangeArrowheads="1" noTextEdit="1"/>
          </p:cNvSpPr>
          <p:nvPr>
            <p:ph type="sldImg"/>
          </p:nvPr>
        </p:nvSpPr>
        <p:spPr>
          <a:xfrm>
            <a:off x="1150938" y="692150"/>
            <a:ext cx="4556125" cy="3416300"/>
          </a:xfrm>
          <a:ln/>
        </p:spPr>
      </p:sp>
      <p:sp>
        <p:nvSpPr>
          <p:cNvPr id="81923"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88AD3D2-DDBB-44F4-8916-531597CCDB27}" type="slidenum">
              <a:rPr lang="en-US"/>
              <a:pPr/>
              <a:t>41</a:t>
            </a:fld>
            <a:endParaRPr lang="en-US"/>
          </a:p>
        </p:txBody>
      </p:sp>
      <p:sp>
        <p:nvSpPr>
          <p:cNvPr id="83970" name="Rectangle 2"/>
          <p:cNvSpPr>
            <a:spLocks noGrp="1" noRot="1" noChangeAspect="1" noChangeArrowheads="1" noTextEdit="1"/>
          </p:cNvSpPr>
          <p:nvPr>
            <p:ph type="sldImg"/>
          </p:nvPr>
        </p:nvSpPr>
        <p:spPr>
          <a:xfrm>
            <a:off x="1150938" y="692150"/>
            <a:ext cx="4556125" cy="3416300"/>
          </a:xfrm>
          <a:ln/>
        </p:spPr>
      </p:sp>
      <p:sp>
        <p:nvSpPr>
          <p:cNvPr id="83971"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C0C7433-7161-46DF-BB06-665DB405BF0A}" type="slidenum">
              <a:rPr lang="en-US"/>
              <a:pPr/>
              <a:t>42</a:t>
            </a:fld>
            <a:endParaRPr lang="en-US"/>
          </a:p>
        </p:txBody>
      </p:sp>
      <p:sp>
        <p:nvSpPr>
          <p:cNvPr id="86018" name="Rectangle 2"/>
          <p:cNvSpPr>
            <a:spLocks noGrp="1" noRot="1" noChangeAspect="1" noChangeArrowheads="1" noTextEdit="1"/>
          </p:cNvSpPr>
          <p:nvPr>
            <p:ph type="sldImg"/>
          </p:nvPr>
        </p:nvSpPr>
        <p:spPr>
          <a:xfrm>
            <a:off x="1150938" y="692150"/>
            <a:ext cx="4556125" cy="3416300"/>
          </a:xfrm>
          <a:ln/>
        </p:spPr>
      </p:sp>
      <p:sp>
        <p:nvSpPr>
          <p:cNvPr id="86019"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DC7311B-8238-4B07-9C21-CEC9A2AD27BC}" type="slidenum">
              <a:rPr lang="en-US"/>
              <a:pPr/>
              <a:t>43</a:t>
            </a:fld>
            <a:endParaRPr lang="en-US"/>
          </a:p>
        </p:txBody>
      </p:sp>
      <p:sp>
        <p:nvSpPr>
          <p:cNvPr id="88066" name="Rectangle 2"/>
          <p:cNvSpPr>
            <a:spLocks noGrp="1" noRot="1" noChangeAspect="1" noChangeArrowheads="1" noTextEdit="1"/>
          </p:cNvSpPr>
          <p:nvPr>
            <p:ph type="sldImg"/>
          </p:nvPr>
        </p:nvSpPr>
        <p:spPr>
          <a:xfrm>
            <a:off x="1150938" y="692150"/>
            <a:ext cx="4556125" cy="3416300"/>
          </a:xfrm>
          <a:ln/>
        </p:spPr>
      </p:sp>
      <p:sp>
        <p:nvSpPr>
          <p:cNvPr id="88067"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709B191-2270-4CA2-8EEF-F08A1F53ED4F}" type="slidenum">
              <a:rPr lang="en-US"/>
              <a:pPr/>
              <a:t>44</a:t>
            </a:fld>
            <a:endParaRPr lang="en-US"/>
          </a:p>
        </p:txBody>
      </p:sp>
      <p:sp>
        <p:nvSpPr>
          <p:cNvPr id="90114" name="Rectangle 2"/>
          <p:cNvSpPr>
            <a:spLocks noGrp="1" noRot="1" noChangeAspect="1" noChangeArrowheads="1" noTextEdit="1"/>
          </p:cNvSpPr>
          <p:nvPr>
            <p:ph type="sldImg"/>
          </p:nvPr>
        </p:nvSpPr>
        <p:spPr>
          <a:xfrm>
            <a:off x="1150938" y="692150"/>
            <a:ext cx="4556125" cy="3416300"/>
          </a:xfrm>
          <a:ln/>
        </p:spPr>
      </p:sp>
      <p:sp>
        <p:nvSpPr>
          <p:cNvPr id="90115"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A449F0F-D6E0-4719-BC9E-A72F92E1911E}" type="slidenum">
              <a:rPr lang="en-US"/>
              <a:pPr/>
              <a:t>45</a:t>
            </a:fld>
            <a:endParaRPr lang="en-US"/>
          </a:p>
        </p:txBody>
      </p:sp>
      <p:sp>
        <p:nvSpPr>
          <p:cNvPr id="92162" name="Rectangle 2"/>
          <p:cNvSpPr>
            <a:spLocks noGrp="1" noRot="1" noChangeAspect="1" noChangeArrowheads="1" noTextEdit="1"/>
          </p:cNvSpPr>
          <p:nvPr>
            <p:ph type="sldImg"/>
          </p:nvPr>
        </p:nvSpPr>
        <p:spPr>
          <a:xfrm>
            <a:off x="1150938" y="692150"/>
            <a:ext cx="4556125" cy="3416300"/>
          </a:xfrm>
          <a:ln/>
        </p:spPr>
      </p:sp>
      <p:sp>
        <p:nvSpPr>
          <p:cNvPr id="92163"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0EC9A18-E5A3-43AA-9158-E6B6845ADCD7}" type="slidenum">
              <a:rPr lang="en-US"/>
              <a:pPr/>
              <a:t>46</a:t>
            </a:fld>
            <a:endParaRPr lang="en-US"/>
          </a:p>
        </p:txBody>
      </p:sp>
      <p:sp>
        <p:nvSpPr>
          <p:cNvPr id="94210" name="Rectangle 2"/>
          <p:cNvSpPr>
            <a:spLocks noGrp="1" noRot="1" noChangeAspect="1" noChangeArrowheads="1" noTextEdit="1"/>
          </p:cNvSpPr>
          <p:nvPr>
            <p:ph type="sldImg"/>
          </p:nvPr>
        </p:nvSpPr>
        <p:spPr>
          <a:xfrm>
            <a:off x="1150938" y="692150"/>
            <a:ext cx="4556125" cy="3416300"/>
          </a:xfrm>
          <a:ln/>
        </p:spPr>
      </p:sp>
      <p:sp>
        <p:nvSpPr>
          <p:cNvPr id="94211"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B7EF19D-4222-4A8F-BBBE-0E0323FCAB66}" type="slidenum">
              <a:rPr lang="en-US"/>
              <a:pPr/>
              <a:t>47</a:t>
            </a:fld>
            <a:endParaRPr lang="en-US"/>
          </a:p>
        </p:txBody>
      </p:sp>
      <p:sp>
        <p:nvSpPr>
          <p:cNvPr id="96258" name="Rectangle 2"/>
          <p:cNvSpPr>
            <a:spLocks noGrp="1" noRot="1" noChangeAspect="1" noChangeArrowheads="1" noTextEdit="1"/>
          </p:cNvSpPr>
          <p:nvPr>
            <p:ph type="sldImg"/>
          </p:nvPr>
        </p:nvSpPr>
        <p:spPr>
          <a:xfrm>
            <a:off x="1150938" y="692150"/>
            <a:ext cx="4556125" cy="3416300"/>
          </a:xfrm>
          <a:ln/>
        </p:spPr>
      </p:sp>
      <p:sp>
        <p:nvSpPr>
          <p:cNvPr id="96259"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BBF60F1-F259-43FC-9B0B-F4A45298FE4C}" type="slidenum">
              <a:rPr lang="en-US"/>
              <a:pPr/>
              <a:t>55</a:t>
            </a:fld>
            <a:endParaRPr lang="en-US"/>
          </a:p>
        </p:txBody>
      </p:sp>
      <p:sp>
        <p:nvSpPr>
          <p:cNvPr id="176130" name="Rectangle 2"/>
          <p:cNvSpPr>
            <a:spLocks noGrp="1" noChangeArrowheads="1"/>
          </p:cNvSpPr>
          <p:nvPr>
            <p:ph type="body" idx="1"/>
          </p:nvPr>
        </p:nvSpPr>
        <p:spPr>
          <a:xfrm>
            <a:off x="914400" y="4343400"/>
            <a:ext cx="5029200" cy="4114800"/>
          </a:xfrm>
          <a:ln/>
        </p:spPr>
        <p:txBody>
          <a:bodyPr lIns="90488" tIns="44450" rIns="90488" bIns="44450"/>
          <a:lstStyle/>
          <a:p>
            <a:pPr>
              <a:spcBef>
                <a:spcPct val="0"/>
              </a:spcBef>
            </a:pPr>
            <a:endParaRPr lang="en-US" sz="2400"/>
          </a:p>
        </p:txBody>
      </p:sp>
      <p:sp>
        <p:nvSpPr>
          <p:cNvPr id="176131" name="Rectangle 3"/>
          <p:cNvSpPr>
            <a:spLocks noGrp="1" noRot="1" noChangeAspect="1" noChangeArrowheads="1" noTextEdit="1"/>
          </p:cNvSpPr>
          <p:nvPr>
            <p:ph type="sldImg"/>
          </p:nvPr>
        </p:nvSpPr>
        <p:spPr>
          <a:xfrm>
            <a:off x="1150938" y="692150"/>
            <a:ext cx="4556125" cy="3416300"/>
          </a:xfrm>
          <a:ln w="12700" cap="flat">
            <a:solidFill>
              <a:schemeClr val="tx1"/>
            </a:solidFill>
          </a:ln>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FFF84CB-AEBC-4228-AB77-75BA484C7831}" type="slidenum">
              <a:rPr lang="en-US"/>
              <a:pPr/>
              <a:t>56</a:t>
            </a:fld>
            <a:endParaRPr lang="en-US"/>
          </a:p>
        </p:txBody>
      </p:sp>
      <p:sp>
        <p:nvSpPr>
          <p:cNvPr id="178178" name="Rectangle 2"/>
          <p:cNvSpPr>
            <a:spLocks noGrp="1" noChangeArrowheads="1"/>
          </p:cNvSpPr>
          <p:nvPr>
            <p:ph type="body" idx="1"/>
          </p:nvPr>
        </p:nvSpPr>
        <p:spPr>
          <a:xfrm>
            <a:off x="914400" y="4343400"/>
            <a:ext cx="5029200" cy="4114800"/>
          </a:xfrm>
          <a:ln/>
        </p:spPr>
        <p:txBody>
          <a:bodyPr lIns="90488" tIns="44450" rIns="90488" bIns="44450"/>
          <a:lstStyle/>
          <a:p>
            <a:pPr>
              <a:spcBef>
                <a:spcPct val="0"/>
              </a:spcBef>
            </a:pPr>
            <a:endParaRPr lang="en-US" sz="2400"/>
          </a:p>
        </p:txBody>
      </p:sp>
      <p:sp>
        <p:nvSpPr>
          <p:cNvPr id="178179" name="Rectangle 3"/>
          <p:cNvSpPr>
            <a:spLocks noGrp="1" noRot="1" noChangeAspect="1" noChangeArrowheads="1" noTextEdit="1"/>
          </p:cNvSpPr>
          <p:nvPr>
            <p:ph type="sldImg"/>
          </p:nvPr>
        </p:nvSpPr>
        <p:spPr>
          <a:xfrm>
            <a:off x="1150938" y="692150"/>
            <a:ext cx="4556125" cy="3416300"/>
          </a:xfrm>
          <a:ln w="12700" cap="flat">
            <a:solidFill>
              <a:schemeClr val="tx1"/>
            </a:solidFill>
          </a:ln>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35BAEA6-6BEE-421F-ABE6-84A3B762E29A}" type="slidenum">
              <a:rPr lang="en-US"/>
              <a:pPr/>
              <a:t>57</a:t>
            </a:fld>
            <a:endParaRPr lang="en-US"/>
          </a:p>
        </p:txBody>
      </p:sp>
      <p:sp>
        <p:nvSpPr>
          <p:cNvPr id="180226" name="Rectangle 2"/>
          <p:cNvSpPr>
            <a:spLocks noGrp="1" noChangeArrowheads="1"/>
          </p:cNvSpPr>
          <p:nvPr>
            <p:ph type="body" idx="1"/>
          </p:nvPr>
        </p:nvSpPr>
        <p:spPr>
          <a:xfrm>
            <a:off x="914400" y="4343400"/>
            <a:ext cx="5029200" cy="4114800"/>
          </a:xfrm>
          <a:ln/>
        </p:spPr>
        <p:txBody>
          <a:bodyPr lIns="90488" tIns="44450" rIns="90488" bIns="44450"/>
          <a:lstStyle/>
          <a:p>
            <a:pPr>
              <a:spcBef>
                <a:spcPct val="0"/>
              </a:spcBef>
            </a:pPr>
            <a:endParaRPr lang="en-US" sz="2400"/>
          </a:p>
        </p:txBody>
      </p:sp>
      <p:sp>
        <p:nvSpPr>
          <p:cNvPr id="180227" name="Rectangle 3"/>
          <p:cNvSpPr>
            <a:spLocks noGrp="1" noRot="1" noChangeAspect="1" noChangeArrowheads="1" noTextEdit="1"/>
          </p:cNvSpPr>
          <p:nvPr>
            <p:ph type="sldImg"/>
          </p:nvPr>
        </p:nvSpPr>
        <p:spPr>
          <a:xfrm>
            <a:off x="1150938" y="692150"/>
            <a:ext cx="4556125" cy="3416300"/>
          </a:xfrm>
          <a:ln w="12700" cap="flat">
            <a:solidFill>
              <a:schemeClr val="tx1"/>
            </a:solidFill>
          </a:ln>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BCA366D-E1A1-4671-902D-750454BE7526}" type="slidenum">
              <a:rPr lang="en-US"/>
              <a:pPr/>
              <a:t>58</a:t>
            </a:fld>
            <a:endParaRPr lang="en-US"/>
          </a:p>
        </p:txBody>
      </p:sp>
      <p:sp>
        <p:nvSpPr>
          <p:cNvPr id="182274" name="Rectangle 2"/>
          <p:cNvSpPr>
            <a:spLocks noGrp="1" noChangeArrowheads="1"/>
          </p:cNvSpPr>
          <p:nvPr>
            <p:ph type="body" idx="1"/>
          </p:nvPr>
        </p:nvSpPr>
        <p:spPr>
          <a:xfrm>
            <a:off x="914400" y="4343400"/>
            <a:ext cx="5029200" cy="4114800"/>
          </a:xfrm>
          <a:ln/>
        </p:spPr>
        <p:txBody>
          <a:bodyPr lIns="90488" tIns="44450" rIns="90488" bIns="44450"/>
          <a:lstStyle/>
          <a:p>
            <a:pPr>
              <a:spcBef>
                <a:spcPct val="0"/>
              </a:spcBef>
            </a:pPr>
            <a:endParaRPr lang="en-US" sz="2400"/>
          </a:p>
        </p:txBody>
      </p:sp>
      <p:sp>
        <p:nvSpPr>
          <p:cNvPr id="182275" name="Rectangle 3"/>
          <p:cNvSpPr>
            <a:spLocks noGrp="1" noRot="1" noChangeAspect="1" noChangeArrowheads="1" noTextEdit="1"/>
          </p:cNvSpPr>
          <p:nvPr>
            <p:ph type="sldImg"/>
          </p:nvPr>
        </p:nvSpPr>
        <p:spPr>
          <a:xfrm>
            <a:off x="1150938" y="692150"/>
            <a:ext cx="4556125" cy="3416300"/>
          </a:xfrm>
          <a:ln w="12700" cap="flat">
            <a:solidFill>
              <a:schemeClr val="tx1"/>
            </a:solidFill>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Isosceles Triangle 6"/>
          <p:cNvSpPr/>
          <p:nvPr/>
        </p:nvSpPr>
        <p:spPr>
          <a:xfrm rot="16200000">
            <a:off x="7554353" y="5254283"/>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540544" y="776288"/>
            <a:ext cx="8062912" cy="1470025"/>
          </a:xfrm>
        </p:spPr>
        <p:txBody>
          <a:bodyPr anchor="b">
            <a:normAutofit/>
          </a:bodyPr>
          <a:lstStyle>
            <a:lvl1pPr algn="r">
              <a:defRPr sz="4400"/>
            </a:lvl1pPr>
          </a:lstStyle>
          <a:p>
            <a:r>
              <a:rPr kumimoji="0" lang="en-US" smtClean="0"/>
              <a:t>Click to edit Master title style</a:t>
            </a:r>
            <a:endParaRPr kumimoji="0" lang="en-US"/>
          </a:p>
        </p:txBody>
      </p:sp>
      <p:sp>
        <p:nvSpPr>
          <p:cNvPr id="9" name="Subtitle 8"/>
          <p:cNvSpPr>
            <a:spLocks noGrp="1"/>
          </p:cNvSpPr>
          <p:nvPr>
            <p:ph type="subTitle" idx="1"/>
          </p:nvPr>
        </p:nvSpPr>
        <p:spPr>
          <a:xfrm>
            <a:off x="540544" y="2250280"/>
            <a:ext cx="8062912" cy="1752600"/>
          </a:xfrm>
        </p:spPr>
        <p:txBody>
          <a:bodyPr/>
          <a:lstStyle>
            <a:lvl1pPr marL="0" marR="36576" indent="0" algn="r">
              <a:spcBef>
                <a:spcPts val="0"/>
              </a:spcBef>
              <a:buNone/>
              <a:defRPr>
                <a:ln>
                  <a:solidFill>
                    <a:schemeClr val="bg2"/>
                  </a:solidFill>
                </a:ln>
                <a:solidFill>
                  <a:schemeClr val="tx1">
                    <a:tint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1371600" y="6012656"/>
            <a:ext cx="5791200" cy="365125"/>
          </a:xfrm>
        </p:spPr>
        <p:txBody>
          <a:bodyPr tIns="0" bIns="0" anchor="t"/>
          <a:lstStyle>
            <a:lvl1pPr algn="r">
              <a:defRPr sz="1000"/>
            </a:lvl1pPr>
          </a:lstStyle>
          <a:p>
            <a:endParaRPr lang="en-US"/>
          </a:p>
        </p:txBody>
      </p:sp>
      <p:sp>
        <p:nvSpPr>
          <p:cNvPr id="17" name="Footer Placeholder 16"/>
          <p:cNvSpPr>
            <a:spLocks noGrp="1"/>
          </p:cNvSpPr>
          <p:nvPr>
            <p:ph type="ftr" sz="quarter" idx="11"/>
          </p:nvPr>
        </p:nvSpPr>
        <p:spPr>
          <a:xfrm>
            <a:off x="1371600" y="5650704"/>
            <a:ext cx="5791200" cy="365125"/>
          </a:xfrm>
        </p:spPr>
        <p:txBody>
          <a:bodyPr tIns="0" bIns="0" anchor="b"/>
          <a:lstStyle>
            <a:lvl1pPr algn="r">
              <a:defRPr sz="1100"/>
            </a:lvl1pPr>
          </a:lstStyle>
          <a:p>
            <a:endParaRPr lang="en-US"/>
          </a:p>
        </p:txBody>
      </p:sp>
      <p:sp>
        <p:nvSpPr>
          <p:cNvPr id="29" name="Slide Number Placeholder 28"/>
          <p:cNvSpPr>
            <a:spLocks noGrp="1"/>
          </p:cNvSpPr>
          <p:nvPr>
            <p:ph type="sldNum" sz="quarter" idx="12"/>
          </p:nvPr>
        </p:nvSpPr>
        <p:spPr>
          <a:xfrm>
            <a:off x="8392247" y="5752307"/>
            <a:ext cx="502920" cy="365125"/>
          </a:xfrm>
        </p:spPr>
        <p:txBody>
          <a:bodyPr anchor="ctr"/>
          <a:lstStyle>
            <a:lvl1pPr algn="ctr">
              <a:defRPr sz="1300">
                <a:solidFill>
                  <a:srgbClr val="FFFFFF"/>
                </a:solidFill>
              </a:defRPr>
            </a:lvl1pPr>
          </a:lstStyle>
          <a:p>
            <a:fld id="{697F9B03-8853-40A8-AF07-50D21C50762F}"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1399032"/>
          </a:xfrm>
        </p:spPr>
        <p:txBody>
          <a:bodyPr/>
          <a:lstStyle/>
          <a:p>
            <a:r>
              <a:rPr kumimoji="0" lang="en-US" smtClean="0"/>
              <a:t>Click to edit Master title style</a:t>
            </a:r>
            <a:endParaRPr kumimoji="0" lang="en-US"/>
          </a:p>
        </p:txBody>
      </p:sp>
      <p:sp>
        <p:nvSpPr>
          <p:cNvPr id="3" name="Content Placeholder 2"/>
          <p:cNvSpPr>
            <a:spLocks noGrp="1"/>
          </p:cNvSpPr>
          <p:nvPr>
            <p:ph idx="1"/>
          </p:nvPr>
        </p:nvSpPr>
        <p:spPr>
          <a:xfrm>
            <a:off x="457200" y="1882808"/>
            <a:ext cx="8229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791456" y="6480048"/>
            <a:ext cx="2133600" cy="301752"/>
          </a:xfrm>
        </p:spPr>
        <p:txBody>
          <a:bodyPr/>
          <a:lstStyle/>
          <a:p>
            <a:endParaRPr lang="en-US"/>
          </a:p>
        </p:txBody>
      </p:sp>
      <p:sp>
        <p:nvSpPr>
          <p:cNvPr id="5" name="Footer Placeholder 4"/>
          <p:cNvSpPr>
            <a:spLocks noGrp="1"/>
          </p:cNvSpPr>
          <p:nvPr>
            <p:ph type="ftr" sz="quarter" idx="11"/>
          </p:nvPr>
        </p:nvSpPr>
        <p:spPr>
          <a:xfrm>
            <a:off x="457200" y="6480969"/>
            <a:ext cx="4260056" cy="300831"/>
          </a:xfrm>
        </p:spPr>
        <p:txBody>
          <a:bodyPr/>
          <a:lstStyle/>
          <a:p>
            <a:endParaRPr lang="en-US"/>
          </a:p>
        </p:txBody>
      </p:sp>
      <p:sp>
        <p:nvSpPr>
          <p:cNvPr id="6" name="Slide Number Placeholder 5"/>
          <p:cNvSpPr>
            <a:spLocks noGrp="1"/>
          </p:cNvSpPr>
          <p:nvPr>
            <p:ph type="sldNum" sz="quarter" idx="12"/>
          </p:nvPr>
        </p:nvSpPr>
        <p:spPr/>
        <p:txBody>
          <a:bodyPr/>
          <a:lstStyle/>
          <a:p>
            <a:fld id="{B083AB67-D3EB-4134-9F96-575675FF6256}"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1"/>
      </p:bgRef>
    </p:bg>
    <p:spTree>
      <p:nvGrpSpPr>
        <p:cNvPr id="1" name=""/>
        <p:cNvGrpSpPr/>
        <p:nvPr/>
      </p:nvGrpSpPr>
      <p:grpSpPr>
        <a:xfrm>
          <a:off x="0" y="0"/>
          <a:ext cx="0" cy="0"/>
          <a:chOff x="0" y="0"/>
          <a:chExt cx="0" cy="0"/>
        </a:xfrm>
      </p:grpSpPr>
      <p:sp>
        <p:nvSpPr>
          <p:cNvPr id="9" name="Right Triangle 8"/>
          <p:cNvSpPr/>
          <p:nvPr/>
        </p:nvSpPr>
        <p:spPr>
          <a:xfrm flipV="1">
            <a:off x="7034" y="7034"/>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algn="ctr" defTabSz="914400" rtl="0" eaLnBrk="1" latinLnBrk="0" hangingPunct="1"/>
            <a:endParaRPr kumimoji="0" lang="en-US" sz="1800" kern="1200">
              <a:solidFill>
                <a:schemeClr val="lt1"/>
              </a:solidFill>
              <a:latin typeface="+mn-lt"/>
              <a:ea typeface="+mn-ea"/>
              <a:cs typeface="+mn-cs"/>
            </a:endParaRPr>
          </a:p>
        </p:txBody>
      </p:sp>
      <p:sp>
        <p:nvSpPr>
          <p:cNvPr id="8" name="Isosceles Triangle 7"/>
          <p:cNvSpPr/>
          <p:nvPr/>
        </p:nvSpPr>
        <p:spPr>
          <a:xfrm rot="5400000" flipV="1">
            <a:off x="7554353" y="309490"/>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 name="Date Placeholder 3"/>
          <p:cNvSpPr>
            <a:spLocks noGrp="1"/>
          </p:cNvSpPr>
          <p:nvPr>
            <p:ph type="dt" sz="half" idx="10"/>
          </p:nvPr>
        </p:nvSpPr>
        <p:spPr>
          <a:xfrm>
            <a:off x="6955632" y="6477000"/>
            <a:ext cx="2133600" cy="304800"/>
          </a:xfrm>
        </p:spPr>
        <p:txBody>
          <a:bodyPr/>
          <a:lstStyle/>
          <a:p>
            <a:endParaRPr lang="en-US"/>
          </a:p>
        </p:txBody>
      </p:sp>
      <p:sp>
        <p:nvSpPr>
          <p:cNvPr id="5" name="Footer Placeholder 4"/>
          <p:cNvSpPr>
            <a:spLocks noGrp="1"/>
          </p:cNvSpPr>
          <p:nvPr>
            <p:ph type="ftr" sz="quarter" idx="11"/>
          </p:nvPr>
        </p:nvSpPr>
        <p:spPr>
          <a:xfrm>
            <a:off x="2619376" y="6480969"/>
            <a:ext cx="4260056" cy="300831"/>
          </a:xfrm>
        </p:spPr>
        <p:txBody>
          <a:bodyPr/>
          <a:lstStyle/>
          <a:p>
            <a:endParaRPr lang="en-US"/>
          </a:p>
        </p:txBody>
      </p:sp>
      <p:sp>
        <p:nvSpPr>
          <p:cNvPr id="6" name="Slide Number Placeholder 5"/>
          <p:cNvSpPr>
            <a:spLocks noGrp="1"/>
          </p:cNvSpPr>
          <p:nvPr>
            <p:ph type="sldNum" sz="quarter" idx="12"/>
          </p:nvPr>
        </p:nvSpPr>
        <p:spPr>
          <a:xfrm>
            <a:off x="8451056" y="809624"/>
            <a:ext cx="502920" cy="300831"/>
          </a:xfrm>
        </p:spPr>
        <p:txBody>
          <a:bodyPr/>
          <a:lstStyle/>
          <a:p>
            <a:fld id="{08A70AB1-89E8-487E-B694-5571A178BCBA}" type="slidenum">
              <a:rPr lang="en-US" smtClean="0"/>
              <a:pPr/>
              <a:t>‹#›</a:t>
            </a:fld>
            <a:endParaRPr lang="en-US"/>
          </a:p>
        </p:txBody>
      </p:sp>
      <p:cxnSp>
        <p:nvCxnSpPr>
          <p:cNvPr id="11" name="Straight Connector 10"/>
          <p:cNvCxnSpPr/>
          <p:nvPr/>
        </p:nvCxnSpPr>
        <p:spPr>
          <a:xfrm rot="10800000">
            <a:off x="6468794" y="9381"/>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V="1">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381000" y="271464"/>
            <a:ext cx="7239000" cy="1362075"/>
          </a:xfrm>
        </p:spPr>
        <p:txBody>
          <a:bodyPr anchor="ctr"/>
          <a:lstStyle>
            <a:lvl1pPr marL="0" algn="l">
              <a:buNone/>
              <a:defRPr sz="3600" b="1"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381000" y="1633536"/>
            <a:ext cx="3886200" cy="2286000"/>
          </a:xfrm>
        </p:spPr>
        <p:txBody>
          <a:bodyPr anchor="t"/>
          <a:lstStyle>
            <a:lvl1pPr marL="54864" indent="0" algn="l">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lgn="l">
              <a:defRPr/>
            </a:lvl1p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4791456" y="6480969"/>
            <a:ext cx="2133600" cy="301752"/>
          </a:xfrm>
        </p:spPr>
        <p:txBody>
          <a:bodyPr/>
          <a:lstStyle/>
          <a:p>
            <a:endParaRPr lang="en-US"/>
          </a:p>
        </p:txBody>
      </p:sp>
      <p:sp>
        <p:nvSpPr>
          <p:cNvPr id="6" name="Footer Placeholder 5"/>
          <p:cNvSpPr>
            <a:spLocks noGrp="1"/>
          </p:cNvSpPr>
          <p:nvPr>
            <p:ph type="ftr" sz="quarter" idx="11"/>
          </p:nvPr>
        </p:nvSpPr>
        <p:spPr>
          <a:xfrm>
            <a:off x="457200" y="6480969"/>
            <a:ext cx="4260056" cy="301752"/>
          </a:xfrm>
        </p:spPr>
        <p:txBody>
          <a:bodyPr/>
          <a:lstStyle/>
          <a:p>
            <a:endParaRPr lang="en-US"/>
          </a:p>
        </p:txBody>
      </p:sp>
      <p:sp>
        <p:nvSpPr>
          <p:cNvPr id="7" name="Slide Number Placeholder 6"/>
          <p:cNvSpPr>
            <a:spLocks noGrp="1"/>
          </p:cNvSpPr>
          <p:nvPr>
            <p:ph type="sldNum" sz="quarter" idx="12"/>
          </p:nvPr>
        </p:nvSpPr>
        <p:spPr>
          <a:xfrm>
            <a:off x="7589520" y="6480969"/>
            <a:ext cx="502920" cy="301752"/>
          </a:xfrm>
        </p:spPr>
        <p:txBody>
          <a:bodyPr/>
          <a:lstStyle/>
          <a:p>
            <a:fld id="{03AB38EB-F4A0-4D24-BC48-0AA7276A433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48198" y="290732"/>
            <a:ext cx="1066800" cy="6153912"/>
          </a:xfrm>
        </p:spPr>
        <p:txBody>
          <a:bodyPr vert="vert270" anchor="b"/>
          <a:lstStyle>
            <a:lvl1pPr marL="0" algn="ctr">
              <a:defRPr sz="3300" b="1">
                <a:ln w="6350">
                  <a:solidFill>
                    <a:schemeClr val="tx1"/>
                  </a:solidFill>
                </a:ln>
                <a:solidFill>
                  <a:schemeClr val="tx1"/>
                </a:solidFill>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365006"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1365006"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2022230" y="290732"/>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2022230" y="3427124"/>
            <a:ext cx="6858000" cy="3017520"/>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a:xfrm>
            <a:off x="4791456" y="6480969"/>
            <a:ext cx="2130552" cy="301752"/>
          </a:xfrm>
        </p:spPr>
        <p:txBody>
          <a:bodyPr/>
          <a:lstStyle/>
          <a:p>
            <a:endParaRPr lang="en-US"/>
          </a:p>
        </p:txBody>
      </p:sp>
      <p:sp>
        <p:nvSpPr>
          <p:cNvPr id="8" name="Footer Placeholder 7"/>
          <p:cNvSpPr>
            <a:spLocks noGrp="1"/>
          </p:cNvSpPr>
          <p:nvPr>
            <p:ph type="ftr" sz="quarter" idx="11"/>
          </p:nvPr>
        </p:nvSpPr>
        <p:spPr>
          <a:xfrm>
            <a:off x="457200" y="6480969"/>
            <a:ext cx="4261104" cy="301752"/>
          </a:xfrm>
        </p:spPr>
        <p:txBody>
          <a:bodyPr/>
          <a:lstStyle/>
          <a:p>
            <a:endParaRPr lang="en-US"/>
          </a:p>
        </p:txBody>
      </p:sp>
      <p:sp>
        <p:nvSpPr>
          <p:cNvPr id="9" name="Slide Number Placeholder 8"/>
          <p:cNvSpPr>
            <a:spLocks noGrp="1"/>
          </p:cNvSpPr>
          <p:nvPr>
            <p:ph type="sldNum" sz="quarter" idx="12"/>
          </p:nvPr>
        </p:nvSpPr>
        <p:spPr>
          <a:xfrm>
            <a:off x="7589520" y="6483096"/>
            <a:ext cx="502920" cy="301752"/>
          </a:xfrm>
        </p:spPr>
        <p:txBody>
          <a:bodyPr/>
          <a:lstStyle>
            <a:lvl1pPr algn="ctr">
              <a:defRPr/>
            </a:lvl1pPr>
          </a:lstStyle>
          <a:p>
            <a:fld id="{38019BC2-BD46-437D-B503-151032724C84}"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AFF9040-D378-438D-8690-984C71E7113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791456" y="6480969"/>
            <a:ext cx="2133600" cy="301752"/>
          </a:xfrm>
        </p:spPr>
        <p:txBody>
          <a:bodyPr/>
          <a:lstStyle/>
          <a:p>
            <a:endParaRPr lang="en-US"/>
          </a:p>
        </p:txBody>
      </p:sp>
      <p:sp>
        <p:nvSpPr>
          <p:cNvPr id="3" name="Footer Placeholder 2"/>
          <p:cNvSpPr>
            <a:spLocks noGrp="1"/>
          </p:cNvSpPr>
          <p:nvPr>
            <p:ph type="ftr" sz="quarter" idx="11"/>
          </p:nvPr>
        </p:nvSpPr>
        <p:spPr>
          <a:xfrm>
            <a:off x="457200" y="6481890"/>
            <a:ext cx="4260056" cy="300831"/>
          </a:xfrm>
        </p:spPr>
        <p:txBody>
          <a:bodyPr/>
          <a:lstStyle/>
          <a:p>
            <a:endParaRPr lang="en-US"/>
          </a:p>
        </p:txBody>
      </p:sp>
      <p:sp>
        <p:nvSpPr>
          <p:cNvPr id="4" name="Slide Number Placeholder 3"/>
          <p:cNvSpPr>
            <a:spLocks noGrp="1"/>
          </p:cNvSpPr>
          <p:nvPr>
            <p:ph type="sldNum" sz="quarter" idx="12"/>
          </p:nvPr>
        </p:nvSpPr>
        <p:spPr>
          <a:xfrm>
            <a:off x="7589520" y="6480969"/>
            <a:ext cx="502920" cy="301752"/>
          </a:xfrm>
        </p:spPr>
        <p:txBody>
          <a:bodyPr/>
          <a:lstStyle/>
          <a:p>
            <a:fld id="{F09E3D0F-1E27-4F09-BA2C-4082F3F8A3E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19456" y="367664"/>
            <a:ext cx="914400" cy="5943600"/>
          </a:xfrm>
        </p:spPr>
        <p:txBody>
          <a:bodyPr vert="vert270" anchor="b"/>
          <a:lstStyle>
            <a:lvl1pPr marL="0" marR="18288" algn="r">
              <a:spcBef>
                <a:spcPts val="0"/>
              </a:spcBef>
              <a:buNone/>
              <a:defRPr sz="2900" b="0" cap="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1135856" y="367664"/>
            <a:ext cx="2438400" cy="5943600"/>
          </a:xfrm>
        </p:spPr>
        <p:txBody>
          <a:bodyPr anchor="t"/>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651250"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278976" y="6556248"/>
            <a:ext cx="2133600" cy="301752"/>
          </a:xfrm>
        </p:spPr>
        <p:txBody>
          <a:bodyPr/>
          <a:lstStyle>
            <a:lvl1pPr>
              <a:defRPr sz="900"/>
            </a:lvl1pPr>
          </a:lstStyle>
          <a:p>
            <a:endParaRPr lang="en-US"/>
          </a:p>
        </p:txBody>
      </p:sp>
      <p:sp>
        <p:nvSpPr>
          <p:cNvPr id="6" name="Footer Placeholder 5"/>
          <p:cNvSpPr>
            <a:spLocks noGrp="1"/>
          </p:cNvSpPr>
          <p:nvPr>
            <p:ph type="ftr" sz="quarter" idx="11"/>
          </p:nvPr>
        </p:nvSpPr>
        <p:spPr>
          <a:xfrm>
            <a:off x="1135856" y="6556248"/>
            <a:ext cx="5143120" cy="301752"/>
          </a:xfrm>
        </p:spPr>
        <p:txBody>
          <a:bodyPr/>
          <a:lstStyle>
            <a:lvl1pPr>
              <a:defRPr sz="900"/>
            </a:lvl1pPr>
          </a:lstStyle>
          <a:p>
            <a:endParaRPr lang="en-US"/>
          </a:p>
        </p:txBody>
      </p:sp>
      <p:sp>
        <p:nvSpPr>
          <p:cNvPr id="7" name="Slide Number Placeholder 6"/>
          <p:cNvSpPr>
            <a:spLocks noGrp="1"/>
          </p:cNvSpPr>
          <p:nvPr>
            <p:ph type="sldNum" sz="quarter" idx="12"/>
          </p:nvPr>
        </p:nvSpPr>
        <p:spPr>
          <a:xfrm>
            <a:off x="8410576" y="6556248"/>
            <a:ext cx="502920" cy="301752"/>
          </a:xfrm>
        </p:spPr>
        <p:txBody>
          <a:bodyPr/>
          <a:lstStyle>
            <a:lvl1pPr>
              <a:defRPr sz="900"/>
            </a:lvl1pPr>
          </a:lstStyle>
          <a:p>
            <a:fld id="{EB208636-AD0C-4EA7-9864-0C47D53FA669}"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19456" y="150896"/>
            <a:ext cx="914400" cy="6400800"/>
          </a:xfrm>
        </p:spPr>
        <p:txBody>
          <a:bodyPr vert="vert270" anchor="b"/>
          <a:lstStyle>
            <a:lvl1pPr marL="0" algn="l">
              <a:buNone/>
              <a:defRPr sz="3000" b="0" cap="all" baseline="0"/>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138237" y="373966"/>
            <a:ext cx="7333488" cy="5486400"/>
          </a:xfrm>
          <a:solidFill>
            <a:schemeClr val="bg2">
              <a:shade val="50000"/>
            </a:schemeClr>
          </a:solidFill>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1143000" y="5867400"/>
            <a:ext cx="7333488" cy="685800"/>
          </a:xfrm>
          <a:solidFill>
            <a:schemeClr val="accent1">
              <a:alpha val="15000"/>
            </a:schemeClr>
          </a:solidFill>
          <a:ln>
            <a:solidFill>
              <a:schemeClr val="accent1"/>
            </a:solidFill>
            <a:miter lim="800000"/>
          </a:ln>
        </p:spPr>
        <p:txBody>
          <a:bodyPr/>
          <a:lstStyle>
            <a:lvl1pPr marL="0" indent="0">
              <a:spcBef>
                <a:spcPts val="0"/>
              </a:spcBef>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6108192" y="6556248"/>
            <a:ext cx="2103120" cy="301752"/>
          </a:xfrm>
        </p:spPr>
        <p:txBody>
          <a:bodyPr/>
          <a:lstStyle>
            <a:lvl1pPr>
              <a:defRPr sz="900"/>
            </a:lvl1pPr>
          </a:lstStyle>
          <a:p>
            <a:endParaRPr lang="en-US"/>
          </a:p>
        </p:txBody>
      </p:sp>
      <p:sp>
        <p:nvSpPr>
          <p:cNvPr id="6" name="Footer Placeholder 5"/>
          <p:cNvSpPr>
            <a:spLocks noGrp="1"/>
          </p:cNvSpPr>
          <p:nvPr>
            <p:ph type="ftr" sz="quarter" idx="11"/>
          </p:nvPr>
        </p:nvSpPr>
        <p:spPr>
          <a:xfrm>
            <a:off x="1170432" y="6557169"/>
            <a:ext cx="4948072" cy="301752"/>
          </a:xfrm>
        </p:spPr>
        <p:txBody>
          <a:bodyPr/>
          <a:lstStyle>
            <a:lvl1pPr>
              <a:defRPr sz="900"/>
            </a:lvl1pPr>
          </a:lstStyle>
          <a:p>
            <a:endParaRPr lang="en-US"/>
          </a:p>
        </p:txBody>
      </p:sp>
      <p:sp>
        <p:nvSpPr>
          <p:cNvPr id="7" name="Slide Number Placeholder 6"/>
          <p:cNvSpPr>
            <a:spLocks noGrp="1"/>
          </p:cNvSpPr>
          <p:nvPr>
            <p:ph type="sldNum" sz="quarter" idx="12"/>
          </p:nvPr>
        </p:nvSpPr>
        <p:spPr>
          <a:xfrm>
            <a:off x="8217192" y="6556248"/>
            <a:ext cx="365760" cy="301752"/>
          </a:xfrm>
        </p:spPr>
        <p:txBody>
          <a:bodyPr/>
          <a:lstStyle>
            <a:lvl1pPr algn="ctr">
              <a:defRPr sz="900"/>
            </a:lvl1pPr>
          </a:lstStyle>
          <a:p>
            <a:fld id="{0C768A32-F7DA-402B-856E-442F97245A7D}"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E2534B-41F7-498A-8698-5520DD8B40E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381000"/>
            <a:ext cx="1905000" cy="5486400"/>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81000"/>
            <a:ext cx="6248400" cy="548640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4B7501-C782-4018-8A20-04BACDDF4F1D}"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44475"/>
            <a:ext cx="8385175" cy="143192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838200" y="1905000"/>
            <a:ext cx="3927475" cy="4191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918075" y="1905000"/>
            <a:ext cx="3927475" cy="4191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838200" y="6245225"/>
            <a:ext cx="1901825" cy="476250"/>
          </a:xfrm>
        </p:spPr>
        <p:txBody>
          <a:bodyPr/>
          <a:lstStyle>
            <a:lvl1pPr>
              <a:defRPr/>
            </a:lvl1pPr>
          </a:lstStyle>
          <a:p>
            <a:endParaRPr lang="en-US"/>
          </a:p>
        </p:txBody>
      </p:sp>
      <p:sp>
        <p:nvSpPr>
          <p:cNvPr id="6" name="Footer Placeholder 5"/>
          <p:cNvSpPr>
            <a:spLocks noGrp="1"/>
          </p:cNvSpPr>
          <p:nvPr>
            <p:ph type="ftr" sz="quarter" idx="11"/>
          </p:nvPr>
        </p:nvSpPr>
        <p:spPr>
          <a:xfrm>
            <a:off x="3429000" y="6245225"/>
            <a:ext cx="2895600" cy="476250"/>
          </a:xfrm>
        </p:spPr>
        <p:txBody>
          <a:bodyPr/>
          <a:lstStyle>
            <a:lvl1pPr>
              <a:defRPr/>
            </a:lvl1pPr>
          </a:lstStyle>
          <a:p>
            <a:endParaRPr lang="en-US"/>
          </a:p>
        </p:txBody>
      </p:sp>
      <p:sp>
        <p:nvSpPr>
          <p:cNvPr id="7" name="Slide Number Placeholder 6"/>
          <p:cNvSpPr>
            <a:spLocks noGrp="1"/>
          </p:cNvSpPr>
          <p:nvPr>
            <p:ph type="sldNum" sz="quarter" idx="12"/>
          </p:nvPr>
        </p:nvSpPr>
        <p:spPr>
          <a:xfrm>
            <a:off x="6937375" y="6245225"/>
            <a:ext cx="1901825" cy="476250"/>
          </a:xfrm>
        </p:spPr>
        <p:txBody>
          <a:bodyPr/>
          <a:lstStyle>
            <a:lvl1pPr>
              <a:defRPr/>
            </a:lvl1pPr>
          </a:lstStyle>
          <a:p>
            <a:fld id="{D131C96A-F20A-447C-B878-6EED935D4CF6}"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1" name="Right Triangle 10"/>
          <p:cNvSpPr/>
          <p:nvPr/>
        </p:nvSpPr>
        <p:spPr>
          <a:xfrm>
            <a:off x="7034" y="14068"/>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cxnSp>
        <p:nvCxnSpPr>
          <p:cNvPr id="8" name="Straight Connector 7"/>
          <p:cNvCxnSpPr/>
          <p:nvPr/>
        </p:nvCxnSpPr>
        <p:spPr>
          <a:xfrm>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rot="10800000" flipV="1">
            <a:off x="6468794" y="4948410"/>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Title Placeholder 21"/>
          <p:cNvSpPr>
            <a:spLocks noGrp="1"/>
          </p:cNvSpPr>
          <p:nvPr>
            <p:ph type="title"/>
          </p:nvPr>
        </p:nvSpPr>
        <p:spPr>
          <a:xfrm>
            <a:off x="457200" y="267494"/>
            <a:ext cx="8229600" cy="1399032"/>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882808"/>
            <a:ext cx="8229600" cy="4572000"/>
          </a:xfrm>
          <a:prstGeom prst="rect">
            <a:avLst/>
          </a:prstGeom>
        </p:spPr>
        <p:txBody>
          <a:bodyPr vert="horz" anchor="t">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791456" y="6480969"/>
            <a:ext cx="2133600" cy="301752"/>
          </a:xfrm>
          <a:prstGeom prst="rect">
            <a:avLst/>
          </a:prstGeom>
        </p:spPr>
        <p:txBody>
          <a:bodyPr vert="horz" anchor="b"/>
          <a:lstStyle>
            <a:lvl1pPr algn="l" eaLnBrk="1" latinLnBrk="0" hangingPunct="1">
              <a:defRPr kumimoji="0" sz="1000" b="0">
                <a:solidFill>
                  <a:schemeClr val="tx1"/>
                </a:solidFill>
              </a:defRPr>
            </a:lvl1pPr>
          </a:lstStyle>
          <a:p>
            <a:endParaRPr lang="en-US"/>
          </a:p>
        </p:txBody>
      </p:sp>
      <p:sp>
        <p:nvSpPr>
          <p:cNvPr id="3" name="Footer Placeholder 2"/>
          <p:cNvSpPr>
            <a:spLocks noGrp="1"/>
          </p:cNvSpPr>
          <p:nvPr>
            <p:ph type="ftr" sz="quarter" idx="3"/>
          </p:nvPr>
        </p:nvSpPr>
        <p:spPr>
          <a:xfrm>
            <a:off x="457200" y="6481890"/>
            <a:ext cx="4260056" cy="300831"/>
          </a:xfrm>
          <a:prstGeom prst="rect">
            <a:avLst/>
          </a:prstGeom>
        </p:spPr>
        <p:txBody>
          <a:bodyPr vert="horz" anchor="b"/>
          <a:lstStyle>
            <a:lvl1pPr algn="r" eaLnBrk="1" latinLnBrk="0" hangingPunct="1">
              <a:defRPr kumimoji="0" sz="1000">
                <a:solidFill>
                  <a:schemeClr val="tx1"/>
                </a:solidFill>
              </a:defRPr>
            </a:lvl1pPr>
          </a:lstStyle>
          <a:p>
            <a:endParaRPr lang="en-US"/>
          </a:p>
        </p:txBody>
      </p:sp>
      <p:sp>
        <p:nvSpPr>
          <p:cNvPr id="23" name="Slide Number Placeholder 22"/>
          <p:cNvSpPr>
            <a:spLocks noGrp="1"/>
          </p:cNvSpPr>
          <p:nvPr>
            <p:ph type="sldNum" sz="quarter" idx="4"/>
          </p:nvPr>
        </p:nvSpPr>
        <p:spPr>
          <a:xfrm>
            <a:off x="7589520" y="6480969"/>
            <a:ext cx="502920" cy="301752"/>
          </a:xfrm>
          <a:prstGeom prst="rect">
            <a:avLst/>
          </a:prstGeom>
        </p:spPr>
        <p:txBody>
          <a:bodyPr vert="horz" anchor="b"/>
          <a:lstStyle>
            <a:lvl1pPr algn="ctr" eaLnBrk="1" latinLnBrk="0" hangingPunct="1">
              <a:defRPr kumimoji="0" sz="1200">
                <a:solidFill>
                  <a:schemeClr val="tx1"/>
                </a:solidFill>
              </a:defRPr>
            </a:lvl1pPr>
          </a:lstStyle>
          <a:p>
            <a:fld id="{FCB9F9DF-7212-43F2-9C61-AB3DA36C3B0B}"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Lst>
  <p:txStyles>
    <p:titleStyle>
      <a:lvl1pPr marL="484632" algn="l" rtl="0" eaLnBrk="1" latinLnBrk="0" hangingPunct="1">
        <a:spcBef>
          <a:spcPct val="0"/>
        </a:spcBef>
        <a:buNone/>
        <a:defRPr kumimoji="0" sz="4200" kern="120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defRPr>
      </a:lvl1pPr>
    </p:titleStyle>
    <p:bodyStyle>
      <a:lvl1pPr marL="448056"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822960" indent="-285750" algn="l" rtl="0" eaLnBrk="1" latinLnBrk="0" hangingPunct="1">
        <a:spcBef>
          <a:spcPct val="20000"/>
        </a:spcBef>
        <a:buClr>
          <a:schemeClr val="accent1"/>
        </a:buClr>
        <a:buSzPct val="95000"/>
        <a:buFont typeface="Verdana"/>
        <a:buChar char="›"/>
        <a:defRPr kumimoji="0" sz="2600" kern="1200">
          <a:solidFill>
            <a:schemeClr val="tx1"/>
          </a:solidFill>
          <a:latin typeface="+mn-lt"/>
          <a:ea typeface="+mn-ea"/>
          <a:cs typeface="+mn-cs"/>
        </a:defRPr>
      </a:lvl2pPr>
      <a:lvl3pPr marL="1106424" indent="-228600" algn="l" rtl="0" eaLnBrk="1" latinLnBrk="0" hangingPunct="1">
        <a:spcBef>
          <a:spcPct val="20000"/>
        </a:spcBef>
        <a:buClr>
          <a:schemeClr val="accent1"/>
        </a:buClr>
        <a:buFont typeface="Wingdings 2"/>
        <a:buChar char=""/>
        <a:defRPr kumimoji="0" sz="2400" kern="1200">
          <a:solidFill>
            <a:schemeClr val="tx1"/>
          </a:solidFill>
          <a:latin typeface="+mn-lt"/>
          <a:ea typeface="+mn-ea"/>
          <a:cs typeface="+mn-cs"/>
        </a:defRPr>
      </a:lvl3pPr>
      <a:lvl4pPr marL="1371600" indent="-210312" algn="l" rtl="0" eaLnBrk="1" latinLnBrk="0" hangingPunct="1">
        <a:spcBef>
          <a:spcPct val="20000"/>
        </a:spcBef>
        <a:buClr>
          <a:schemeClr val="accent1"/>
        </a:buClr>
        <a:buFont typeface="Wingdings 2"/>
        <a:buChar char=""/>
        <a:defRPr kumimoji="0" sz="2000" kern="1200">
          <a:solidFill>
            <a:schemeClr val="tx1"/>
          </a:solidFill>
          <a:latin typeface="+mn-lt"/>
          <a:ea typeface="+mn-ea"/>
          <a:cs typeface="+mn-cs"/>
        </a:defRPr>
      </a:lvl4pPr>
      <a:lvl5pPr marL="1600200" indent="-210312" algn="l" rtl="0" eaLnBrk="1" latinLnBrk="0" hangingPunct="1">
        <a:spcBef>
          <a:spcPct val="20000"/>
        </a:spcBef>
        <a:buClr>
          <a:schemeClr val="accent1">
            <a:tint val="75000"/>
          </a:schemeClr>
        </a:buClr>
        <a:buFont typeface="Wingdings 2"/>
        <a:buChar char=""/>
        <a:defRPr kumimoji="0" sz="1900" kern="1200">
          <a:solidFill>
            <a:schemeClr val="tx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oleObject" Target="../embeddings/oleObject2.bin"/></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oleObject" Target="../embeddings/oleObject3.bin"/></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p:txBody>
          <a:bodyPr>
            <a:normAutofit fontScale="90000"/>
          </a:bodyPr>
          <a:lstStyle/>
          <a:p>
            <a:r>
              <a:rPr lang="en-US" sz="4800"/>
              <a:t>Categories, Classification, Measurement and Scales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Rot="1" noChangeArrowheads="1"/>
          </p:cNvSpPr>
          <p:nvPr>
            <p:ph type="title"/>
          </p:nvPr>
        </p:nvSpPr>
        <p:spPr/>
        <p:txBody>
          <a:bodyPr/>
          <a:lstStyle/>
          <a:p>
            <a:r>
              <a:rPr lang="en-US"/>
              <a:t>Abraham Lincoln</a:t>
            </a:r>
          </a:p>
        </p:txBody>
      </p:sp>
      <p:sp>
        <p:nvSpPr>
          <p:cNvPr id="9219" name="Rectangle 3"/>
          <p:cNvSpPr>
            <a:spLocks noGrp="1" noRot="1" noChangeArrowheads="1"/>
          </p:cNvSpPr>
          <p:nvPr>
            <p:ph idx="1"/>
          </p:nvPr>
        </p:nvSpPr>
        <p:spPr/>
        <p:txBody>
          <a:bodyPr/>
          <a:lstStyle/>
          <a:p>
            <a:r>
              <a:rPr lang="en-US"/>
              <a:t>“The shepherd drives the wolf from the sheep's throat, for which the sheep thanks the shepherd as his liberator, while the wolf denounces him for the same act…. Plainly the sheep and the wolf are not agreed upon a definition of liberty.”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Rot="1" noChangeArrowheads="1"/>
          </p:cNvSpPr>
          <p:nvPr>
            <p:ph type="title"/>
          </p:nvPr>
        </p:nvSpPr>
        <p:spPr/>
        <p:txBody>
          <a:bodyPr/>
          <a:lstStyle/>
          <a:p>
            <a:r>
              <a:rPr lang="en-US"/>
              <a:t>Assuming the ideal</a:t>
            </a:r>
          </a:p>
        </p:txBody>
      </p:sp>
      <p:sp>
        <p:nvSpPr>
          <p:cNvPr id="10243" name="Rectangle 3"/>
          <p:cNvSpPr>
            <a:spLocks noGrp="1" noRot="1" noChangeArrowheads="1"/>
          </p:cNvSpPr>
          <p:nvPr>
            <p:ph idx="1"/>
          </p:nvPr>
        </p:nvSpPr>
        <p:spPr/>
        <p:txBody>
          <a:bodyPr/>
          <a:lstStyle/>
          <a:p>
            <a:r>
              <a:rPr lang="en-US"/>
              <a:t>Most introductory texts focus on the logical procedures of statistics and assume that the categories (the data) upon which the procedures are apllied are “ideal.”</a:t>
            </a:r>
          </a:p>
          <a:p>
            <a:r>
              <a:rPr lang="en-US"/>
              <a:t>Data about people &lt;&gt; ideal</a:t>
            </a:r>
          </a:p>
          <a:p>
            <a:r>
              <a:rPr lang="en-US"/>
              <a:t>Also, makes researcher focus too much on technical technique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Rot="1" noChangeArrowheads="1"/>
          </p:cNvSpPr>
          <p:nvPr>
            <p:ph type="title"/>
          </p:nvPr>
        </p:nvSpPr>
        <p:spPr/>
        <p:txBody>
          <a:bodyPr/>
          <a:lstStyle/>
          <a:p>
            <a:r>
              <a:rPr lang="en-US"/>
              <a:t>Imprecision in discussion</a:t>
            </a:r>
          </a:p>
        </p:txBody>
      </p:sp>
      <p:sp>
        <p:nvSpPr>
          <p:cNvPr id="11267" name="Rectangle 3"/>
          <p:cNvSpPr>
            <a:spLocks noGrp="1" noRot="1" noChangeArrowheads="1"/>
          </p:cNvSpPr>
          <p:nvPr>
            <p:ph idx="1"/>
          </p:nvPr>
        </p:nvSpPr>
        <p:spPr/>
        <p:txBody>
          <a:bodyPr/>
          <a:lstStyle/>
          <a:p>
            <a:r>
              <a:rPr lang="en-US"/>
              <a:t>A conversation works because it is not precise and because there is a tacit acceptance of what is meant by any vague terminology</a:t>
            </a:r>
          </a:p>
          <a:p>
            <a:r>
              <a:rPr lang="en-US"/>
              <a:t>Remember from lecture 1</a:t>
            </a:r>
          </a:p>
          <a:p>
            <a:pPr lvl="1"/>
            <a:r>
              <a:rPr lang="en-US"/>
              <a:t>A typical ‘building’</a:t>
            </a:r>
          </a:p>
          <a:p>
            <a:pPr lvl="1"/>
            <a:r>
              <a:rPr lang="en-US"/>
              <a:t>A typical ‘Senator’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Rot="1" noChangeArrowheads="1"/>
          </p:cNvSpPr>
          <p:nvPr>
            <p:ph type="title"/>
          </p:nvPr>
        </p:nvSpPr>
        <p:spPr/>
        <p:txBody>
          <a:bodyPr/>
          <a:lstStyle/>
          <a:p>
            <a:r>
              <a:rPr lang="en-US"/>
              <a:t>Example</a:t>
            </a:r>
          </a:p>
        </p:txBody>
      </p:sp>
      <p:sp>
        <p:nvSpPr>
          <p:cNvPr id="12291" name="Rectangle 3"/>
          <p:cNvSpPr>
            <a:spLocks noGrp="1" noRot="1" noChangeArrowheads="1"/>
          </p:cNvSpPr>
          <p:nvPr>
            <p:ph idx="1"/>
          </p:nvPr>
        </p:nvSpPr>
        <p:spPr/>
        <p:txBody>
          <a:bodyPr/>
          <a:lstStyle/>
          <a:p>
            <a:r>
              <a:rPr lang="en-US"/>
              <a:t>“My husband Ralph is good enough, I suppose, but when I add everything up, I can’t help thinking he’s a failure.”</a:t>
            </a:r>
          </a:p>
          <a:p>
            <a:r>
              <a:rPr lang="en-US"/>
              <a:t>The category “failure” tells us something, but what?</a:t>
            </a:r>
          </a:p>
          <a:p>
            <a:r>
              <a:rPr lang="en-US"/>
              <a:t>It pretty much only tells us that she has a negative opinion of his efforts.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2291">
                                            <p:txEl>
                                              <p:pRg st="0" end="0"/>
                                            </p:txEl>
                                          </p:spTgt>
                                        </p:tgtEl>
                                        <p:attrNameLst>
                                          <p:attrName>style.visibility</p:attrName>
                                        </p:attrNameLst>
                                      </p:cBhvr>
                                      <p:to>
                                        <p:strVal val="visible"/>
                                      </p:to>
                                    </p:set>
                                    <p:animEffect transition="in" filter="blinds(horizontal)">
                                      <p:cBhvr>
                                        <p:cTn id="7" dur="500"/>
                                        <p:tgtEl>
                                          <p:spTgt spid="1229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2291">
                                            <p:txEl>
                                              <p:pRg st="1" end="1"/>
                                            </p:txEl>
                                          </p:spTgt>
                                        </p:tgtEl>
                                        <p:attrNameLst>
                                          <p:attrName>style.visibility</p:attrName>
                                        </p:attrNameLst>
                                      </p:cBhvr>
                                      <p:to>
                                        <p:strVal val="visible"/>
                                      </p:to>
                                    </p:set>
                                    <p:animEffect transition="in" filter="blinds(horizontal)">
                                      <p:cBhvr>
                                        <p:cTn id="12" dur="500"/>
                                        <p:tgtEl>
                                          <p:spTgt spid="1229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2291">
                                            <p:txEl>
                                              <p:pRg st="2" end="2"/>
                                            </p:txEl>
                                          </p:spTgt>
                                        </p:tgtEl>
                                        <p:attrNameLst>
                                          <p:attrName>style.visibility</p:attrName>
                                        </p:attrNameLst>
                                      </p:cBhvr>
                                      <p:to>
                                        <p:strVal val="visible"/>
                                      </p:to>
                                    </p:set>
                                    <p:animEffect transition="in" filter="blinds(horizontal)">
                                      <p:cBhvr>
                                        <p:cTn id="17" dur="500"/>
                                        <p:tgtEl>
                                          <p:spTgt spid="1229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Rot="1" noChangeArrowheads="1"/>
          </p:cNvSpPr>
          <p:nvPr>
            <p:ph type="title"/>
          </p:nvPr>
        </p:nvSpPr>
        <p:spPr/>
        <p:txBody>
          <a:bodyPr/>
          <a:lstStyle/>
          <a:p>
            <a:r>
              <a:rPr lang="en-US"/>
              <a:t>Need more information</a:t>
            </a:r>
          </a:p>
        </p:txBody>
      </p:sp>
      <p:sp>
        <p:nvSpPr>
          <p:cNvPr id="13315" name="Rectangle 3"/>
          <p:cNvSpPr>
            <a:spLocks noGrp="1" noRot="1" noChangeArrowheads="1"/>
          </p:cNvSpPr>
          <p:nvPr>
            <p:ph idx="1"/>
          </p:nvPr>
        </p:nvSpPr>
        <p:spPr/>
        <p:txBody>
          <a:bodyPr/>
          <a:lstStyle/>
          <a:p>
            <a:r>
              <a:rPr lang="en-US" sz="2800"/>
              <a:t>If we listened longer, maybe we’d get a better sense of what “failure” means to this woman</a:t>
            </a:r>
          </a:p>
          <a:p>
            <a:r>
              <a:rPr lang="en-US" sz="2800"/>
              <a:t>We can begin to see how “Social Categories” are typically defined by elaborate stories that keep filling in the particulars</a:t>
            </a:r>
          </a:p>
          <a:p>
            <a:r>
              <a:rPr lang="en-US" sz="2800"/>
              <a:t>Recall the definition of a student from lecture 1</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Rot="1" noChangeArrowheads="1"/>
          </p:cNvSpPr>
          <p:nvPr>
            <p:ph type="title"/>
          </p:nvPr>
        </p:nvSpPr>
        <p:spPr/>
        <p:txBody>
          <a:bodyPr/>
          <a:lstStyle/>
          <a:p>
            <a:r>
              <a:rPr lang="en-US"/>
              <a:t>No Time</a:t>
            </a:r>
          </a:p>
        </p:txBody>
      </p:sp>
      <p:sp>
        <p:nvSpPr>
          <p:cNvPr id="14339" name="Rectangle 3"/>
          <p:cNvSpPr>
            <a:spLocks noGrp="1" noRot="1" noChangeArrowheads="1"/>
          </p:cNvSpPr>
          <p:nvPr>
            <p:ph idx="1"/>
          </p:nvPr>
        </p:nvSpPr>
        <p:spPr/>
        <p:txBody>
          <a:bodyPr/>
          <a:lstStyle/>
          <a:p>
            <a:pPr>
              <a:lnSpc>
                <a:spcPct val="90000"/>
              </a:lnSpc>
            </a:pPr>
            <a:r>
              <a:rPr lang="en-US" sz="2400"/>
              <a:t>In statistics, we don’t have time for elaborate stories about each particular case</a:t>
            </a:r>
          </a:p>
          <a:p>
            <a:pPr>
              <a:lnSpc>
                <a:spcPct val="90000"/>
              </a:lnSpc>
            </a:pPr>
            <a:r>
              <a:rPr lang="en-US" sz="2400"/>
              <a:t>This is usually the case in policy making as well</a:t>
            </a:r>
          </a:p>
          <a:p>
            <a:pPr>
              <a:lnSpc>
                <a:spcPct val="90000"/>
              </a:lnSpc>
            </a:pPr>
            <a:r>
              <a:rPr lang="en-US" sz="2400"/>
              <a:t>When you are dealing with millions of people, the simplest categorization is needed</a:t>
            </a:r>
          </a:p>
          <a:p>
            <a:pPr>
              <a:lnSpc>
                <a:spcPct val="90000"/>
              </a:lnSpc>
            </a:pPr>
            <a:r>
              <a:rPr lang="en-US" sz="2400"/>
              <a:t>Suppose each of us could tell our life story in 500 pages</a:t>
            </a:r>
          </a:p>
          <a:p>
            <a:pPr>
              <a:lnSpc>
                <a:spcPct val="90000"/>
              </a:lnSpc>
            </a:pPr>
            <a:r>
              <a:rPr lang="en-US" sz="2400"/>
              <a:t>If we published this for the US, we’d have more than 125 BILLION pages!</a:t>
            </a:r>
          </a:p>
          <a:p>
            <a:pPr>
              <a:lnSpc>
                <a:spcPct val="90000"/>
              </a:lnSpc>
            </a:pPr>
            <a:r>
              <a:rPr lang="en-US" sz="2400"/>
              <a:t>If each 500 page volume were 1 inch thick, we’d have a report 4000 miles thick!</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4339">
                                            <p:txEl>
                                              <p:pRg st="0" end="0"/>
                                            </p:txEl>
                                          </p:spTgt>
                                        </p:tgtEl>
                                        <p:attrNameLst>
                                          <p:attrName>style.visibility</p:attrName>
                                        </p:attrNameLst>
                                      </p:cBhvr>
                                      <p:to>
                                        <p:strVal val="visible"/>
                                      </p:to>
                                    </p:set>
                                    <p:animEffect transition="in" filter="blinds(horizontal)">
                                      <p:cBhvr>
                                        <p:cTn id="7" dur="500"/>
                                        <p:tgtEl>
                                          <p:spTgt spid="1433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4339">
                                            <p:txEl>
                                              <p:pRg st="1" end="1"/>
                                            </p:txEl>
                                          </p:spTgt>
                                        </p:tgtEl>
                                        <p:attrNameLst>
                                          <p:attrName>style.visibility</p:attrName>
                                        </p:attrNameLst>
                                      </p:cBhvr>
                                      <p:to>
                                        <p:strVal val="visible"/>
                                      </p:to>
                                    </p:set>
                                    <p:animEffect transition="in" filter="blinds(horizontal)">
                                      <p:cBhvr>
                                        <p:cTn id="12" dur="500"/>
                                        <p:tgtEl>
                                          <p:spTgt spid="1433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4339">
                                            <p:txEl>
                                              <p:pRg st="2" end="2"/>
                                            </p:txEl>
                                          </p:spTgt>
                                        </p:tgtEl>
                                        <p:attrNameLst>
                                          <p:attrName>style.visibility</p:attrName>
                                        </p:attrNameLst>
                                      </p:cBhvr>
                                      <p:to>
                                        <p:strVal val="visible"/>
                                      </p:to>
                                    </p:set>
                                    <p:animEffect transition="in" filter="blinds(horizontal)">
                                      <p:cBhvr>
                                        <p:cTn id="17" dur="500"/>
                                        <p:tgtEl>
                                          <p:spTgt spid="1433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14339">
                                            <p:txEl>
                                              <p:pRg st="3" end="3"/>
                                            </p:txEl>
                                          </p:spTgt>
                                        </p:tgtEl>
                                        <p:attrNameLst>
                                          <p:attrName>style.visibility</p:attrName>
                                        </p:attrNameLst>
                                      </p:cBhvr>
                                      <p:to>
                                        <p:strVal val="visible"/>
                                      </p:to>
                                    </p:set>
                                    <p:animEffect transition="in" filter="blinds(horizontal)">
                                      <p:cBhvr>
                                        <p:cTn id="22" dur="500"/>
                                        <p:tgtEl>
                                          <p:spTgt spid="1433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14339">
                                            <p:txEl>
                                              <p:pRg st="4" end="4"/>
                                            </p:txEl>
                                          </p:spTgt>
                                        </p:tgtEl>
                                        <p:attrNameLst>
                                          <p:attrName>style.visibility</p:attrName>
                                        </p:attrNameLst>
                                      </p:cBhvr>
                                      <p:to>
                                        <p:strVal val="visible"/>
                                      </p:to>
                                    </p:set>
                                    <p:animEffect transition="in" filter="blinds(horizontal)">
                                      <p:cBhvr>
                                        <p:cTn id="27" dur="500"/>
                                        <p:tgtEl>
                                          <p:spTgt spid="14339">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14339">
                                            <p:txEl>
                                              <p:pRg st="5" end="5"/>
                                            </p:txEl>
                                          </p:spTgt>
                                        </p:tgtEl>
                                        <p:attrNameLst>
                                          <p:attrName>style.visibility</p:attrName>
                                        </p:attrNameLst>
                                      </p:cBhvr>
                                      <p:to>
                                        <p:strVal val="visible"/>
                                      </p:to>
                                    </p:set>
                                    <p:animEffect transition="in" filter="blinds(horizontal)">
                                      <p:cBhvr>
                                        <p:cTn id="32" dur="500"/>
                                        <p:tgtEl>
                                          <p:spTgt spid="1433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Rot="1" noChangeArrowheads="1"/>
          </p:cNvSpPr>
          <p:nvPr>
            <p:ph type="title"/>
          </p:nvPr>
        </p:nvSpPr>
        <p:spPr/>
        <p:txBody>
          <a:bodyPr/>
          <a:lstStyle/>
          <a:p>
            <a:r>
              <a:rPr lang="en-US"/>
              <a:t>Statistics - The Reasoned Simplification of Events</a:t>
            </a:r>
          </a:p>
        </p:txBody>
      </p:sp>
      <p:sp>
        <p:nvSpPr>
          <p:cNvPr id="15363" name="Rectangle 3"/>
          <p:cNvSpPr>
            <a:spLocks noGrp="1" noRot="1" noChangeArrowheads="1"/>
          </p:cNvSpPr>
          <p:nvPr>
            <p:ph idx="1"/>
          </p:nvPr>
        </p:nvSpPr>
        <p:spPr/>
        <p:txBody>
          <a:bodyPr/>
          <a:lstStyle/>
          <a:p>
            <a:r>
              <a:rPr lang="en-US"/>
              <a:t>Statistical thinking and procedures are essential</a:t>
            </a:r>
          </a:p>
          <a:p>
            <a:r>
              <a:rPr lang="en-US"/>
              <a:t>The trick is to minimize distortion</a:t>
            </a:r>
          </a:p>
          <a:p>
            <a:r>
              <a:rPr lang="en-US"/>
              <a:t>More specific definition of statistics: an effort to achieve comprehensive, simplified descriptions of the world that minimize distortion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5363">
                                            <p:txEl>
                                              <p:pRg st="2" end="2"/>
                                            </p:txEl>
                                          </p:spTgt>
                                        </p:tgtEl>
                                        <p:attrNameLst>
                                          <p:attrName>style.visibility</p:attrName>
                                        </p:attrNameLst>
                                      </p:cBhvr>
                                      <p:to>
                                        <p:strVal val="visible"/>
                                      </p:to>
                                    </p:set>
                                    <p:animEffect transition="in" filter="blinds(horizontal)">
                                      <p:cBhvr>
                                        <p:cTn id="7" dur="500"/>
                                        <p:tgtEl>
                                          <p:spTgt spid="1536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Rot="1" noChangeArrowheads="1"/>
          </p:cNvSpPr>
          <p:nvPr>
            <p:ph type="title"/>
          </p:nvPr>
        </p:nvSpPr>
        <p:spPr/>
        <p:txBody>
          <a:bodyPr/>
          <a:lstStyle/>
          <a:p>
            <a:r>
              <a:rPr lang="en-US"/>
              <a:t>Literature vs. Statistics</a:t>
            </a:r>
          </a:p>
        </p:txBody>
      </p:sp>
      <p:sp>
        <p:nvSpPr>
          <p:cNvPr id="16387" name="Rectangle 3"/>
          <p:cNvSpPr>
            <a:spLocks noGrp="1" noRot="1" noChangeArrowheads="1"/>
          </p:cNvSpPr>
          <p:nvPr>
            <p:ph idx="1"/>
          </p:nvPr>
        </p:nvSpPr>
        <p:spPr/>
        <p:txBody>
          <a:bodyPr/>
          <a:lstStyle/>
          <a:p>
            <a:r>
              <a:rPr lang="en-US" sz="2800"/>
              <a:t>Opposite ends of the same continuum</a:t>
            </a:r>
          </a:p>
          <a:p>
            <a:r>
              <a:rPr lang="en-US" sz="2800"/>
              <a:t>As we move in one direction, we lose the advantages of moving in the other – we must compromise</a:t>
            </a:r>
          </a:p>
          <a:p>
            <a:r>
              <a:rPr lang="en-US" sz="2800"/>
              <a:t>We can substitute “qualitative methods” for the “literature”</a:t>
            </a:r>
          </a:p>
          <a:p>
            <a:r>
              <a:rPr lang="en-US" sz="2800"/>
              <a:t>This process of combining (compromising) is the process of “categorization”</a:t>
            </a:r>
          </a:p>
          <a:p>
            <a:endParaRPr lang="en-US" sz="28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6387">
                                            <p:txEl>
                                              <p:pRg st="0" end="0"/>
                                            </p:txEl>
                                          </p:spTgt>
                                        </p:tgtEl>
                                        <p:attrNameLst>
                                          <p:attrName>style.visibility</p:attrName>
                                        </p:attrNameLst>
                                      </p:cBhvr>
                                      <p:to>
                                        <p:strVal val="visible"/>
                                      </p:to>
                                    </p:set>
                                    <p:animEffect transition="in" filter="blinds(horizontal)">
                                      <p:cBhvr>
                                        <p:cTn id="7" dur="500"/>
                                        <p:tgtEl>
                                          <p:spTgt spid="1638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6387">
                                            <p:txEl>
                                              <p:pRg st="1" end="1"/>
                                            </p:txEl>
                                          </p:spTgt>
                                        </p:tgtEl>
                                        <p:attrNameLst>
                                          <p:attrName>style.visibility</p:attrName>
                                        </p:attrNameLst>
                                      </p:cBhvr>
                                      <p:to>
                                        <p:strVal val="visible"/>
                                      </p:to>
                                    </p:set>
                                    <p:animEffect transition="in" filter="blinds(horizontal)">
                                      <p:cBhvr>
                                        <p:cTn id="12" dur="500"/>
                                        <p:tgtEl>
                                          <p:spTgt spid="1638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6387">
                                            <p:txEl>
                                              <p:pRg st="2" end="2"/>
                                            </p:txEl>
                                          </p:spTgt>
                                        </p:tgtEl>
                                        <p:attrNameLst>
                                          <p:attrName>style.visibility</p:attrName>
                                        </p:attrNameLst>
                                      </p:cBhvr>
                                      <p:to>
                                        <p:strVal val="visible"/>
                                      </p:to>
                                    </p:set>
                                    <p:animEffect transition="in" filter="blinds(horizontal)">
                                      <p:cBhvr>
                                        <p:cTn id="17" dur="500"/>
                                        <p:tgtEl>
                                          <p:spTgt spid="1638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16387">
                                            <p:txEl>
                                              <p:pRg st="3" end="3"/>
                                            </p:txEl>
                                          </p:spTgt>
                                        </p:tgtEl>
                                        <p:attrNameLst>
                                          <p:attrName>style.visibility</p:attrName>
                                        </p:attrNameLst>
                                      </p:cBhvr>
                                      <p:to>
                                        <p:strVal val="visible"/>
                                      </p:to>
                                    </p:set>
                                    <p:animEffect transition="in" filter="blinds(horizontal)">
                                      <p:cBhvr>
                                        <p:cTn id="22" dur="500"/>
                                        <p:tgtEl>
                                          <p:spTgt spid="1638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Rot="1" noChangeArrowheads="1"/>
          </p:cNvSpPr>
          <p:nvPr>
            <p:ph type="title"/>
          </p:nvPr>
        </p:nvSpPr>
        <p:spPr/>
        <p:txBody>
          <a:bodyPr/>
          <a:lstStyle/>
          <a:p>
            <a:r>
              <a:rPr lang="en-US"/>
              <a:t>Two fundamental points</a:t>
            </a:r>
          </a:p>
        </p:txBody>
      </p:sp>
      <p:sp>
        <p:nvSpPr>
          <p:cNvPr id="17411" name="Rectangle 3"/>
          <p:cNvSpPr>
            <a:spLocks noGrp="1" noRot="1" noChangeArrowheads="1"/>
          </p:cNvSpPr>
          <p:nvPr>
            <p:ph idx="1"/>
          </p:nvPr>
        </p:nvSpPr>
        <p:spPr/>
        <p:txBody>
          <a:bodyPr/>
          <a:lstStyle/>
          <a:p>
            <a:r>
              <a:rPr lang="en-US"/>
              <a:t>No way to avoid arbitrarily simplified categorization when doing statistical analysis</a:t>
            </a:r>
          </a:p>
          <a:p>
            <a:r>
              <a:rPr lang="en-US"/>
              <a:t>Arbitrarily simplified categories create serious problems in the quest for precision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Rot="1" noChangeArrowheads="1"/>
          </p:cNvSpPr>
          <p:nvPr>
            <p:ph type="title"/>
          </p:nvPr>
        </p:nvSpPr>
        <p:spPr/>
        <p:txBody>
          <a:bodyPr/>
          <a:lstStyle/>
          <a:p>
            <a:r>
              <a:rPr lang="en-US"/>
              <a:t>Example</a:t>
            </a:r>
          </a:p>
        </p:txBody>
      </p:sp>
      <p:sp>
        <p:nvSpPr>
          <p:cNvPr id="18435" name="Rectangle 3"/>
          <p:cNvSpPr>
            <a:spLocks noGrp="1" noRot="1" noChangeArrowheads="1"/>
          </p:cNvSpPr>
          <p:nvPr>
            <p:ph idx="1"/>
          </p:nvPr>
        </p:nvSpPr>
        <p:spPr/>
        <p:txBody>
          <a:bodyPr/>
          <a:lstStyle/>
          <a:p>
            <a:pPr>
              <a:lnSpc>
                <a:spcPct val="80000"/>
              </a:lnSpc>
            </a:pPr>
            <a:r>
              <a:rPr lang="en-US" sz="2800"/>
              <a:t>The Statistical Abstract of the United States uses the categories “minority” and “white” to divide populations into ethnic or racial categories</a:t>
            </a:r>
          </a:p>
          <a:p>
            <a:pPr>
              <a:lnSpc>
                <a:spcPct val="80000"/>
              </a:lnSpc>
            </a:pPr>
            <a:r>
              <a:rPr lang="en-US" sz="2800"/>
              <a:t>These are abstracted terms</a:t>
            </a:r>
          </a:p>
          <a:p>
            <a:pPr lvl="1">
              <a:lnSpc>
                <a:spcPct val="80000"/>
              </a:lnSpc>
            </a:pPr>
            <a:r>
              <a:rPr lang="en-US" sz="2400"/>
              <a:t>Korean in LA running a shop and an eskimo building an igloo have little in common</a:t>
            </a:r>
          </a:p>
          <a:p>
            <a:pPr lvl="1">
              <a:lnSpc>
                <a:spcPct val="80000"/>
              </a:lnSpc>
            </a:pPr>
            <a:r>
              <a:rPr lang="en-US" sz="2400"/>
              <a:t>Tiger Woods and a Navaho Indian living in a trailer in the desert have little in common</a:t>
            </a:r>
          </a:p>
          <a:p>
            <a:pPr lvl="1">
              <a:lnSpc>
                <a:spcPct val="80000"/>
              </a:lnSpc>
            </a:pPr>
            <a:r>
              <a:rPr lang="en-US" sz="2400"/>
              <a:t>They all fit into “minority” – what is the use of this category?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8435">
                                            <p:txEl>
                                              <p:pRg st="2" end="2"/>
                                            </p:txEl>
                                          </p:spTgt>
                                        </p:tgtEl>
                                        <p:attrNameLst>
                                          <p:attrName>style.visibility</p:attrName>
                                        </p:attrNameLst>
                                      </p:cBhvr>
                                      <p:to>
                                        <p:strVal val="visible"/>
                                      </p:to>
                                    </p:set>
                                    <p:animEffect transition="in" filter="blinds(horizontal)">
                                      <p:cBhvr>
                                        <p:cTn id="7" dur="500"/>
                                        <p:tgtEl>
                                          <p:spTgt spid="18435">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8435">
                                            <p:txEl>
                                              <p:pRg st="3" end="3"/>
                                            </p:txEl>
                                          </p:spTgt>
                                        </p:tgtEl>
                                        <p:attrNameLst>
                                          <p:attrName>style.visibility</p:attrName>
                                        </p:attrNameLst>
                                      </p:cBhvr>
                                      <p:to>
                                        <p:strVal val="visible"/>
                                      </p:to>
                                    </p:set>
                                    <p:animEffect transition="in" filter="blinds(horizontal)">
                                      <p:cBhvr>
                                        <p:cTn id="12" dur="500"/>
                                        <p:tgtEl>
                                          <p:spTgt spid="18435">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8435">
                                            <p:txEl>
                                              <p:pRg st="4" end="4"/>
                                            </p:txEl>
                                          </p:spTgt>
                                        </p:tgtEl>
                                        <p:attrNameLst>
                                          <p:attrName>style.visibility</p:attrName>
                                        </p:attrNameLst>
                                      </p:cBhvr>
                                      <p:to>
                                        <p:strVal val="visible"/>
                                      </p:to>
                                    </p:set>
                                    <p:animEffect transition="in" filter="blinds(horizontal)">
                                      <p:cBhvr>
                                        <p:cTn id="17" dur="500"/>
                                        <p:tgtEl>
                                          <p:spTgt spid="1843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Rot="1" noChangeArrowheads="1"/>
          </p:cNvSpPr>
          <p:nvPr>
            <p:ph type="title"/>
          </p:nvPr>
        </p:nvSpPr>
        <p:spPr/>
        <p:txBody>
          <a:bodyPr/>
          <a:lstStyle/>
          <a:p>
            <a:r>
              <a:rPr lang="en-US"/>
              <a:t>How do we deal with categorization?</a:t>
            </a:r>
          </a:p>
        </p:txBody>
      </p:sp>
      <p:sp>
        <p:nvSpPr>
          <p:cNvPr id="20483" name="Rectangle 3"/>
          <p:cNvSpPr>
            <a:spLocks noGrp="1" noRot="1" noChangeArrowheads="1"/>
          </p:cNvSpPr>
          <p:nvPr>
            <p:ph idx="1"/>
          </p:nvPr>
        </p:nvSpPr>
        <p:spPr/>
        <p:txBody>
          <a:bodyPr/>
          <a:lstStyle/>
          <a:p>
            <a:r>
              <a:rPr lang="en-US"/>
              <a:t>Social scientists have come up with different “categories” of “categories” to help discern what type of data we are dealing with, and, therefore, how precise we can get while working with the data</a:t>
            </a:r>
          </a:p>
          <a:p>
            <a:r>
              <a:rPr lang="en-US"/>
              <a:t>Levels of Measurement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0483">
                                            <p:txEl>
                                              <p:pRg st="0" end="0"/>
                                            </p:txEl>
                                          </p:spTgt>
                                        </p:tgtEl>
                                        <p:attrNameLst>
                                          <p:attrName>style.visibility</p:attrName>
                                        </p:attrNameLst>
                                      </p:cBhvr>
                                      <p:to>
                                        <p:strVal val="visible"/>
                                      </p:to>
                                    </p:set>
                                    <p:animEffect transition="in" filter="blinds(horizontal)">
                                      <p:cBhvr>
                                        <p:cTn id="7" dur="500"/>
                                        <p:tgtEl>
                                          <p:spTgt spid="2048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0483">
                                            <p:txEl>
                                              <p:pRg st="1" end="1"/>
                                            </p:txEl>
                                          </p:spTgt>
                                        </p:tgtEl>
                                        <p:attrNameLst>
                                          <p:attrName>style.visibility</p:attrName>
                                        </p:attrNameLst>
                                      </p:cBhvr>
                                      <p:to>
                                        <p:strVal val="visible"/>
                                      </p:to>
                                    </p:set>
                                    <p:animEffect transition="in" filter="blinds(horizontal)">
                                      <p:cBhvr>
                                        <p:cTn id="12" dur="500"/>
                                        <p:tgtEl>
                                          <p:spTgt spid="2048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602" name="Rectangle 2"/>
          <p:cNvSpPr>
            <a:spLocks noGrp="1" noRot="1" noChangeArrowheads="1"/>
          </p:cNvSpPr>
          <p:nvPr>
            <p:ph type="title"/>
          </p:nvPr>
        </p:nvSpPr>
        <p:spPr>
          <a:noFill/>
          <a:ln/>
        </p:spPr>
        <p:txBody>
          <a:bodyPr lIns="90488" tIns="44450" rIns="90488" bIns="44450" anchor="b"/>
          <a:lstStyle/>
          <a:p>
            <a:r>
              <a:rPr lang="en-US"/>
              <a:t>The Levels of Measurement</a:t>
            </a:r>
          </a:p>
        </p:txBody>
      </p:sp>
      <p:sp>
        <p:nvSpPr>
          <p:cNvPr id="25603" name="Rectangle 3"/>
          <p:cNvSpPr>
            <a:spLocks noGrp="1" noRot="1" noChangeArrowheads="1"/>
          </p:cNvSpPr>
          <p:nvPr>
            <p:ph idx="1"/>
          </p:nvPr>
        </p:nvSpPr>
        <p:spPr>
          <a:xfrm>
            <a:off x="1671638" y="2238375"/>
            <a:ext cx="7173912" cy="3857625"/>
          </a:xfrm>
          <a:noFill/>
          <a:ln/>
        </p:spPr>
        <p:txBody>
          <a:bodyPr lIns="90488" tIns="44450" rIns="90488" bIns="44450"/>
          <a:lstStyle/>
          <a:p>
            <a:r>
              <a:rPr lang="en-US"/>
              <a:t>Nominal</a:t>
            </a:r>
          </a:p>
          <a:p>
            <a:r>
              <a:rPr lang="en-US"/>
              <a:t>Ordinal</a:t>
            </a:r>
          </a:p>
          <a:p>
            <a:r>
              <a:rPr lang="en-US"/>
              <a:t>Interval</a:t>
            </a:r>
          </a:p>
          <a:p>
            <a:r>
              <a:rPr lang="en-US"/>
              <a:t>Ratio</a:t>
            </a:r>
          </a:p>
        </p:txBody>
      </p:sp>
    </p:spTree>
  </p:cSld>
  <p:clrMapOvr>
    <a:masterClrMapping/>
  </p:clrMapOvr>
  <p:transition>
    <p:cut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25603">
                                            <p:txEl>
                                              <p:pRg st="0" end="0"/>
                                            </p:txEl>
                                          </p:spTgt>
                                        </p:tgtEl>
                                        <p:attrNameLst>
                                          <p:attrName>style.visibility</p:attrName>
                                        </p:attrNameLst>
                                      </p:cBhvr>
                                      <p:to>
                                        <p:strVal val="visible"/>
                                      </p:to>
                                    </p:set>
                                    <p:anim calcmode="lin" valueType="num">
                                      <p:cBhvr additive="base">
                                        <p:cTn id="7" dur="500" fill="hold"/>
                                        <p:tgtEl>
                                          <p:spTgt spid="2560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5603">
                                            <p:txEl>
                                              <p:pRg st="0" end="0"/>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25603">
                                            <p:txEl>
                                              <p:pRg st="0" end="0"/>
                                            </p:txEl>
                                          </p:spTgt>
                                        </p:tgtEl>
                                        <p:attrNameLst>
                                          <p:attrName>ppt_c</p:attrName>
                                        </p:attrNameLst>
                                      </p:cBhvr>
                                      <p:to>
                                        <a:schemeClr val="folHlink"/>
                                      </p:to>
                                    </p:animClr>
                                  </p:sub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25603">
                                            <p:txEl>
                                              <p:pRg st="1" end="1"/>
                                            </p:txEl>
                                          </p:spTgt>
                                        </p:tgtEl>
                                        <p:attrNameLst>
                                          <p:attrName>style.visibility</p:attrName>
                                        </p:attrNameLst>
                                      </p:cBhvr>
                                      <p:to>
                                        <p:strVal val="visible"/>
                                      </p:to>
                                    </p:set>
                                    <p:anim calcmode="lin" valueType="num">
                                      <p:cBhvr additive="base">
                                        <p:cTn id="13" dur="500" fill="hold"/>
                                        <p:tgtEl>
                                          <p:spTgt spid="25603">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25603">
                                            <p:txEl>
                                              <p:pRg st="1" end="1"/>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25603">
                                            <p:txEl>
                                              <p:pRg st="1" end="1"/>
                                            </p:txEl>
                                          </p:spTgt>
                                        </p:tgtEl>
                                        <p:attrNameLst>
                                          <p:attrName>ppt_c</p:attrName>
                                        </p:attrNameLst>
                                      </p:cBhvr>
                                      <p:to>
                                        <a:schemeClr val="folHlink"/>
                                      </p:to>
                                    </p:animClr>
                                  </p:sub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25603">
                                            <p:txEl>
                                              <p:pRg st="2" end="2"/>
                                            </p:txEl>
                                          </p:spTgt>
                                        </p:tgtEl>
                                        <p:attrNameLst>
                                          <p:attrName>style.visibility</p:attrName>
                                        </p:attrNameLst>
                                      </p:cBhvr>
                                      <p:to>
                                        <p:strVal val="visible"/>
                                      </p:to>
                                    </p:set>
                                    <p:anim calcmode="lin" valueType="num">
                                      <p:cBhvr additive="base">
                                        <p:cTn id="19" dur="500" fill="hold"/>
                                        <p:tgtEl>
                                          <p:spTgt spid="25603">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25603">
                                            <p:txEl>
                                              <p:pRg st="2" end="2"/>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25603">
                                            <p:txEl>
                                              <p:pRg st="2" end="2"/>
                                            </p:txEl>
                                          </p:spTgt>
                                        </p:tgtEl>
                                        <p:attrNameLst>
                                          <p:attrName>ppt_c</p:attrName>
                                        </p:attrNameLst>
                                      </p:cBhvr>
                                      <p:to>
                                        <a:schemeClr val="folHlink"/>
                                      </p:to>
                                    </p:animClr>
                                  </p:sub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25603">
                                            <p:txEl>
                                              <p:pRg st="3" end="3"/>
                                            </p:txEl>
                                          </p:spTgt>
                                        </p:tgtEl>
                                        <p:attrNameLst>
                                          <p:attrName>style.visibility</p:attrName>
                                        </p:attrNameLst>
                                      </p:cBhvr>
                                      <p:to>
                                        <p:strVal val="visible"/>
                                      </p:to>
                                    </p:set>
                                    <p:anim calcmode="lin" valueType="num">
                                      <p:cBhvr additive="base">
                                        <p:cTn id="25" dur="500" fill="hold"/>
                                        <p:tgtEl>
                                          <p:spTgt spid="25603">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25603">
                                            <p:txEl>
                                              <p:pRg st="3" end="3"/>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25603">
                                            <p:txEl>
                                              <p:pRg st="3" end="3"/>
                                            </p:txEl>
                                          </p:spTgt>
                                        </p:tgtEl>
                                        <p:attrNameLst>
                                          <p:attrName>ppt_c</p:attrName>
                                        </p:attrNameLst>
                                      </p:cBhvr>
                                      <p:to>
                                        <a:schemeClr val="folHlink"/>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3" grpId="0" build="p"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rrowheads="1"/>
          </p:cNvSpPr>
          <p:nvPr>
            <p:ph type="title"/>
          </p:nvPr>
        </p:nvSpPr>
        <p:spPr>
          <a:noFill/>
          <a:ln/>
        </p:spPr>
        <p:txBody>
          <a:bodyPr lIns="90488" tIns="44450" rIns="90488" bIns="44450" anchor="b"/>
          <a:lstStyle/>
          <a:p>
            <a:r>
              <a:rPr lang="en-US"/>
              <a:t>Some Definitions</a:t>
            </a:r>
          </a:p>
        </p:txBody>
      </p:sp>
      <p:sp>
        <p:nvSpPr>
          <p:cNvPr id="27651" name="AutoShape 3"/>
          <p:cNvSpPr>
            <a:spLocks noChangeArrowheads="1"/>
          </p:cNvSpPr>
          <p:nvPr/>
        </p:nvSpPr>
        <p:spPr bwMode="auto">
          <a:xfrm>
            <a:off x="1987550" y="2292350"/>
            <a:ext cx="1511300" cy="596900"/>
          </a:xfrm>
          <a:prstGeom prst="roundRect">
            <a:avLst>
              <a:gd name="adj" fmla="val 12495"/>
            </a:avLst>
          </a:prstGeom>
          <a:solidFill>
            <a:schemeClr val="accent1"/>
          </a:solidFill>
          <a:ln w="12700">
            <a:solidFill>
              <a:schemeClr val="bg1"/>
            </a:solidFill>
            <a:round/>
            <a:headEnd/>
            <a:tailEnd/>
          </a:ln>
          <a:effectLst>
            <a:outerShdw dist="107763" dir="2700000" algn="ctr" rotWithShape="0">
              <a:srgbClr val="712000"/>
            </a:outerShdw>
          </a:effectLst>
        </p:spPr>
        <p:txBody>
          <a:bodyPr wrap="none" lIns="90488" tIns="44450" rIns="90488" bIns="44450" anchor="ctr"/>
          <a:lstStyle/>
          <a:p>
            <a:pPr algn="ctr" eaLnBrk="0" hangingPunct="0"/>
            <a:r>
              <a:rPr lang="en-US" sz="2400" i="1">
                <a:effectLst>
                  <a:outerShdw blurRad="38100" dist="38100" dir="2700000" algn="tl">
                    <a:srgbClr val="000000"/>
                  </a:outerShdw>
                </a:effectLst>
              </a:rPr>
              <a:t>Variable</a:t>
            </a:r>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Rot="1" noChangeArrowheads="1"/>
          </p:cNvSpPr>
          <p:nvPr>
            <p:ph type="title"/>
          </p:nvPr>
        </p:nvSpPr>
        <p:spPr>
          <a:noFill/>
          <a:ln/>
        </p:spPr>
        <p:txBody>
          <a:bodyPr lIns="90488" tIns="44450" rIns="90488" bIns="44450" anchor="b"/>
          <a:lstStyle/>
          <a:p>
            <a:r>
              <a:rPr lang="en-US"/>
              <a:t>Some Definitions</a:t>
            </a:r>
          </a:p>
        </p:txBody>
      </p:sp>
      <p:sp>
        <p:nvSpPr>
          <p:cNvPr id="29699" name="AutoShape 3"/>
          <p:cNvSpPr>
            <a:spLocks noChangeArrowheads="1"/>
          </p:cNvSpPr>
          <p:nvPr/>
        </p:nvSpPr>
        <p:spPr bwMode="auto">
          <a:xfrm>
            <a:off x="1987550" y="2292350"/>
            <a:ext cx="1511300" cy="596900"/>
          </a:xfrm>
          <a:prstGeom prst="roundRect">
            <a:avLst>
              <a:gd name="adj" fmla="val 12495"/>
            </a:avLst>
          </a:prstGeom>
          <a:solidFill>
            <a:schemeClr val="accent1"/>
          </a:solidFill>
          <a:ln w="12700">
            <a:solidFill>
              <a:schemeClr val="bg1"/>
            </a:solidFill>
            <a:round/>
            <a:headEnd/>
            <a:tailEnd/>
          </a:ln>
          <a:effectLst>
            <a:outerShdw dist="107763" dir="2700000" algn="ctr" rotWithShape="0">
              <a:srgbClr val="712000"/>
            </a:outerShdw>
          </a:effectLst>
        </p:spPr>
        <p:txBody>
          <a:bodyPr wrap="none" lIns="90488" tIns="44450" rIns="90488" bIns="44450" anchor="ctr"/>
          <a:lstStyle/>
          <a:p>
            <a:pPr algn="ctr" eaLnBrk="0" hangingPunct="0"/>
            <a:r>
              <a:rPr lang="en-US" sz="2400" i="1">
                <a:effectLst>
                  <a:outerShdw blurRad="38100" dist="38100" dir="2700000" algn="tl">
                    <a:srgbClr val="000000"/>
                  </a:outerShdw>
                </a:effectLst>
              </a:rPr>
              <a:t>Variable</a:t>
            </a:r>
          </a:p>
        </p:txBody>
      </p:sp>
      <p:grpSp>
        <p:nvGrpSpPr>
          <p:cNvPr id="29700" name="Group 4"/>
          <p:cNvGrpSpPr>
            <a:grpSpLocks/>
          </p:cNvGrpSpPr>
          <p:nvPr/>
        </p:nvGrpSpPr>
        <p:grpSpPr bwMode="auto">
          <a:xfrm>
            <a:off x="844550" y="2978150"/>
            <a:ext cx="3873500" cy="2578100"/>
            <a:chOff x="532" y="1876"/>
            <a:chExt cx="2440" cy="1624"/>
          </a:xfrm>
        </p:grpSpPr>
        <p:sp>
          <p:nvSpPr>
            <p:cNvPr id="29701" name="Rectangle 5"/>
            <p:cNvSpPr>
              <a:spLocks noChangeArrowheads="1"/>
            </p:cNvSpPr>
            <p:nvPr/>
          </p:nvSpPr>
          <p:spPr bwMode="auto">
            <a:xfrm>
              <a:off x="532" y="3124"/>
              <a:ext cx="952" cy="376"/>
            </a:xfrm>
            <a:prstGeom prst="rect">
              <a:avLst/>
            </a:prstGeom>
            <a:solidFill>
              <a:schemeClr val="folHlink"/>
            </a:solidFill>
            <a:ln w="12700">
              <a:solidFill>
                <a:schemeClr val="hlink"/>
              </a:solidFill>
              <a:miter lim="800000"/>
              <a:headEnd/>
              <a:tailEnd/>
            </a:ln>
            <a:effectLst>
              <a:outerShdw dist="107763" dir="2700000" algn="ctr" rotWithShape="0">
                <a:srgbClr val="006B61"/>
              </a:outerShdw>
            </a:effectLst>
          </p:spPr>
          <p:txBody>
            <a:bodyPr wrap="none" lIns="90488" tIns="44450" rIns="90488" bIns="44450" anchor="ctr"/>
            <a:lstStyle/>
            <a:p>
              <a:pPr algn="ctr" eaLnBrk="0" hangingPunct="0"/>
              <a:r>
                <a:rPr lang="en-US" sz="2400">
                  <a:solidFill>
                    <a:schemeClr val="accent2"/>
                  </a:solidFill>
                  <a:effectLst>
                    <a:outerShdw blurRad="38100" dist="38100" dir="2700000" algn="tl">
                      <a:srgbClr val="000000"/>
                    </a:outerShdw>
                  </a:effectLst>
                </a:rPr>
                <a:t>Attribute</a:t>
              </a:r>
            </a:p>
          </p:txBody>
        </p:sp>
        <p:sp>
          <p:nvSpPr>
            <p:cNvPr id="29702" name="Rectangle 6"/>
            <p:cNvSpPr>
              <a:spLocks noChangeArrowheads="1"/>
            </p:cNvSpPr>
            <p:nvPr/>
          </p:nvSpPr>
          <p:spPr bwMode="auto">
            <a:xfrm>
              <a:off x="2020" y="3124"/>
              <a:ext cx="952" cy="376"/>
            </a:xfrm>
            <a:prstGeom prst="rect">
              <a:avLst/>
            </a:prstGeom>
            <a:solidFill>
              <a:schemeClr val="folHlink"/>
            </a:solidFill>
            <a:ln w="12700">
              <a:solidFill>
                <a:schemeClr val="hlink"/>
              </a:solidFill>
              <a:miter lim="800000"/>
              <a:headEnd/>
              <a:tailEnd/>
            </a:ln>
            <a:effectLst>
              <a:outerShdw dist="107763" dir="2700000" algn="ctr" rotWithShape="0">
                <a:srgbClr val="006B61"/>
              </a:outerShdw>
            </a:effectLst>
          </p:spPr>
          <p:txBody>
            <a:bodyPr wrap="none" lIns="90488" tIns="44450" rIns="90488" bIns="44450" anchor="ctr"/>
            <a:lstStyle/>
            <a:p>
              <a:pPr algn="ctr" eaLnBrk="0" hangingPunct="0"/>
              <a:r>
                <a:rPr lang="en-US" sz="2400">
                  <a:solidFill>
                    <a:schemeClr val="accent2"/>
                  </a:solidFill>
                  <a:effectLst>
                    <a:outerShdw blurRad="38100" dist="38100" dir="2700000" algn="tl">
                      <a:srgbClr val="000000"/>
                    </a:outerShdw>
                  </a:effectLst>
                </a:rPr>
                <a:t>Attribute</a:t>
              </a:r>
            </a:p>
          </p:txBody>
        </p:sp>
        <p:sp>
          <p:nvSpPr>
            <p:cNvPr id="29703" name="Line 7"/>
            <p:cNvSpPr>
              <a:spLocks noChangeShapeType="1"/>
            </p:cNvSpPr>
            <p:nvPr/>
          </p:nvSpPr>
          <p:spPr bwMode="auto">
            <a:xfrm flipH="1">
              <a:off x="1100" y="1876"/>
              <a:ext cx="680" cy="1240"/>
            </a:xfrm>
            <a:prstGeom prst="line">
              <a:avLst/>
            </a:prstGeom>
            <a:noFill/>
            <a:ln w="12700">
              <a:solidFill>
                <a:schemeClr val="tx1"/>
              </a:solidFill>
              <a:round/>
              <a:headEnd/>
              <a:tailEnd type="triangle" w="med" len="med"/>
            </a:ln>
            <a:effectLst/>
          </p:spPr>
          <p:txBody>
            <a:bodyPr wrap="none" anchor="ctr"/>
            <a:lstStyle/>
            <a:p>
              <a:endParaRPr lang="en-US"/>
            </a:p>
          </p:txBody>
        </p:sp>
        <p:sp>
          <p:nvSpPr>
            <p:cNvPr id="29704" name="Line 8"/>
            <p:cNvSpPr>
              <a:spLocks noChangeShapeType="1"/>
            </p:cNvSpPr>
            <p:nvPr/>
          </p:nvSpPr>
          <p:spPr bwMode="auto">
            <a:xfrm>
              <a:off x="1780" y="1876"/>
              <a:ext cx="664" cy="1240"/>
            </a:xfrm>
            <a:prstGeom prst="line">
              <a:avLst/>
            </a:prstGeom>
            <a:noFill/>
            <a:ln w="12700">
              <a:solidFill>
                <a:schemeClr val="tx1"/>
              </a:solidFill>
              <a:round/>
              <a:headEnd/>
              <a:tailEnd type="triangle" w="med" len="med"/>
            </a:ln>
            <a:effectLst/>
          </p:spPr>
          <p:txBody>
            <a:bodyPr wrap="none" anchor="ctr"/>
            <a:lstStyle/>
            <a:p>
              <a:endParaRPr lang="en-US"/>
            </a:p>
          </p:txBody>
        </p:sp>
      </p:grpSp>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Rot="1" noChangeArrowheads="1"/>
          </p:cNvSpPr>
          <p:nvPr>
            <p:ph type="title"/>
          </p:nvPr>
        </p:nvSpPr>
        <p:spPr>
          <a:noFill/>
          <a:ln/>
        </p:spPr>
        <p:txBody>
          <a:bodyPr lIns="90488" tIns="44450" rIns="90488" bIns="44450" anchor="b"/>
          <a:lstStyle/>
          <a:p>
            <a:r>
              <a:rPr lang="en-US"/>
              <a:t>Some Definitions</a:t>
            </a:r>
          </a:p>
        </p:txBody>
      </p:sp>
      <p:sp>
        <p:nvSpPr>
          <p:cNvPr id="31747" name="AutoShape 3"/>
          <p:cNvSpPr>
            <a:spLocks noChangeArrowheads="1"/>
          </p:cNvSpPr>
          <p:nvPr/>
        </p:nvSpPr>
        <p:spPr bwMode="auto">
          <a:xfrm>
            <a:off x="6254750" y="2292350"/>
            <a:ext cx="1511300" cy="596900"/>
          </a:xfrm>
          <a:prstGeom prst="roundRect">
            <a:avLst>
              <a:gd name="adj" fmla="val 12495"/>
            </a:avLst>
          </a:prstGeom>
          <a:solidFill>
            <a:schemeClr val="accent2"/>
          </a:solidFill>
          <a:ln w="12700">
            <a:solidFill>
              <a:schemeClr val="bg1"/>
            </a:solidFill>
            <a:round/>
            <a:headEnd/>
            <a:tailEnd/>
          </a:ln>
          <a:effectLst>
            <a:outerShdw dist="107763" dir="2700000" algn="ctr" rotWithShape="0">
              <a:srgbClr val="712000"/>
            </a:outerShdw>
          </a:effectLst>
        </p:spPr>
        <p:txBody>
          <a:bodyPr wrap="none" lIns="90488" tIns="44450" rIns="90488" bIns="44450" anchor="ctr"/>
          <a:lstStyle/>
          <a:p>
            <a:pPr algn="ctr" eaLnBrk="0" hangingPunct="0"/>
            <a:r>
              <a:rPr lang="en-US" sz="2400" i="1">
                <a:effectLst>
                  <a:outerShdw blurRad="38100" dist="38100" dir="2700000" algn="tl">
                    <a:srgbClr val="000000"/>
                  </a:outerShdw>
                </a:effectLst>
              </a:rPr>
              <a:t>Gender</a:t>
            </a:r>
          </a:p>
        </p:txBody>
      </p:sp>
      <p:sp>
        <p:nvSpPr>
          <p:cNvPr id="31748" name="AutoShape 4"/>
          <p:cNvSpPr>
            <a:spLocks noChangeArrowheads="1"/>
          </p:cNvSpPr>
          <p:nvPr/>
        </p:nvSpPr>
        <p:spPr bwMode="auto">
          <a:xfrm>
            <a:off x="1987550" y="2292350"/>
            <a:ext cx="1511300" cy="596900"/>
          </a:xfrm>
          <a:prstGeom prst="roundRect">
            <a:avLst>
              <a:gd name="adj" fmla="val 12495"/>
            </a:avLst>
          </a:prstGeom>
          <a:solidFill>
            <a:schemeClr val="accent1"/>
          </a:solidFill>
          <a:ln w="12700">
            <a:solidFill>
              <a:schemeClr val="bg1"/>
            </a:solidFill>
            <a:round/>
            <a:headEnd/>
            <a:tailEnd/>
          </a:ln>
          <a:effectLst>
            <a:outerShdw dist="107763" dir="2700000" algn="ctr" rotWithShape="0">
              <a:srgbClr val="712000"/>
            </a:outerShdw>
          </a:effectLst>
        </p:spPr>
        <p:txBody>
          <a:bodyPr wrap="none" lIns="90488" tIns="44450" rIns="90488" bIns="44450" anchor="ctr"/>
          <a:lstStyle/>
          <a:p>
            <a:pPr algn="ctr" eaLnBrk="0" hangingPunct="0"/>
            <a:r>
              <a:rPr lang="en-US" sz="2400" i="1">
                <a:effectLst>
                  <a:outerShdw blurRad="38100" dist="38100" dir="2700000" algn="tl">
                    <a:srgbClr val="000000"/>
                  </a:outerShdw>
                </a:effectLst>
              </a:rPr>
              <a:t>Variable</a:t>
            </a:r>
          </a:p>
        </p:txBody>
      </p:sp>
      <p:grpSp>
        <p:nvGrpSpPr>
          <p:cNvPr id="31749" name="Group 5"/>
          <p:cNvGrpSpPr>
            <a:grpSpLocks/>
          </p:cNvGrpSpPr>
          <p:nvPr/>
        </p:nvGrpSpPr>
        <p:grpSpPr bwMode="auto">
          <a:xfrm>
            <a:off x="844550" y="2978150"/>
            <a:ext cx="3873500" cy="2578100"/>
            <a:chOff x="532" y="1876"/>
            <a:chExt cx="2440" cy="1624"/>
          </a:xfrm>
        </p:grpSpPr>
        <p:sp>
          <p:nvSpPr>
            <p:cNvPr id="31750" name="Rectangle 6"/>
            <p:cNvSpPr>
              <a:spLocks noChangeArrowheads="1"/>
            </p:cNvSpPr>
            <p:nvPr/>
          </p:nvSpPr>
          <p:spPr bwMode="auto">
            <a:xfrm>
              <a:off x="532" y="3124"/>
              <a:ext cx="952" cy="376"/>
            </a:xfrm>
            <a:prstGeom prst="rect">
              <a:avLst/>
            </a:prstGeom>
            <a:solidFill>
              <a:schemeClr val="folHlink"/>
            </a:solidFill>
            <a:ln w="12700">
              <a:solidFill>
                <a:schemeClr val="hlink"/>
              </a:solidFill>
              <a:miter lim="800000"/>
              <a:headEnd/>
              <a:tailEnd/>
            </a:ln>
            <a:effectLst>
              <a:outerShdw dist="107763" dir="2700000" algn="ctr" rotWithShape="0">
                <a:srgbClr val="006B61"/>
              </a:outerShdw>
            </a:effectLst>
          </p:spPr>
          <p:txBody>
            <a:bodyPr wrap="none" lIns="90488" tIns="44450" rIns="90488" bIns="44450" anchor="ctr"/>
            <a:lstStyle/>
            <a:p>
              <a:pPr algn="ctr" eaLnBrk="0" hangingPunct="0"/>
              <a:r>
                <a:rPr lang="en-US" sz="2400">
                  <a:solidFill>
                    <a:schemeClr val="accent2"/>
                  </a:solidFill>
                  <a:effectLst>
                    <a:outerShdw blurRad="38100" dist="38100" dir="2700000" algn="tl">
                      <a:srgbClr val="000000"/>
                    </a:outerShdw>
                  </a:effectLst>
                </a:rPr>
                <a:t>Attribute</a:t>
              </a:r>
            </a:p>
          </p:txBody>
        </p:sp>
        <p:sp>
          <p:nvSpPr>
            <p:cNvPr id="31751" name="Rectangle 7"/>
            <p:cNvSpPr>
              <a:spLocks noChangeArrowheads="1"/>
            </p:cNvSpPr>
            <p:nvPr/>
          </p:nvSpPr>
          <p:spPr bwMode="auto">
            <a:xfrm>
              <a:off x="2020" y="3124"/>
              <a:ext cx="952" cy="376"/>
            </a:xfrm>
            <a:prstGeom prst="rect">
              <a:avLst/>
            </a:prstGeom>
            <a:solidFill>
              <a:schemeClr val="folHlink"/>
            </a:solidFill>
            <a:ln w="12700">
              <a:solidFill>
                <a:schemeClr val="hlink"/>
              </a:solidFill>
              <a:miter lim="800000"/>
              <a:headEnd/>
              <a:tailEnd/>
            </a:ln>
            <a:effectLst>
              <a:outerShdw dist="107763" dir="2700000" algn="ctr" rotWithShape="0">
                <a:srgbClr val="006B61"/>
              </a:outerShdw>
            </a:effectLst>
          </p:spPr>
          <p:txBody>
            <a:bodyPr wrap="none" lIns="90488" tIns="44450" rIns="90488" bIns="44450" anchor="ctr"/>
            <a:lstStyle/>
            <a:p>
              <a:pPr algn="ctr" eaLnBrk="0" hangingPunct="0"/>
              <a:r>
                <a:rPr lang="en-US" sz="2400">
                  <a:solidFill>
                    <a:schemeClr val="accent2"/>
                  </a:solidFill>
                  <a:effectLst>
                    <a:outerShdw blurRad="38100" dist="38100" dir="2700000" algn="tl">
                      <a:srgbClr val="000000"/>
                    </a:outerShdw>
                  </a:effectLst>
                </a:rPr>
                <a:t>Attribute</a:t>
              </a:r>
            </a:p>
          </p:txBody>
        </p:sp>
        <p:sp>
          <p:nvSpPr>
            <p:cNvPr id="31752" name="Line 8"/>
            <p:cNvSpPr>
              <a:spLocks noChangeShapeType="1"/>
            </p:cNvSpPr>
            <p:nvPr/>
          </p:nvSpPr>
          <p:spPr bwMode="auto">
            <a:xfrm flipH="1">
              <a:off x="1100" y="1876"/>
              <a:ext cx="680" cy="1240"/>
            </a:xfrm>
            <a:prstGeom prst="line">
              <a:avLst/>
            </a:prstGeom>
            <a:noFill/>
            <a:ln w="12700">
              <a:solidFill>
                <a:schemeClr val="tx1"/>
              </a:solidFill>
              <a:round/>
              <a:headEnd/>
              <a:tailEnd type="triangle" w="med" len="med"/>
            </a:ln>
            <a:effectLst/>
          </p:spPr>
          <p:txBody>
            <a:bodyPr wrap="none" anchor="ctr"/>
            <a:lstStyle/>
            <a:p>
              <a:endParaRPr lang="en-US"/>
            </a:p>
          </p:txBody>
        </p:sp>
        <p:sp>
          <p:nvSpPr>
            <p:cNvPr id="31753" name="Line 9"/>
            <p:cNvSpPr>
              <a:spLocks noChangeShapeType="1"/>
            </p:cNvSpPr>
            <p:nvPr/>
          </p:nvSpPr>
          <p:spPr bwMode="auto">
            <a:xfrm>
              <a:off x="1780" y="1876"/>
              <a:ext cx="664" cy="1240"/>
            </a:xfrm>
            <a:prstGeom prst="line">
              <a:avLst/>
            </a:prstGeom>
            <a:noFill/>
            <a:ln w="12700">
              <a:solidFill>
                <a:schemeClr val="tx1"/>
              </a:solidFill>
              <a:round/>
              <a:headEnd/>
              <a:tailEnd type="triangle" w="med" len="med"/>
            </a:ln>
            <a:effectLst/>
          </p:spPr>
          <p:txBody>
            <a:bodyPr wrap="none" anchor="ctr"/>
            <a:lstStyle/>
            <a:p>
              <a:endParaRPr lang="en-US"/>
            </a:p>
          </p:txBody>
        </p:sp>
      </p:gr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Rot="1" noChangeArrowheads="1"/>
          </p:cNvSpPr>
          <p:nvPr>
            <p:ph type="title"/>
          </p:nvPr>
        </p:nvSpPr>
        <p:spPr>
          <a:noFill/>
          <a:ln/>
        </p:spPr>
        <p:txBody>
          <a:bodyPr lIns="90488" tIns="44450" rIns="90488" bIns="44450" anchor="b"/>
          <a:lstStyle/>
          <a:p>
            <a:r>
              <a:rPr lang="en-US"/>
              <a:t>Some Definitions</a:t>
            </a:r>
          </a:p>
        </p:txBody>
      </p:sp>
      <p:sp>
        <p:nvSpPr>
          <p:cNvPr id="33795" name="AutoShape 3"/>
          <p:cNvSpPr>
            <a:spLocks noChangeArrowheads="1"/>
          </p:cNvSpPr>
          <p:nvPr/>
        </p:nvSpPr>
        <p:spPr bwMode="auto">
          <a:xfrm>
            <a:off x="6254750" y="2292350"/>
            <a:ext cx="1511300" cy="596900"/>
          </a:xfrm>
          <a:prstGeom prst="roundRect">
            <a:avLst>
              <a:gd name="adj" fmla="val 12495"/>
            </a:avLst>
          </a:prstGeom>
          <a:solidFill>
            <a:schemeClr val="accent2"/>
          </a:solidFill>
          <a:ln w="12700">
            <a:solidFill>
              <a:schemeClr val="bg1"/>
            </a:solidFill>
            <a:round/>
            <a:headEnd/>
            <a:tailEnd/>
          </a:ln>
          <a:effectLst>
            <a:outerShdw dist="107763" dir="2700000" algn="ctr" rotWithShape="0">
              <a:srgbClr val="712000"/>
            </a:outerShdw>
          </a:effectLst>
        </p:spPr>
        <p:txBody>
          <a:bodyPr wrap="none" lIns="90488" tIns="44450" rIns="90488" bIns="44450" anchor="ctr"/>
          <a:lstStyle/>
          <a:p>
            <a:pPr algn="ctr" eaLnBrk="0" hangingPunct="0"/>
            <a:r>
              <a:rPr lang="en-US" sz="2400" i="1">
                <a:effectLst>
                  <a:outerShdw blurRad="38100" dist="38100" dir="2700000" algn="tl">
                    <a:srgbClr val="000000"/>
                  </a:outerShdw>
                </a:effectLst>
              </a:rPr>
              <a:t>Gender</a:t>
            </a:r>
          </a:p>
        </p:txBody>
      </p:sp>
      <p:grpSp>
        <p:nvGrpSpPr>
          <p:cNvPr id="33796" name="Group 4"/>
          <p:cNvGrpSpPr>
            <a:grpSpLocks/>
          </p:cNvGrpSpPr>
          <p:nvPr/>
        </p:nvGrpSpPr>
        <p:grpSpPr bwMode="auto">
          <a:xfrm>
            <a:off x="5111750" y="2978150"/>
            <a:ext cx="3873500" cy="2578100"/>
            <a:chOff x="3220" y="1876"/>
            <a:chExt cx="2440" cy="1624"/>
          </a:xfrm>
        </p:grpSpPr>
        <p:sp>
          <p:nvSpPr>
            <p:cNvPr id="33797" name="Rectangle 5"/>
            <p:cNvSpPr>
              <a:spLocks noChangeArrowheads="1"/>
            </p:cNvSpPr>
            <p:nvPr/>
          </p:nvSpPr>
          <p:spPr bwMode="auto">
            <a:xfrm>
              <a:off x="3220" y="3124"/>
              <a:ext cx="952" cy="376"/>
            </a:xfrm>
            <a:prstGeom prst="rect">
              <a:avLst/>
            </a:prstGeom>
            <a:solidFill>
              <a:srgbClr val="FCFEB9"/>
            </a:solidFill>
            <a:ln w="12700">
              <a:solidFill>
                <a:schemeClr val="hlink"/>
              </a:solidFill>
              <a:miter lim="800000"/>
              <a:headEnd/>
              <a:tailEnd/>
            </a:ln>
            <a:effectLst>
              <a:outerShdw dist="107763" dir="2700000" algn="ctr" rotWithShape="0">
                <a:srgbClr val="006B61"/>
              </a:outerShdw>
            </a:effectLst>
          </p:spPr>
          <p:txBody>
            <a:bodyPr wrap="none" lIns="90488" tIns="44450" rIns="90488" bIns="44450" anchor="ctr"/>
            <a:lstStyle/>
            <a:p>
              <a:pPr algn="ctr" eaLnBrk="0" hangingPunct="0"/>
              <a:r>
                <a:rPr lang="en-US" sz="2400">
                  <a:solidFill>
                    <a:schemeClr val="accent2"/>
                  </a:solidFill>
                  <a:effectLst>
                    <a:outerShdw blurRad="38100" dist="38100" dir="2700000" algn="tl">
                      <a:srgbClr val="000000"/>
                    </a:outerShdw>
                  </a:effectLst>
                </a:rPr>
                <a:t>Female</a:t>
              </a:r>
            </a:p>
          </p:txBody>
        </p:sp>
        <p:sp>
          <p:nvSpPr>
            <p:cNvPr id="33798" name="Rectangle 6"/>
            <p:cNvSpPr>
              <a:spLocks noChangeArrowheads="1"/>
            </p:cNvSpPr>
            <p:nvPr/>
          </p:nvSpPr>
          <p:spPr bwMode="auto">
            <a:xfrm>
              <a:off x="4708" y="3124"/>
              <a:ext cx="952" cy="376"/>
            </a:xfrm>
            <a:prstGeom prst="rect">
              <a:avLst/>
            </a:prstGeom>
            <a:solidFill>
              <a:srgbClr val="FCFEB9"/>
            </a:solidFill>
            <a:ln w="12700">
              <a:solidFill>
                <a:schemeClr val="hlink"/>
              </a:solidFill>
              <a:miter lim="800000"/>
              <a:headEnd/>
              <a:tailEnd/>
            </a:ln>
            <a:effectLst>
              <a:outerShdw dist="107763" dir="2700000" algn="ctr" rotWithShape="0">
                <a:srgbClr val="006B61"/>
              </a:outerShdw>
            </a:effectLst>
          </p:spPr>
          <p:txBody>
            <a:bodyPr wrap="none" lIns="90488" tIns="44450" rIns="90488" bIns="44450" anchor="ctr"/>
            <a:lstStyle/>
            <a:p>
              <a:pPr algn="ctr" eaLnBrk="0" hangingPunct="0"/>
              <a:r>
                <a:rPr lang="en-US" sz="2400">
                  <a:solidFill>
                    <a:schemeClr val="accent2"/>
                  </a:solidFill>
                  <a:effectLst>
                    <a:outerShdw blurRad="38100" dist="38100" dir="2700000" algn="tl">
                      <a:srgbClr val="000000"/>
                    </a:outerShdw>
                  </a:effectLst>
                </a:rPr>
                <a:t>Male</a:t>
              </a:r>
            </a:p>
          </p:txBody>
        </p:sp>
        <p:sp>
          <p:nvSpPr>
            <p:cNvPr id="33799" name="Line 7"/>
            <p:cNvSpPr>
              <a:spLocks noChangeShapeType="1"/>
            </p:cNvSpPr>
            <p:nvPr/>
          </p:nvSpPr>
          <p:spPr bwMode="auto">
            <a:xfrm flipH="1">
              <a:off x="3788" y="1876"/>
              <a:ext cx="680" cy="1240"/>
            </a:xfrm>
            <a:prstGeom prst="line">
              <a:avLst/>
            </a:prstGeom>
            <a:noFill/>
            <a:ln w="12700">
              <a:solidFill>
                <a:schemeClr val="tx1"/>
              </a:solidFill>
              <a:round/>
              <a:headEnd/>
              <a:tailEnd type="triangle" w="med" len="med"/>
            </a:ln>
            <a:effectLst/>
          </p:spPr>
          <p:txBody>
            <a:bodyPr wrap="none" anchor="ctr"/>
            <a:lstStyle/>
            <a:p>
              <a:endParaRPr lang="en-US"/>
            </a:p>
          </p:txBody>
        </p:sp>
        <p:sp>
          <p:nvSpPr>
            <p:cNvPr id="33800" name="Line 8"/>
            <p:cNvSpPr>
              <a:spLocks noChangeShapeType="1"/>
            </p:cNvSpPr>
            <p:nvPr/>
          </p:nvSpPr>
          <p:spPr bwMode="auto">
            <a:xfrm>
              <a:off x="4468" y="1876"/>
              <a:ext cx="664" cy="1240"/>
            </a:xfrm>
            <a:prstGeom prst="line">
              <a:avLst/>
            </a:prstGeom>
            <a:noFill/>
            <a:ln w="12700">
              <a:solidFill>
                <a:schemeClr val="tx1"/>
              </a:solidFill>
              <a:round/>
              <a:headEnd/>
              <a:tailEnd type="triangle" w="med" len="med"/>
            </a:ln>
            <a:effectLst/>
          </p:spPr>
          <p:txBody>
            <a:bodyPr wrap="none" anchor="ctr"/>
            <a:lstStyle/>
            <a:p>
              <a:endParaRPr lang="en-US"/>
            </a:p>
          </p:txBody>
        </p:sp>
      </p:grpSp>
      <p:sp>
        <p:nvSpPr>
          <p:cNvPr id="33801" name="AutoShape 9"/>
          <p:cNvSpPr>
            <a:spLocks noChangeArrowheads="1"/>
          </p:cNvSpPr>
          <p:nvPr/>
        </p:nvSpPr>
        <p:spPr bwMode="auto">
          <a:xfrm>
            <a:off x="1987550" y="2292350"/>
            <a:ext cx="1511300" cy="596900"/>
          </a:xfrm>
          <a:prstGeom prst="roundRect">
            <a:avLst>
              <a:gd name="adj" fmla="val 12495"/>
            </a:avLst>
          </a:prstGeom>
          <a:solidFill>
            <a:schemeClr val="accent1"/>
          </a:solidFill>
          <a:ln w="12700">
            <a:solidFill>
              <a:schemeClr val="bg1"/>
            </a:solidFill>
            <a:round/>
            <a:headEnd/>
            <a:tailEnd/>
          </a:ln>
          <a:effectLst>
            <a:outerShdw dist="107763" dir="2700000" algn="ctr" rotWithShape="0">
              <a:srgbClr val="712000"/>
            </a:outerShdw>
          </a:effectLst>
        </p:spPr>
        <p:txBody>
          <a:bodyPr wrap="none" lIns="90488" tIns="44450" rIns="90488" bIns="44450" anchor="ctr"/>
          <a:lstStyle/>
          <a:p>
            <a:pPr algn="ctr" eaLnBrk="0" hangingPunct="0"/>
            <a:r>
              <a:rPr lang="en-US" sz="2400" i="1">
                <a:effectLst>
                  <a:outerShdw blurRad="38100" dist="38100" dir="2700000" algn="tl">
                    <a:srgbClr val="000000"/>
                  </a:outerShdw>
                </a:effectLst>
              </a:rPr>
              <a:t>Variable</a:t>
            </a:r>
          </a:p>
        </p:txBody>
      </p:sp>
      <p:grpSp>
        <p:nvGrpSpPr>
          <p:cNvPr id="33802" name="Group 10"/>
          <p:cNvGrpSpPr>
            <a:grpSpLocks/>
          </p:cNvGrpSpPr>
          <p:nvPr/>
        </p:nvGrpSpPr>
        <p:grpSpPr bwMode="auto">
          <a:xfrm>
            <a:off x="844550" y="2978150"/>
            <a:ext cx="3873500" cy="2578100"/>
            <a:chOff x="532" y="1876"/>
            <a:chExt cx="2440" cy="1624"/>
          </a:xfrm>
        </p:grpSpPr>
        <p:sp>
          <p:nvSpPr>
            <p:cNvPr id="33803" name="Rectangle 11"/>
            <p:cNvSpPr>
              <a:spLocks noChangeArrowheads="1"/>
            </p:cNvSpPr>
            <p:nvPr/>
          </p:nvSpPr>
          <p:spPr bwMode="auto">
            <a:xfrm>
              <a:off x="532" y="3124"/>
              <a:ext cx="952" cy="376"/>
            </a:xfrm>
            <a:prstGeom prst="rect">
              <a:avLst/>
            </a:prstGeom>
            <a:solidFill>
              <a:schemeClr val="folHlink"/>
            </a:solidFill>
            <a:ln w="12700">
              <a:solidFill>
                <a:schemeClr val="hlink"/>
              </a:solidFill>
              <a:miter lim="800000"/>
              <a:headEnd/>
              <a:tailEnd/>
            </a:ln>
            <a:effectLst>
              <a:outerShdw dist="107763" dir="2700000" algn="ctr" rotWithShape="0">
                <a:srgbClr val="006B61"/>
              </a:outerShdw>
            </a:effectLst>
          </p:spPr>
          <p:txBody>
            <a:bodyPr wrap="none" lIns="90488" tIns="44450" rIns="90488" bIns="44450" anchor="ctr"/>
            <a:lstStyle/>
            <a:p>
              <a:pPr algn="ctr" eaLnBrk="0" hangingPunct="0"/>
              <a:r>
                <a:rPr lang="en-US" sz="2400">
                  <a:solidFill>
                    <a:schemeClr val="accent2"/>
                  </a:solidFill>
                  <a:effectLst>
                    <a:outerShdw blurRad="38100" dist="38100" dir="2700000" algn="tl">
                      <a:srgbClr val="000000"/>
                    </a:outerShdw>
                  </a:effectLst>
                </a:rPr>
                <a:t>Attribute</a:t>
              </a:r>
            </a:p>
          </p:txBody>
        </p:sp>
        <p:sp>
          <p:nvSpPr>
            <p:cNvPr id="33804" name="Rectangle 12"/>
            <p:cNvSpPr>
              <a:spLocks noChangeArrowheads="1"/>
            </p:cNvSpPr>
            <p:nvPr/>
          </p:nvSpPr>
          <p:spPr bwMode="auto">
            <a:xfrm>
              <a:off x="2020" y="3124"/>
              <a:ext cx="952" cy="376"/>
            </a:xfrm>
            <a:prstGeom prst="rect">
              <a:avLst/>
            </a:prstGeom>
            <a:solidFill>
              <a:schemeClr val="folHlink"/>
            </a:solidFill>
            <a:ln w="12700">
              <a:solidFill>
                <a:schemeClr val="hlink"/>
              </a:solidFill>
              <a:miter lim="800000"/>
              <a:headEnd/>
              <a:tailEnd/>
            </a:ln>
            <a:effectLst>
              <a:outerShdw dist="107763" dir="2700000" algn="ctr" rotWithShape="0">
                <a:srgbClr val="006B61"/>
              </a:outerShdw>
            </a:effectLst>
          </p:spPr>
          <p:txBody>
            <a:bodyPr wrap="none" lIns="90488" tIns="44450" rIns="90488" bIns="44450" anchor="ctr"/>
            <a:lstStyle/>
            <a:p>
              <a:pPr algn="ctr" eaLnBrk="0" hangingPunct="0"/>
              <a:r>
                <a:rPr lang="en-US" sz="2400">
                  <a:solidFill>
                    <a:schemeClr val="accent2"/>
                  </a:solidFill>
                  <a:effectLst>
                    <a:outerShdw blurRad="38100" dist="38100" dir="2700000" algn="tl">
                      <a:srgbClr val="000000"/>
                    </a:outerShdw>
                  </a:effectLst>
                </a:rPr>
                <a:t>Attribute</a:t>
              </a:r>
            </a:p>
          </p:txBody>
        </p:sp>
        <p:sp>
          <p:nvSpPr>
            <p:cNvPr id="33805" name="Line 13"/>
            <p:cNvSpPr>
              <a:spLocks noChangeShapeType="1"/>
            </p:cNvSpPr>
            <p:nvPr/>
          </p:nvSpPr>
          <p:spPr bwMode="auto">
            <a:xfrm flipH="1">
              <a:off x="1100" y="1876"/>
              <a:ext cx="680" cy="1240"/>
            </a:xfrm>
            <a:prstGeom prst="line">
              <a:avLst/>
            </a:prstGeom>
            <a:noFill/>
            <a:ln w="12700">
              <a:solidFill>
                <a:schemeClr val="tx1"/>
              </a:solidFill>
              <a:round/>
              <a:headEnd/>
              <a:tailEnd type="triangle" w="med" len="med"/>
            </a:ln>
            <a:effectLst/>
          </p:spPr>
          <p:txBody>
            <a:bodyPr wrap="none" anchor="ctr"/>
            <a:lstStyle/>
            <a:p>
              <a:endParaRPr lang="en-US"/>
            </a:p>
          </p:txBody>
        </p:sp>
        <p:sp>
          <p:nvSpPr>
            <p:cNvPr id="33806" name="Line 14"/>
            <p:cNvSpPr>
              <a:spLocks noChangeShapeType="1"/>
            </p:cNvSpPr>
            <p:nvPr/>
          </p:nvSpPr>
          <p:spPr bwMode="auto">
            <a:xfrm>
              <a:off x="1780" y="1876"/>
              <a:ext cx="664" cy="1240"/>
            </a:xfrm>
            <a:prstGeom prst="line">
              <a:avLst/>
            </a:prstGeom>
            <a:noFill/>
            <a:ln w="12700">
              <a:solidFill>
                <a:schemeClr val="tx1"/>
              </a:solidFill>
              <a:round/>
              <a:headEnd/>
              <a:tailEnd type="triangle" w="med" len="med"/>
            </a:ln>
            <a:effectLst/>
          </p:spPr>
          <p:txBody>
            <a:bodyPr wrap="none" anchor="ctr"/>
            <a:lstStyle/>
            <a:p>
              <a:endParaRPr lang="en-US"/>
            </a:p>
          </p:txBody>
        </p:sp>
      </p:gr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5842" name="Rectangle 2"/>
          <p:cNvSpPr>
            <a:spLocks noGrp="1" noRot="1" noChangeArrowheads="1"/>
          </p:cNvSpPr>
          <p:nvPr>
            <p:ph type="title"/>
          </p:nvPr>
        </p:nvSpPr>
        <p:spPr>
          <a:noFill/>
          <a:ln/>
        </p:spPr>
        <p:txBody>
          <a:bodyPr lIns="90488" tIns="44450" rIns="90488" bIns="44450" anchor="b"/>
          <a:lstStyle/>
          <a:p>
            <a:r>
              <a:rPr lang="en-US"/>
              <a:t>Qualities of Variables</a:t>
            </a:r>
          </a:p>
        </p:txBody>
      </p:sp>
      <p:sp>
        <p:nvSpPr>
          <p:cNvPr id="35843" name="Rectangle 3"/>
          <p:cNvSpPr>
            <a:spLocks noGrp="1" noRot="1" noChangeArrowheads="1"/>
          </p:cNvSpPr>
          <p:nvPr>
            <p:ph idx="1"/>
          </p:nvPr>
        </p:nvSpPr>
        <p:spPr>
          <a:noFill/>
          <a:ln/>
        </p:spPr>
        <p:txBody>
          <a:bodyPr lIns="90488" tIns="44450" rIns="90488" bIns="44450"/>
          <a:lstStyle/>
          <a:p>
            <a:r>
              <a:rPr lang="en-US">
                <a:solidFill>
                  <a:srgbClr val="FAFD00"/>
                </a:solidFill>
              </a:rPr>
              <a:t>Exhaustive</a:t>
            </a:r>
            <a:r>
              <a:rPr lang="en-US"/>
              <a:t> -- Should include all possible answerable responses.</a:t>
            </a:r>
          </a:p>
          <a:p>
            <a:r>
              <a:rPr lang="en-US">
                <a:solidFill>
                  <a:srgbClr val="FAFD00"/>
                </a:solidFill>
              </a:rPr>
              <a:t>Mutually exclusive </a:t>
            </a:r>
            <a:r>
              <a:rPr lang="en-US"/>
              <a:t>-- No respondent should be able to have two attributes simultaneously (for example, employed vs. unemployed -- it is possible to be both if looking for a second job while employed).</a:t>
            </a:r>
          </a:p>
        </p:txBody>
      </p:sp>
    </p:spTree>
  </p:cSld>
  <p:clrMapOvr>
    <a:masterClrMapping/>
  </p:clrMapOvr>
  <p:transition>
    <p:cut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35843">
                                            <p:txEl>
                                              <p:pRg st="0" end="0"/>
                                            </p:txEl>
                                          </p:spTgt>
                                        </p:tgtEl>
                                        <p:attrNameLst>
                                          <p:attrName>style.visibility</p:attrName>
                                        </p:attrNameLst>
                                      </p:cBhvr>
                                      <p:to>
                                        <p:strVal val="visible"/>
                                      </p:to>
                                    </p:set>
                                    <p:anim calcmode="lin" valueType="num">
                                      <p:cBhvr additive="base">
                                        <p:cTn id="7" dur="500" fill="hold"/>
                                        <p:tgtEl>
                                          <p:spTgt spid="3584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5843">
                                            <p:txEl>
                                              <p:pRg st="0" end="0"/>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35843">
                                            <p:txEl>
                                              <p:pRg st="0" end="0"/>
                                            </p:txEl>
                                          </p:spTgt>
                                        </p:tgtEl>
                                        <p:attrNameLst>
                                          <p:attrName>ppt_c</p:attrName>
                                        </p:attrNameLst>
                                      </p:cBhvr>
                                      <p:to>
                                        <a:schemeClr val="folHlink"/>
                                      </p:to>
                                    </p:animClr>
                                  </p:sub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35843">
                                            <p:txEl>
                                              <p:pRg st="1" end="1"/>
                                            </p:txEl>
                                          </p:spTgt>
                                        </p:tgtEl>
                                        <p:attrNameLst>
                                          <p:attrName>style.visibility</p:attrName>
                                        </p:attrNameLst>
                                      </p:cBhvr>
                                      <p:to>
                                        <p:strVal val="visible"/>
                                      </p:to>
                                    </p:set>
                                    <p:anim calcmode="lin" valueType="num">
                                      <p:cBhvr additive="base">
                                        <p:cTn id="13" dur="500" fill="hold"/>
                                        <p:tgtEl>
                                          <p:spTgt spid="35843">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5843">
                                            <p:txEl>
                                              <p:pRg st="1" end="1"/>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35843">
                                            <p:txEl>
                                              <p:pRg st="1" end="1"/>
                                            </p:txEl>
                                          </p:spTgt>
                                        </p:tgtEl>
                                        <p:attrNameLst>
                                          <p:attrName>ppt_c</p:attrName>
                                        </p:attrNameLst>
                                      </p:cBhvr>
                                      <p:to>
                                        <a:schemeClr val="folHlink"/>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3" grpId="0" build="p"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rrowheads="1"/>
          </p:cNvSpPr>
          <p:nvPr>
            <p:ph type="title"/>
          </p:nvPr>
        </p:nvSpPr>
        <p:spPr>
          <a:xfrm>
            <a:off x="762000" y="228600"/>
            <a:ext cx="8305800" cy="1162050"/>
          </a:xfrm>
          <a:noFill/>
          <a:ln/>
        </p:spPr>
        <p:txBody>
          <a:bodyPr lIns="90488" tIns="44450" rIns="90488" bIns="44450" anchor="b">
            <a:normAutofit fontScale="90000"/>
          </a:bodyPr>
          <a:lstStyle/>
          <a:p>
            <a:r>
              <a:rPr lang="en-US"/>
              <a:t>What Is Level of Measurement?</a:t>
            </a:r>
          </a:p>
        </p:txBody>
      </p:sp>
      <p:sp>
        <p:nvSpPr>
          <p:cNvPr id="37891" name="Rectangle 3"/>
          <p:cNvSpPr>
            <a:spLocks noChangeArrowheads="1"/>
          </p:cNvSpPr>
          <p:nvPr/>
        </p:nvSpPr>
        <p:spPr bwMode="auto">
          <a:xfrm>
            <a:off x="992188" y="1677988"/>
            <a:ext cx="8074025" cy="1063625"/>
          </a:xfrm>
          <a:prstGeom prst="rect">
            <a:avLst/>
          </a:prstGeom>
          <a:noFill/>
          <a:ln w="12700">
            <a:noFill/>
            <a:miter lim="800000"/>
            <a:headEnd/>
            <a:tailEnd/>
          </a:ln>
          <a:effectLst/>
        </p:spPr>
        <p:txBody>
          <a:bodyPr lIns="90488" tIns="44450" rIns="90488" bIns="44450">
            <a:spAutoFit/>
          </a:bodyPr>
          <a:lstStyle/>
          <a:p>
            <a:pPr algn="ctr" eaLnBrk="0" hangingPunct="0">
              <a:spcBef>
                <a:spcPct val="20000"/>
              </a:spcBef>
            </a:pPr>
            <a:r>
              <a:rPr lang="en-US" sz="3200" i="1">
                <a:effectLst>
                  <a:outerShdw blurRad="38100" dist="38100" dir="2700000" algn="tl">
                    <a:srgbClr val="000000"/>
                  </a:outerShdw>
                </a:effectLst>
              </a:rPr>
              <a:t>The relationship of the values that are assigned to the attributes for a variable</a:t>
            </a:r>
          </a:p>
        </p:txBody>
      </p:sp>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Rot="1" noChangeArrowheads="1"/>
          </p:cNvSpPr>
          <p:nvPr>
            <p:ph type="title"/>
          </p:nvPr>
        </p:nvSpPr>
        <p:spPr>
          <a:xfrm>
            <a:off x="762000" y="228600"/>
            <a:ext cx="8305800" cy="1162050"/>
          </a:xfrm>
          <a:noFill/>
          <a:ln/>
        </p:spPr>
        <p:txBody>
          <a:bodyPr lIns="90488" tIns="44450" rIns="90488" bIns="44450" anchor="b">
            <a:normAutofit fontScale="90000"/>
          </a:bodyPr>
          <a:lstStyle/>
          <a:p>
            <a:r>
              <a:rPr lang="en-US"/>
              <a:t>What Is Level of Measurement?</a:t>
            </a:r>
          </a:p>
        </p:txBody>
      </p:sp>
      <p:sp>
        <p:nvSpPr>
          <p:cNvPr id="39939" name="Rectangle 3"/>
          <p:cNvSpPr>
            <a:spLocks noChangeArrowheads="1"/>
          </p:cNvSpPr>
          <p:nvPr/>
        </p:nvSpPr>
        <p:spPr bwMode="auto">
          <a:xfrm>
            <a:off x="992188" y="1677988"/>
            <a:ext cx="8074025" cy="1063625"/>
          </a:xfrm>
          <a:prstGeom prst="rect">
            <a:avLst/>
          </a:prstGeom>
          <a:noFill/>
          <a:ln w="12700">
            <a:noFill/>
            <a:miter lim="800000"/>
            <a:headEnd/>
            <a:tailEnd/>
          </a:ln>
          <a:effectLst/>
        </p:spPr>
        <p:txBody>
          <a:bodyPr lIns="90488" tIns="44450" rIns="90488" bIns="44450">
            <a:spAutoFit/>
          </a:bodyPr>
          <a:lstStyle/>
          <a:p>
            <a:pPr algn="ctr" eaLnBrk="0" hangingPunct="0">
              <a:spcBef>
                <a:spcPct val="20000"/>
              </a:spcBef>
            </a:pPr>
            <a:r>
              <a:rPr lang="en-US" sz="3200" i="1">
                <a:effectLst>
                  <a:outerShdw blurRad="38100" dist="38100" dir="2700000" algn="tl">
                    <a:srgbClr val="000000"/>
                  </a:outerShdw>
                </a:effectLst>
              </a:rPr>
              <a:t>The </a:t>
            </a:r>
            <a:r>
              <a:rPr lang="en-US" sz="3200" i="1">
                <a:solidFill>
                  <a:srgbClr val="FAFD00"/>
                </a:solidFill>
                <a:effectLst>
                  <a:outerShdw blurRad="38100" dist="38100" dir="2700000" algn="tl">
                    <a:srgbClr val="000000"/>
                  </a:outerShdw>
                </a:effectLst>
              </a:rPr>
              <a:t>relationship</a:t>
            </a:r>
            <a:r>
              <a:rPr lang="en-US" sz="3200" i="1">
                <a:effectLst>
                  <a:outerShdw blurRad="38100" dist="38100" dir="2700000" algn="tl">
                    <a:srgbClr val="000000"/>
                  </a:outerShdw>
                </a:effectLst>
              </a:rPr>
              <a:t> of the values that are assigned to the attributes for a variable</a:t>
            </a:r>
          </a:p>
        </p:txBody>
      </p:sp>
      <p:sp>
        <p:nvSpPr>
          <p:cNvPr id="39940" name="Line 4"/>
          <p:cNvSpPr>
            <a:spLocks noChangeShapeType="1"/>
          </p:cNvSpPr>
          <p:nvPr/>
        </p:nvSpPr>
        <p:spPr bwMode="auto">
          <a:xfrm>
            <a:off x="4229100" y="6384925"/>
            <a:ext cx="4267200" cy="0"/>
          </a:xfrm>
          <a:prstGeom prst="line">
            <a:avLst/>
          </a:prstGeom>
          <a:noFill/>
          <a:ln w="76200">
            <a:solidFill>
              <a:schemeClr val="accent2"/>
            </a:solidFill>
            <a:round/>
            <a:headEnd type="triangle" w="med" len="med"/>
            <a:tailEnd type="triangle" w="med" len="med"/>
          </a:ln>
          <a:effectLst/>
        </p:spPr>
        <p:txBody>
          <a:bodyPr wrap="none" anchor="ctr"/>
          <a:lstStyle/>
          <a:p>
            <a:endParaRPr lang="en-US"/>
          </a:p>
        </p:txBody>
      </p:sp>
      <p:sp>
        <p:nvSpPr>
          <p:cNvPr id="39941" name="Rectangle 5"/>
          <p:cNvSpPr>
            <a:spLocks noChangeArrowheads="1"/>
          </p:cNvSpPr>
          <p:nvPr/>
        </p:nvSpPr>
        <p:spPr bwMode="auto">
          <a:xfrm>
            <a:off x="1960563" y="6151563"/>
            <a:ext cx="1862137" cy="454025"/>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wrap="none" lIns="90488" tIns="44450" rIns="90488" bIns="44450">
            <a:spAutoFit/>
          </a:bodyPr>
          <a:lstStyle/>
          <a:p>
            <a:pPr eaLnBrk="0" hangingPunct="0"/>
            <a:r>
              <a:rPr lang="en-US" sz="2400" i="1">
                <a:effectLst>
                  <a:outerShdw blurRad="38100" dist="38100" dir="2700000" algn="tl">
                    <a:srgbClr val="000000"/>
                  </a:outerShdw>
                </a:effectLst>
              </a:rPr>
              <a:t>Relationship</a:t>
            </a:r>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rrowheads="1"/>
          </p:cNvSpPr>
          <p:nvPr>
            <p:ph type="title"/>
          </p:nvPr>
        </p:nvSpPr>
        <p:spPr>
          <a:xfrm>
            <a:off x="762000" y="228600"/>
            <a:ext cx="8305800" cy="1162050"/>
          </a:xfrm>
          <a:noFill/>
          <a:ln/>
        </p:spPr>
        <p:txBody>
          <a:bodyPr lIns="90488" tIns="44450" rIns="90488" bIns="44450" anchor="b">
            <a:normAutofit fontScale="90000"/>
          </a:bodyPr>
          <a:lstStyle/>
          <a:p>
            <a:r>
              <a:rPr lang="en-US"/>
              <a:t>What Is Level of Measurement?</a:t>
            </a:r>
          </a:p>
        </p:txBody>
      </p:sp>
      <p:sp>
        <p:nvSpPr>
          <p:cNvPr id="41987" name="Rectangle 3"/>
          <p:cNvSpPr>
            <a:spLocks noChangeArrowheads="1"/>
          </p:cNvSpPr>
          <p:nvPr/>
        </p:nvSpPr>
        <p:spPr bwMode="auto">
          <a:xfrm>
            <a:off x="992188" y="1677988"/>
            <a:ext cx="8074025" cy="1063625"/>
          </a:xfrm>
          <a:prstGeom prst="rect">
            <a:avLst/>
          </a:prstGeom>
          <a:noFill/>
          <a:ln w="12700">
            <a:noFill/>
            <a:miter lim="800000"/>
            <a:headEnd/>
            <a:tailEnd/>
          </a:ln>
          <a:effectLst/>
        </p:spPr>
        <p:txBody>
          <a:bodyPr lIns="90488" tIns="44450" rIns="90488" bIns="44450">
            <a:spAutoFit/>
          </a:bodyPr>
          <a:lstStyle/>
          <a:p>
            <a:pPr algn="ctr" eaLnBrk="0" hangingPunct="0">
              <a:spcBef>
                <a:spcPct val="20000"/>
              </a:spcBef>
            </a:pPr>
            <a:r>
              <a:rPr lang="en-US" sz="3200" i="1">
                <a:effectLst>
                  <a:outerShdw blurRad="38100" dist="38100" dir="2700000" algn="tl">
                    <a:srgbClr val="000000"/>
                  </a:outerShdw>
                </a:effectLst>
              </a:rPr>
              <a:t>The relationship </a:t>
            </a:r>
            <a:r>
              <a:rPr lang="en-US" sz="3200" i="1">
                <a:solidFill>
                  <a:srgbClr val="FAFD00"/>
                </a:solidFill>
                <a:effectLst>
                  <a:outerShdw blurRad="38100" dist="38100" dir="2700000" algn="tl">
                    <a:srgbClr val="000000"/>
                  </a:outerShdw>
                </a:effectLst>
              </a:rPr>
              <a:t>of the values </a:t>
            </a:r>
            <a:r>
              <a:rPr lang="en-US" sz="3200" i="1">
                <a:effectLst>
                  <a:outerShdw blurRad="38100" dist="38100" dir="2700000" algn="tl">
                    <a:srgbClr val="000000"/>
                  </a:outerShdw>
                </a:effectLst>
              </a:rPr>
              <a:t>that are assigned to the attributes for a variable</a:t>
            </a:r>
          </a:p>
        </p:txBody>
      </p:sp>
      <p:sp>
        <p:nvSpPr>
          <p:cNvPr id="41988" name="AutoShape 4"/>
          <p:cNvSpPr>
            <a:spLocks noChangeArrowheads="1"/>
          </p:cNvSpPr>
          <p:nvPr/>
        </p:nvSpPr>
        <p:spPr bwMode="auto">
          <a:xfrm>
            <a:off x="4197350" y="4959350"/>
            <a:ext cx="1130300" cy="977900"/>
          </a:xfrm>
          <a:prstGeom prst="diamond">
            <a:avLst/>
          </a:prstGeom>
          <a:solidFill>
            <a:schemeClr val="accent1"/>
          </a:solidFill>
          <a:ln w="12700">
            <a:solidFill>
              <a:schemeClr val="tx1"/>
            </a:solidFill>
            <a:miter lim="800000"/>
            <a:headEnd/>
            <a:tailEnd/>
          </a:ln>
          <a:effectLst/>
        </p:spPr>
        <p:txBody>
          <a:bodyPr wrap="none" lIns="90488" tIns="44450" rIns="90488" bIns="44450" anchor="ctr"/>
          <a:lstStyle/>
          <a:p>
            <a:pPr algn="ctr" eaLnBrk="0" hangingPunct="0"/>
            <a:r>
              <a:rPr lang="en-US" sz="2400" i="1">
                <a:effectLst>
                  <a:outerShdw blurRad="38100" dist="38100" dir="2700000" algn="tl">
                    <a:srgbClr val="000000"/>
                  </a:outerShdw>
                </a:effectLst>
              </a:rPr>
              <a:t>1</a:t>
            </a:r>
          </a:p>
        </p:txBody>
      </p:sp>
      <p:sp>
        <p:nvSpPr>
          <p:cNvPr id="41989" name="AutoShape 5"/>
          <p:cNvSpPr>
            <a:spLocks noChangeArrowheads="1"/>
          </p:cNvSpPr>
          <p:nvPr/>
        </p:nvSpPr>
        <p:spPr bwMode="auto">
          <a:xfrm>
            <a:off x="5721350" y="4959350"/>
            <a:ext cx="1130300" cy="977900"/>
          </a:xfrm>
          <a:prstGeom prst="diamond">
            <a:avLst/>
          </a:prstGeom>
          <a:solidFill>
            <a:schemeClr val="accent1"/>
          </a:solidFill>
          <a:ln w="12700">
            <a:solidFill>
              <a:schemeClr val="tx1"/>
            </a:solidFill>
            <a:miter lim="800000"/>
            <a:headEnd/>
            <a:tailEnd/>
          </a:ln>
          <a:effectLst/>
        </p:spPr>
        <p:txBody>
          <a:bodyPr wrap="none" lIns="90488" tIns="44450" rIns="90488" bIns="44450" anchor="ctr"/>
          <a:lstStyle/>
          <a:p>
            <a:pPr algn="ctr" eaLnBrk="0" hangingPunct="0"/>
            <a:r>
              <a:rPr lang="en-US" sz="2400" i="1">
                <a:effectLst>
                  <a:outerShdw blurRad="38100" dist="38100" dir="2700000" algn="tl">
                    <a:srgbClr val="000000"/>
                  </a:outerShdw>
                </a:effectLst>
              </a:rPr>
              <a:t>2</a:t>
            </a:r>
          </a:p>
        </p:txBody>
      </p:sp>
      <p:sp>
        <p:nvSpPr>
          <p:cNvPr id="41990" name="AutoShape 6"/>
          <p:cNvSpPr>
            <a:spLocks noChangeArrowheads="1"/>
          </p:cNvSpPr>
          <p:nvPr/>
        </p:nvSpPr>
        <p:spPr bwMode="auto">
          <a:xfrm>
            <a:off x="7245350" y="4959350"/>
            <a:ext cx="1130300" cy="977900"/>
          </a:xfrm>
          <a:prstGeom prst="diamond">
            <a:avLst/>
          </a:prstGeom>
          <a:solidFill>
            <a:schemeClr val="accent1"/>
          </a:solidFill>
          <a:ln w="12700">
            <a:solidFill>
              <a:schemeClr val="tx1"/>
            </a:solidFill>
            <a:miter lim="800000"/>
            <a:headEnd/>
            <a:tailEnd/>
          </a:ln>
          <a:effectLst/>
        </p:spPr>
        <p:txBody>
          <a:bodyPr wrap="none" lIns="90488" tIns="44450" rIns="90488" bIns="44450" anchor="ctr"/>
          <a:lstStyle/>
          <a:p>
            <a:pPr algn="ctr" eaLnBrk="0" hangingPunct="0"/>
            <a:r>
              <a:rPr lang="en-US" sz="2400" i="1">
                <a:effectLst>
                  <a:outerShdw blurRad="38100" dist="38100" dir="2700000" algn="tl">
                    <a:srgbClr val="000000"/>
                  </a:outerShdw>
                </a:effectLst>
              </a:rPr>
              <a:t>3</a:t>
            </a:r>
          </a:p>
        </p:txBody>
      </p:sp>
      <p:sp>
        <p:nvSpPr>
          <p:cNvPr id="41991" name="Line 7"/>
          <p:cNvSpPr>
            <a:spLocks noChangeShapeType="1"/>
          </p:cNvSpPr>
          <p:nvPr/>
        </p:nvSpPr>
        <p:spPr bwMode="auto">
          <a:xfrm>
            <a:off x="4229100" y="6384925"/>
            <a:ext cx="4267200" cy="0"/>
          </a:xfrm>
          <a:prstGeom prst="line">
            <a:avLst/>
          </a:prstGeom>
          <a:noFill/>
          <a:ln w="76200">
            <a:solidFill>
              <a:schemeClr val="accent2"/>
            </a:solidFill>
            <a:round/>
            <a:headEnd type="triangle" w="med" len="med"/>
            <a:tailEnd type="triangle" w="med" len="med"/>
          </a:ln>
          <a:effectLst/>
        </p:spPr>
        <p:txBody>
          <a:bodyPr wrap="none" anchor="ctr"/>
          <a:lstStyle/>
          <a:p>
            <a:endParaRPr lang="en-US"/>
          </a:p>
        </p:txBody>
      </p:sp>
      <p:sp>
        <p:nvSpPr>
          <p:cNvPr id="41992" name="Rectangle 8"/>
          <p:cNvSpPr>
            <a:spLocks noChangeArrowheads="1"/>
          </p:cNvSpPr>
          <p:nvPr/>
        </p:nvSpPr>
        <p:spPr bwMode="auto">
          <a:xfrm>
            <a:off x="1960563" y="6151563"/>
            <a:ext cx="1862137" cy="454025"/>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wrap="none" lIns="90488" tIns="44450" rIns="90488" bIns="44450">
            <a:spAutoFit/>
          </a:bodyPr>
          <a:lstStyle/>
          <a:p>
            <a:pPr eaLnBrk="0" hangingPunct="0"/>
            <a:r>
              <a:rPr lang="en-US" sz="2400" i="1">
                <a:effectLst>
                  <a:outerShdw blurRad="38100" dist="38100" dir="2700000" algn="tl">
                    <a:srgbClr val="000000"/>
                  </a:outerShdw>
                </a:effectLst>
              </a:rPr>
              <a:t>Relationship</a:t>
            </a:r>
          </a:p>
        </p:txBody>
      </p:sp>
      <p:sp>
        <p:nvSpPr>
          <p:cNvPr id="41993" name="Rectangle 9"/>
          <p:cNvSpPr>
            <a:spLocks noChangeArrowheads="1"/>
          </p:cNvSpPr>
          <p:nvPr/>
        </p:nvSpPr>
        <p:spPr bwMode="auto">
          <a:xfrm>
            <a:off x="1960563" y="5214938"/>
            <a:ext cx="1114425" cy="454025"/>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wrap="none" lIns="90488" tIns="44450" rIns="90488" bIns="44450">
            <a:spAutoFit/>
          </a:bodyPr>
          <a:lstStyle/>
          <a:p>
            <a:pPr eaLnBrk="0" hangingPunct="0"/>
            <a:r>
              <a:rPr lang="en-US" sz="2400" i="1">
                <a:effectLst>
                  <a:outerShdw blurRad="38100" dist="38100" dir="2700000" algn="tl">
                    <a:srgbClr val="000000"/>
                  </a:outerShdw>
                </a:effectLst>
              </a:rPr>
              <a:t>Values</a:t>
            </a:r>
          </a:p>
        </p:txBody>
      </p: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Rot="1" noChangeArrowheads="1"/>
          </p:cNvSpPr>
          <p:nvPr>
            <p:ph type="title"/>
          </p:nvPr>
        </p:nvSpPr>
        <p:spPr>
          <a:xfrm>
            <a:off x="762000" y="228600"/>
            <a:ext cx="8305800" cy="1162050"/>
          </a:xfrm>
          <a:noFill/>
          <a:ln/>
        </p:spPr>
        <p:txBody>
          <a:bodyPr lIns="90488" tIns="44450" rIns="90488" bIns="44450" anchor="b">
            <a:normAutofit fontScale="90000"/>
          </a:bodyPr>
          <a:lstStyle/>
          <a:p>
            <a:r>
              <a:rPr lang="en-US"/>
              <a:t>What Is Level of Measurement?</a:t>
            </a:r>
          </a:p>
        </p:txBody>
      </p:sp>
      <p:sp>
        <p:nvSpPr>
          <p:cNvPr id="44035" name="Rectangle 3"/>
          <p:cNvSpPr>
            <a:spLocks noChangeArrowheads="1"/>
          </p:cNvSpPr>
          <p:nvPr/>
        </p:nvSpPr>
        <p:spPr bwMode="auto">
          <a:xfrm>
            <a:off x="992188" y="1677988"/>
            <a:ext cx="8074025" cy="1063625"/>
          </a:xfrm>
          <a:prstGeom prst="rect">
            <a:avLst/>
          </a:prstGeom>
          <a:noFill/>
          <a:ln w="12700">
            <a:noFill/>
            <a:miter lim="800000"/>
            <a:headEnd/>
            <a:tailEnd/>
          </a:ln>
          <a:effectLst/>
        </p:spPr>
        <p:txBody>
          <a:bodyPr lIns="90488" tIns="44450" rIns="90488" bIns="44450">
            <a:spAutoFit/>
          </a:bodyPr>
          <a:lstStyle/>
          <a:p>
            <a:pPr algn="ctr" eaLnBrk="0" hangingPunct="0">
              <a:spcBef>
                <a:spcPct val="20000"/>
              </a:spcBef>
            </a:pPr>
            <a:r>
              <a:rPr lang="en-US" sz="3200" i="1">
                <a:effectLst>
                  <a:outerShdw blurRad="38100" dist="38100" dir="2700000" algn="tl">
                    <a:srgbClr val="000000"/>
                  </a:outerShdw>
                </a:effectLst>
              </a:rPr>
              <a:t>The relationship of the values </a:t>
            </a:r>
            <a:r>
              <a:rPr lang="en-US" sz="3200" i="1">
                <a:solidFill>
                  <a:srgbClr val="FAFD00"/>
                </a:solidFill>
                <a:effectLst>
                  <a:outerShdw blurRad="38100" dist="38100" dir="2700000" algn="tl">
                    <a:srgbClr val="000000"/>
                  </a:outerShdw>
                </a:effectLst>
              </a:rPr>
              <a:t>that are assigned to the attributes </a:t>
            </a:r>
            <a:r>
              <a:rPr lang="en-US" sz="3200" i="1">
                <a:effectLst>
                  <a:outerShdw blurRad="38100" dist="38100" dir="2700000" algn="tl">
                    <a:srgbClr val="000000"/>
                  </a:outerShdw>
                </a:effectLst>
              </a:rPr>
              <a:t>for a variable</a:t>
            </a:r>
          </a:p>
        </p:txBody>
      </p:sp>
      <p:sp>
        <p:nvSpPr>
          <p:cNvPr id="44036" name="AutoShape 4"/>
          <p:cNvSpPr>
            <a:spLocks noChangeArrowheads="1"/>
          </p:cNvSpPr>
          <p:nvPr/>
        </p:nvSpPr>
        <p:spPr bwMode="auto">
          <a:xfrm>
            <a:off x="4197350" y="4959350"/>
            <a:ext cx="1130300" cy="977900"/>
          </a:xfrm>
          <a:prstGeom prst="diamond">
            <a:avLst/>
          </a:prstGeom>
          <a:solidFill>
            <a:schemeClr val="accent1"/>
          </a:solidFill>
          <a:ln w="12700">
            <a:solidFill>
              <a:schemeClr val="tx1"/>
            </a:solidFill>
            <a:miter lim="800000"/>
            <a:headEnd/>
            <a:tailEnd/>
          </a:ln>
          <a:effectLst/>
        </p:spPr>
        <p:txBody>
          <a:bodyPr wrap="none" lIns="90488" tIns="44450" rIns="90488" bIns="44450" anchor="ctr"/>
          <a:lstStyle/>
          <a:p>
            <a:pPr algn="ctr" eaLnBrk="0" hangingPunct="0"/>
            <a:r>
              <a:rPr lang="en-US" sz="2400" i="1">
                <a:effectLst>
                  <a:outerShdw blurRad="38100" dist="38100" dir="2700000" algn="tl">
                    <a:srgbClr val="000000"/>
                  </a:outerShdw>
                </a:effectLst>
              </a:rPr>
              <a:t>1</a:t>
            </a:r>
          </a:p>
        </p:txBody>
      </p:sp>
      <p:sp>
        <p:nvSpPr>
          <p:cNvPr id="44037" name="AutoShape 5"/>
          <p:cNvSpPr>
            <a:spLocks noChangeArrowheads="1"/>
          </p:cNvSpPr>
          <p:nvPr/>
        </p:nvSpPr>
        <p:spPr bwMode="auto">
          <a:xfrm>
            <a:off x="5721350" y="4959350"/>
            <a:ext cx="1130300" cy="977900"/>
          </a:xfrm>
          <a:prstGeom prst="diamond">
            <a:avLst/>
          </a:prstGeom>
          <a:solidFill>
            <a:schemeClr val="accent1"/>
          </a:solidFill>
          <a:ln w="12700">
            <a:solidFill>
              <a:schemeClr val="tx1"/>
            </a:solidFill>
            <a:miter lim="800000"/>
            <a:headEnd/>
            <a:tailEnd/>
          </a:ln>
          <a:effectLst/>
        </p:spPr>
        <p:txBody>
          <a:bodyPr wrap="none" lIns="90488" tIns="44450" rIns="90488" bIns="44450" anchor="ctr"/>
          <a:lstStyle/>
          <a:p>
            <a:pPr algn="ctr" eaLnBrk="0" hangingPunct="0"/>
            <a:r>
              <a:rPr lang="en-US" sz="2400" i="1">
                <a:effectLst>
                  <a:outerShdw blurRad="38100" dist="38100" dir="2700000" algn="tl">
                    <a:srgbClr val="000000"/>
                  </a:outerShdw>
                </a:effectLst>
              </a:rPr>
              <a:t>2</a:t>
            </a:r>
          </a:p>
        </p:txBody>
      </p:sp>
      <p:sp>
        <p:nvSpPr>
          <p:cNvPr id="44038" name="AutoShape 6"/>
          <p:cNvSpPr>
            <a:spLocks noChangeArrowheads="1"/>
          </p:cNvSpPr>
          <p:nvPr/>
        </p:nvSpPr>
        <p:spPr bwMode="auto">
          <a:xfrm>
            <a:off x="7245350" y="4959350"/>
            <a:ext cx="1130300" cy="977900"/>
          </a:xfrm>
          <a:prstGeom prst="diamond">
            <a:avLst/>
          </a:prstGeom>
          <a:solidFill>
            <a:schemeClr val="accent1"/>
          </a:solidFill>
          <a:ln w="12700">
            <a:solidFill>
              <a:schemeClr val="tx1"/>
            </a:solidFill>
            <a:miter lim="800000"/>
            <a:headEnd/>
            <a:tailEnd/>
          </a:ln>
          <a:effectLst/>
        </p:spPr>
        <p:txBody>
          <a:bodyPr wrap="none" lIns="90488" tIns="44450" rIns="90488" bIns="44450" anchor="ctr"/>
          <a:lstStyle/>
          <a:p>
            <a:pPr algn="ctr" eaLnBrk="0" hangingPunct="0"/>
            <a:r>
              <a:rPr lang="en-US" sz="2400" i="1">
                <a:effectLst>
                  <a:outerShdw blurRad="38100" dist="38100" dir="2700000" algn="tl">
                    <a:srgbClr val="000000"/>
                  </a:outerShdw>
                </a:effectLst>
              </a:rPr>
              <a:t>3</a:t>
            </a:r>
          </a:p>
        </p:txBody>
      </p:sp>
      <p:sp>
        <p:nvSpPr>
          <p:cNvPr id="44039" name="Line 7"/>
          <p:cNvSpPr>
            <a:spLocks noChangeShapeType="1"/>
          </p:cNvSpPr>
          <p:nvPr/>
        </p:nvSpPr>
        <p:spPr bwMode="auto">
          <a:xfrm>
            <a:off x="4229100" y="6384925"/>
            <a:ext cx="4267200" cy="0"/>
          </a:xfrm>
          <a:prstGeom prst="line">
            <a:avLst/>
          </a:prstGeom>
          <a:noFill/>
          <a:ln w="76200">
            <a:solidFill>
              <a:schemeClr val="accent2"/>
            </a:solidFill>
            <a:round/>
            <a:headEnd type="triangle" w="med" len="med"/>
            <a:tailEnd type="triangle" w="med" len="med"/>
          </a:ln>
          <a:effectLst/>
        </p:spPr>
        <p:txBody>
          <a:bodyPr wrap="none" anchor="ctr"/>
          <a:lstStyle/>
          <a:p>
            <a:endParaRPr lang="en-US"/>
          </a:p>
        </p:txBody>
      </p:sp>
      <p:sp>
        <p:nvSpPr>
          <p:cNvPr id="44040" name="Rectangle 8"/>
          <p:cNvSpPr>
            <a:spLocks noChangeArrowheads="1"/>
          </p:cNvSpPr>
          <p:nvPr/>
        </p:nvSpPr>
        <p:spPr bwMode="auto">
          <a:xfrm>
            <a:off x="1960563" y="6151563"/>
            <a:ext cx="1862137" cy="454025"/>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wrap="none" lIns="90488" tIns="44450" rIns="90488" bIns="44450">
            <a:spAutoFit/>
          </a:bodyPr>
          <a:lstStyle/>
          <a:p>
            <a:pPr eaLnBrk="0" hangingPunct="0"/>
            <a:r>
              <a:rPr lang="en-US" sz="2400" i="1">
                <a:effectLst>
                  <a:outerShdw blurRad="38100" dist="38100" dir="2700000" algn="tl">
                    <a:srgbClr val="000000"/>
                  </a:outerShdw>
                </a:effectLst>
              </a:rPr>
              <a:t>Relationship</a:t>
            </a:r>
          </a:p>
        </p:txBody>
      </p:sp>
      <p:sp>
        <p:nvSpPr>
          <p:cNvPr id="44041" name="Rectangle 9"/>
          <p:cNvSpPr>
            <a:spLocks noChangeArrowheads="1"/>
          </p:cNvSpPr>
          <p:nvPr/>
        </p:nvSpPr>
        <p:spPr bwMode="auto">
          <a:xfrm>
            <a:off x="1960563" y="5214938"/>
            <a:ext cx="1114425" cy="454025"/>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wrap="none" lIns="90488" tIns="44450" rIns="90488" bIns="44450">
            <a:spAutoFit/>
          </a:bodyPr>
          <a:lstStyle/>
          <a:p>
            <a:pPr eaLnBrk="0" hangingPunct="0"/>
            <a:r>
              <a:rPr lang="en-US" sz="2400" i="1">
                <a:effectLst>
                  <a:outerShdw blurRad="38100" dist="38100" dir="2700000" algn="tl">
                    <a:srgbClr val="000000"/>
                  </a:outerShdw>
                </a:effectLst>
              </a:rPr>
              <a:t>Values</a:t>
            </a:r>
          </a:p>
        </p:txBody>
      </p:sp>
      <p:sp>
        <p:nvSpPr>
          <p:cNvPr id="44042" name="Rectangle 10"/>
          <p:cNvSpPr>
            <a:spLocks noChangeArrowheads="1"/>
          </p:cNvSpPr>
          <p:nvPr/>
        </p:nvSpPr>
        <p:spPr bwMode="auto">
          <a:xfrm>
            <a:off x="1960563" y="4140200"/>
            <a:ext cx="1468437" cy="454025"/>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wrap="none" lIns="90488" tIns="44450" rIns="90488" bIns="44450">
            <a:spAutoFit/>
          </a:bodyPr>
          <a:lstStyle/>
          <a:p>
            <a:pPr eaLnBrk="0" hangingPunct="0"/>
            <a:r>
              <a:rPr lang="en-US" sz="2400" i="1">
                <a:effectLst>
                  <a:outerShdw blurRad="38100" dist="38100" dir="2700000" algn="tl">
                    <a:srgbClr val="000000"/>
                  </a:outerShdw>
                </a:effectLst>
              </a:rPr>
              <a:t>Attributes</a:t>
            </a:r>
          </a:p>
        </p:txBody>
      </p:sp>
      <p:sp>
        <p:nvSpPr>
          <p:cNvPr id="44043" name="Rectangle 11"/>
          <p:cNvSpPr>
            <a:spLocks noChangeArrowheads="1"/>
          </p:cNvSpPr>
          <p:nvPr/>
        </p:nvSpPr>
        <p:spPr bwMode="auto">
          <a:xfrm>
            <a:off x="4086225" y="4151313"/>
            <a:ext cx="1323975" cy="444500"/>
          </a:xfrm>
          <a:prstGeom prst="rect">
            <a:avLst/>
          </a:prstGeom>
          <a:solidFill>
            <a:schemeClr val="accent2"/>
          </a:solidFill>
          <a:ln w="12700">
            <a:solidFill>
              <a:schemeClr val="tx1"/>
            </a:solidFill>
            <a:miter lim="800000"/>
            <a:headEnd/>
            <a:tailEnd/>
          </a:ln>
          <a:effectLst/>
        </p:spPr>
        <p:txBody>
          <a:bodyPr wrap="none" lIns="90488" tIns="44450" rIns="90488" bIns="44450" anchor="ctr"/>
          <a:lstStyle/>
          <a:p>
            <a:pPr algn="ctr" eaLnBrk="0" hangingPunct="0"/>
            <a:r>
              <a:rPr lang="en-US" i="1">
                <a:effectLst>
                  <a:outerShdw blurRad="38100" dist="38100" dir="2700000" algn="tl">
                    <a:srgbClr val="000000"/>
                  </a:outerShdw>
                </a:effectLst>
              </a:rPr>
              <a:t>Republican</a:t>
            </a:r>
          </a:p>
        </p:txBody>
      </p:sp>
      <p:sp>
        <p:nvSpPr>
          <p:cNvPr id="44044" name="Rectangle 12"/>
          <p:cNvSpPr>
            <a:spLocks noChangeArrowheads="1"/>
          </p:cNvSpPr>
          <p:nvPr/>
        </p:nvSpPr>
        <p:spPr bwMode="auto">
          <a:xfrm>
            <a:off x="5603875" y="4151313"/>
            <a:ext cx="1323975" cy="444500"/>
          </a:xfrm>
          <a:prstGeom prst="rect">
            <a:avLst/>
          </a:prstGeom>
          <a:solidFill>
            <a:schemeClr val="accent2"/>
          </a:solidFill>
          <a:ln w="12700">
            <a:solidFill>
              <a:schemeClr val="tx1"/>
            </a:solidFill>
            <a:miter lim="800000"/>
            <a:headEnd/>
            <a:tailEnd/>
          </a:ln>
          <a:effectLst/>
        </p:spPr>
        <p:txBody>
          <a:bodyPr wrap="none" lIns="90488" tIns="44450" rIns="90488" bIns="44450" anchor="ctr"/>
          <a:lstStyle/>
          <a:p>
            <a:pPr algn="ctr" eaLnBrk="0" hangingPunct="0"/>
            <a:r>
              <a:rPr lang="en-US" i="1">
                <a:effectLst>
                  <a:outerShdw blurRad="38100" dist="38100" dir="2700000" algn="tl">
                    <a:srgbClr val="000000"/>
                  </a:outerShdw>
                </a:effectLst>
              </a:rPr>
              <a:t>Independent</a:t>
            </a:r>
          </a:p>
        </p:txBody>
      </p:sp>
      <p:sp>
        <p:nvSpPr>
          <p:cNvPr id="44045" name="Rectangle 13"/>
          <p:cNvSpPr>
            <a:spLocks noChangeArrowheads="1"/>
          </p:cNvSpPr>
          <p:nvPr/>
        </p:nvSpPr>
        <p:spPr bwMode="auto">
          <a:xfrm>
            <a:off x="7121525" y="4151313"/>
            <a:ext cx="1323975" cy="444500"/>
          </a:xfrm>
          <a:prstGeom prst="rect">
            <a:avLst/>
          </a:prstGeom>
          <a:solidFill>
            <a:schemeClr val="accent2"/>
          </a:solidFill>
          <a:ln w="12700">
            <a:solidFill>
              <a:schemeClr val="tx1"/>
            </a:solidFill>
            <a:miter lim="800000"/>
            <a:headEnd/>
            <a:tailEnd/>
          </a:ln>
          <a:effectLst/>
        </p:spPr>
        <p:txBody>
          <a:bodyPr wrap="none" lIns="90488" tIns="44450" rIns="90488" bIns="44450" anchor="ctr"/>
          <a:lstStyle/>
          <a:p>
            <a:pPr algn="ctr" eaLnBrk="0" hangingPunct="0"/>
            <a:r>
              <a:rPr lang="en-US" i="1">
                <a:effectLst>
                  <a:outerShdw blurRad="38100" dist="38100" dir="2700000" algn="tl">
                    <a:srgbClr val="000000"/>
                  </a:outerShdw>
                </a:effectLst>
              </a:rPr>
              <a:t>Democrat</a:t>
            </a:r>
          </a:p>
        </p:txBody>
      </p:sp>
      <p:sp>
        <p:nvSpPr>
          <p:cNvPr id="44046" name="Line 14"/>
          <p:cNvSpPr>
            <a:spLocks noChangeShapeType="1"/>
          </p:cNvSpPr>
          <p:nvPr/>
        </p:nvSpPr>
        <p:spPr bwMode="auto">
          <a:xfrm>
            <a:off x="4765675" y="4654550"/>
            <a:ext cx="0" cy="292100"/>
          </a:xfrm>
          <a:prstGeom prst="line">
            <a:avLst/>
          </a:prstGeom>
          <a:noFill/>
          <a:ln w="12700">
            <a:solidFill>
              <a:schemeClr val="tx1"/>
            </a:solidFill>
            <a:round/>
            <a:headEnd/>
            <a:tailEnd type="triangle" w="med" len="med"/>
          </a:ln>
          <a:effectLst/>
        </p:spPr>
        <p:txBody>
          <a:bodyPr wrap="none" anchor="ctr"/>
          <a:lstStyle/>
          <a:p>
            <a:endParaRPr lang="en-US"/>
          </a:p>
        </p:txBody>
      </p:sp>
      <p:sp>
        <p:nvSpPr>
          <p:cNvPr id="44047" name="Line 15"/>
          <p:cNvSpPr>
            <a:spLocks noChangeShapeType="1"/>
          </p:cNvSpPr>
          <p:nvPr/>
        </p:nvSpPr>
        <p:spPr bwMode="auto">
          <a:xfrm>
            <a:off x="6272213" y="4654550"/>
            <a:ext cx="0" cy="292100"/>
          </a:xfrm>
          <a:prstGeom prst="line">
            <a:avLst/>
          </a:prstGeom>
          <a:noFill/>
          <a:ln w="12700">
            <a:solidFill>
              <a:schemeClr val="tx1"/>
            </a:solidFill>
            <a:round/>
            <a:headEnd/>
            <a:tailEnd type="triangle" w="med" len="med"/>
          </a:ln>
          <a:effectLst/>
        </p:spPr>
        <p:txBody>
          <a:bodyPr wrap="none" anchor="ctr"/>
          <a:lstStyle/>
          <a:p>
            <a:endParaRPr lang="en-US"/>
          </a:p>
        </p:txBody>
      </p:sp>
      <p:sp>
        <p:nvSpPr>
          <p:cNvPr id="44048" name="Line 16"/>
          <p:cNvSpPr>
            <a:spLocks noChangeShapeType="1"/>
          </p:cNvSpPr>
          <p:nvPr/>
        </p:nvSpPr>
        <p:spPr bwMode="auto">
          <a:xfrm>
            <a:off x="7813675" y="4654550"/>
            <a:ext cx="0" cy="292100"/>
          </a:xfrm>
          <a:prstGeom prst="line">
            <a:avLst/>
          </a:prstGeom>
          <a:noFill/>
          <a:ln w="12700">
            <a:solidFill>
              <a:schemeClr val="tx1"/>
            </a:solidFill>
            <a:round/>
            <a:headEnd/>
            <a:tailEnd type="triangle" w="med" len="med"/>
          </a:ln>
          <a:effectLst/>
        </p:spPr>
        <p:txBody>
          <a:bodyPr wrap="none" anchor="ctr"/>
          <a:lstStyle/>
          <a:p>
            <a:endParaRPr lang="en-US"/>
          </a:p>
        </p:txBody>
      </p: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Rot="1" noChangeArrowheads="1"/>
          </p:cNvSpPr>
          <p:nvPr>
            <p:ph type="title"/>
          </p:nvPr>
        </p:nvSpPr>
        <p:spPr>
          <a:xfrm>
            <a:off x="762000" y="228600"/>
            <a:ext cx="8305800" cy="1162050"/>
          </a:xfrm>
          <a:noFill/>
          <a:ln/>
        </p:spPr>
        <p:txBody>
          <a:bodyPr lIns="90488" tIns="44450" rIns="90488" bIns="44450" anchor="b">
            <a:normAutofit fontScale="90000"/>
          </a:bodyPr>
          <a:lstStyle/>
          <a:p>
            <a:r>
              <a:rPr lang="en-US"/>
              <a:t>What Is Level of Measurement?</a:t>
            </a:r>
          </a:p>
        </p:txBody>
      </p:sp>
      <p:sp>
        <p:nvSpPr>
          <p:cNvPr id="46083" name="Rectangle 3"/>
          <p:cNvSpPr>
            <a:spLocks noChangeArrowheads="1"/>
          </p:cNvSpPr>
          <p:nvPr/>
        </p:nvSpPr>
        <p:spPr bwMode="auto">
          <a:xfrm>
            <a:off x="992188" y="1677988"/>
            <a:ext cx="8074025" cy="1063625"/>
          </a:xfrm>
          <a:prstGeom prst="rect">
            <a:avLst/>
          </a:prstGeom>
          <a:noFill/>
          <a:ln w="12700">
            <a:noFill/>
            <a:miter lim="800000"/>
            <a:headEnd/>
            <a:tailEnd/>
          </a:ln>
          <a:effectLst/>
        </p:spPr>
        <p:txBody>
          <a:bodyPr lIns="90488" tIns="44450" rIns="90488" bIns="44450">
            <a:spAutoFit/>
          </a:bodyPr>
          <a:lstStyle/>
          <a:p>
            <a:pPr algn="ctr" eaLnBrk="0" hangingPunct="0">
              <a:spcBef>
                <a:spcPct val="20000"/>
              </a:spcBef>
            </a:pPr>
            <a:r>
              <a:rPr lang="en-US" sz="3200" i="1">
                <a:effectLst>
                  <a:outerShdw blurRad="38100" dist="38100" dir="2700000" algn="tl">
                    <a:srgbClr val="000000"/>
                  </a:outerShdw>
                </a:effectLst>
              </a:rPr>
              <a:t>The relationship of the values that are assigned to the attributes </a:t>
            </a:r>
            <a:r>
              <a:rPr lang="en-US" sz="3200" i="1">
                <a:solidFill>
                  <a:srgbClr val="FAFD00"/>
                </a:solidFill>
                <a:effectLst>
                  <a:outerShdw blurRad="38100" dist="38100" dir="2700000" algn="tl">
                    <a:srgbClr val="000000"/>
                  </a:outerShdw>
                </a:effectLst>
              </a:rPr>
              <a:t>for a variable</a:t>
            </a:r>
          </a:p>
        </p:txBody>
      </p:sp>
      <p:sp>
        <p:nvSpPr>
          <p:cNvPr id="46084" name="AutoShape 4"/>
          <p:cNvSpPr>
            <a:spLocks noChangeArrowheads="1"/>
          </p:cNvSpPr>
          <p:nvPr/>
        </p:nvSpPr>
        <p:spPr bwMode="auto">
          <a:xfrm>
            <a:off x="4197350" y="4959350"/>
            <a:ext cx="1130300" cy="977900"/>
          </a:xfrm>
          <a:prstGeom prst="diamond">
            <a:avLst/>
          </a:prstGeom>
          <a:solidFill>
            <a:schemeClr val="accent1"/>
          </a:solidFill>
          <a:ln w="12700">
            <a:solidFill>
              <a:schemeClr val="tx1"/>
            </a:solidFill>
            <a:miter lim="800000"/>
            <a:headEnd/>
            <a:tailEnd/>
          </a:ln>
          <a:effectLst/>
        </p:spPr>
        <p:txBody>
          <a:bodyPr wrap="none" lIns="90488" tIns="44450" rIns="90488" bIns="44450" anchor="ctr"/>
          <a:lstStyle/>
          <a:p>
            <a:pPr algn="ctr" eaLnBrk="0" hangingPunct="0"/>
            <a:r>
              <a:rPr lang="en-US" sz="2400" i="1">
                <a:effectLst>
                  <a:outerShdw blurRad="38100" dist="38100" dir="2700000" algn="tl">
                    <a:srgbClr val="000000"/>
                  </a:outerShdw>
                </a:effectLst>
              </a:rPr>
              <a:t>1</a:t>
            </a:r>
          </a:p>
        </p:txBody>
      </p:sp>
      <p:sp>
        <p:nvSpPr>
          <p:cNvPr id="46085" name="AutoShape 5"/>
          <p:cNvSpPr>
            <a:spLocks noChangeArrowheads="1"/>
          </p:cNvSpPr>
          <p:nvPr/>
        </p:nvSpPr>
        <p:spPr bwMode="auto">
          <a:xfrm>
            <a:off x="5721350" y="4959350"/>
            <a:ext cx="1130300" cy="977900"/>
          </a:xfrm>
          <a:prstGeom prst="diamond">
            <a:avLst/>
          </a:prstGeom>
          <a:solidFill>
            <a:schemeClr val="accent1"/>
          </a:solidFill>
          <a:ln w="12700">
            <a:solidFill>
              <a:schemeClr val="tx1"/>
            </a:solidFill>
            <a:miter lim="800000"/>
            <a:headEnd/>
            <a:tailEnd/>
          </a:ln>
          <a:effectLst/>
        </p:spPr>
        <p:txBody>
          <a:bodyPr wrap="none" lIns="90488" tIns="44450" rIns="90488" bIns="44450" anchor="ctr"/>
          <a:lstStyle/>
          <a:p>
            <a:pPr algn="ctr" eaLnBrk="0" hangingPunct="0"/>
            <a:r>
              <a:rPr lang="en-US" sz="2400" i="1">
                <a:effectLst>
                  <a:outerShdw blurRad="38100" dist="38100" dir="2700000" algn="tl">
                    <a:srgbClr val="000000"/>
                  </a:outerShdw>
                </a:effectLst>
              </a:rPr>
              <a:t>2</a:t>
            </a:r>
          </a:p>
        </p:txBody>
      </p:sp>
      <p:sp>
        <p:nvSpPr>
          <p:cNvPr id="46086" name="AutoShape 6"/>
          <p:cNvSpPr>
            <a:spLocks noChangeArrowheads="1"/>
          </p:cNvSpPr>
          <p:nvPr/>
        </p:nvSpPr>
        <p:spPr bwMode="auto">
          <a:xfrm>
            <a:off x="7245350" y="4959350"/>
            <a:ext cx="1130300" cy="977900"/>
          </a:xfrm>
          <a:prstGeom prst="diamond">
            <a:avLst/>
          </a:prstGeom>
          <a:solidFill>
            <a:schemeClr val="accent1"/>
          </a:solidFill>
          <a:ln w="12700">
            <a:solidFill>
              <a:schemeClr val="tx1"/>
            </a:solidFill>
            <a:miter lim="800000"/>
            <a:headEnd/>
            <a:tailEnd/>
          </a:ln>
          <a:effectLst/>
        </p:spPr>
        <p:txBody>
          <a:bodyPr wrap="none" lIns="90488" tIns="44450" rIns="90488" bIns="44450" anchor="ctr"/>
          <a:lstStyle/>
          <a:p>
            <a:pPr algn="ctr" eaLnBrk="0" hangingPunct="0"/>
            <a:r>
              <a:rPr lang="en-US" sz="2400" i="1">
                <a:effectLst>
                  <a:outerShdw blurRad="38100" dist="38100" dir="2700000" algn="tl">
                    <a:srgbClr val="000000"/>
                  </a:outerShdw>
                </a:effectLst>
              </a:rPr>
              <a:t>3</a:t>
            </a:r>
          </a:p>
        </p:txBody>
      </p:sp>
      <p:sp>
        <p:nvSpPr>
          <p:cNvPr id="46087" name="Line 7"/>
          <p:cNvSpPr>
            <a:spLocks noChangeShapeType="1"/>
          </p:cNvSpPr>
          <p:nvPr/>
        </p:nvSpPr>
        <p:spPr bwMode="auto">
          <a:xfrm>
            <a:off x="4229100" y="6384925"/>
            <a:ext cx="4267200" cy="0"/>
          </a:xfrm>
          <a:prstGeom prst="line">
            <a:avLst/>
          </a:prstGeom>
          <a:noFill/>
          <a:ln w="76200">
            <a:solidFill>
              <a:schemeClr val="accent2"/>
            </a:solidFill>
            <a:round/>
            <a:headEnd type="triangle" w="med" len="med"/>
            <a:tailEnd type="triangle" w="med" len="med"/>
          </a:ln>
          <a:effectLst/>
        </p:spPr>
        <p:txBody>
          <a:bodyPr wrap="none" anchor="ctr"/>
          <a:lstStyle/>
          <a:p>
            <a:endParaRPr lang="en-US"/>
          </a:p>
        </p:txBody>
      </p:sp>
      <p:sp>
        <p:nvSpPr>
          <p:cNvPr id="46088" name="Rectangle 8"/>
          <p:cNvSpPr>
            <a:spLocks noChangeArrowheads="1"/>
          </p:cNvSpPr>
          <p:nvPr/>
        </p:nvSpPr>
        <p:spPr bwMode="auto">
          <a:xfrm>
            <a:off x="1960563" y="6151563"/>
            <a:ext cx="1862137" cy="454025"/>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wrap="none" lIns="90488" tIns="44450" rIns="90488" bIns="44450">
            <a:spAutoFit/>
          </a:bodyPr>
          <a:lstStyle/>
          <a:p>
            <a:pPr eaLnBrk="0" hangingPunct="0"/>
            <a:r>
              <a:rPr lang="en-US" sz="2400" i="1">
                <a:effectLst>
                  <a:outerShdw blurRad="38100" dist="38100" dir="2700000" algn="tl">
                    <a:srgbClr val="000000"/>
                  </a:outerShdw>
                </a:effectLst>
              </a:rPr>
              <a:t>Relationship</a:t>
            </a:r>
          </a:p>
        </p:txBody>
      </p:sp>
      <p:sp>
        <p:nvSpPr>
          <p:cNvPr id="46089" name="Rectangle 9"/>
          <p:cNvSpPr>
            <a:spLocks noChangeArrowheads="1"/>
          </p:cNvSpPr>
          <p:nvPr/>
        </p:nvSpPr>
        <p:spPr bwMode="auto">
          <a:xfrm>
            <a:off x="1960563" y="5214938"/>
            <a:ext cx="1114425" cy="454025"/>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wrap="none" lIns="90488" tIns="44450" rIns="90488" bIns="44450">
            <a:spAutoFit/>
          </a:bodyPr>
          <a:lstStyle/>
          <a:p>
            <a:pPr eaLnBrk="0" hangingPunct="0"/>
            <a:r>
              <a:rPr lang="en-US" sz="2400" i="1">
                <a:effectLst>
                  <a:outerShdw blurRad="38100" dist="38100" dir="2700000" algn="tl">
                    <a:srgbClr val="000000"/>
                  </a:outerShdw>
                </a:effectLst>
              </a:rPr>
              <a:t>Values</a:t>
            </a:r>
          </a:p>
        </p:txBody>
      </p:sp>
      <p:sp>
        <p:nvSpPr>
          <p:cNvPr id="46090" name="Rectangle 10"/>
          <p:cNvSpPr>
            <a:spLocks noChangeArrowheads="1"/>
          </p:cNvSpPr>
          <p:nvPr/>
        </p:nvSpPr>
        <p:spPr bwMode="auto">
          <a:xfrm>
            <a:off x="1960563" y="4140200"/>
            <a:ext cx="1468437" cy="454025"/>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wrap="none" lIns="90488" tIns="44450" rIns="90488" bIns="44450">
            <a:spAutoFit/>
          </a:bodyPr>
          <a:lstStyle/>
          <a:p>
            <a:pPr eaLnBrk="0" hangingPunct="0"/>
            <a:r>
              <a:rPr lang="en-US" sz="2400" i="1">
                <a:effectLst>
                  <a:outerShdw blurRad="38100" dist="38100" dir="2700000" algn="tl">
                    <a:srgbClr val="000000"/>
                  </a:outerShdw>
                </a:effectLst>
              </a:rPr>
              <a:t>Attributes</a:t>
            </a:r>
          </a:p>
        </p:txBody>
      </p:sp>
      <p:sp>
        <p:nvSpPr>
          <p:cNvPr id="46091" name="Rectangle 11"/>
          <p:cNvSpPr>
            <a:spLocks noChangeArrowheads="1"/>
          </p:cNvSpPr>
          <p:nvPr/>
        </p:nvSpPr>
        <p:spPr bwMode="auto">
          <a:xfrm>
            <a:off x="1960563" y="3103563"/>
            <a:ext cx="1301750" cy="454025"/>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wrap="none" lIns="90488" tIns="44450" rIns="90488" bIns="44450">
            <a:spAutoFit/>
          </a:bodyPr>
          <a:lstStyle/>
          <a:p>
            <a:pPr eaLnBrk="0" hangingPunct="0"/>
            <a:r>
              <a:rPr lang="en-US" sz="2400" i="1">
                <a:effectLst>
                  <a:outerShdw blurRad="38100" dist="38100" dir="2700000" algn="tl">
                    <a:srgbClr val="000000"/>
                  </a:outerShdw>
                </a:effectLst>
              </a:rPr>
              <a:t>Variable</a:t>
            </a:r>
          </a:p>
        </p:txBody>
      </p:sp>
      <p:sp>
        <p:nvSpPr>
          <p:cNvPr id="46092" name="Rectangle 12"/>
          <p:cNvSpPr>
            <a:spLocks noChangeArrowheads="1"/>
          </p:cNvSpPr>
          <p:nvPr/>
        </p:nvSpPr>
        <p:spPr bwMode="auto">
          <a:xfrm>
            <a:off x="4086225" y="4151313"/>
            <a:ext cx="1323975" cy="444500"/>
          </a:xfrm>
          <a:prstGeom prst="rect">
            <a:avLst/>
          </a:prstGeom>
          <a:solidFill>
            <a:schemeClr val="accent2"/>
          </a:solidFill>
          <a:ln w="12700">
            <a:solidFill>
              <a:schemeClr val="tx1"/>
            </a:solidFill>
            <a:miter lim="800000"/>
            <a:headEnd/>
            <a:tailEnd/>
          </a:ln>
          <a:effectLst/>
        </p:spPr>
        <p:txBody>
          <a:bodyPr wrap="none" lIns="90488" tIns="44450" rIns="90488" bIns="44450" anchor="ctr"/>
          <a:lstStyle/>
          <a:p>
            <a:pPr algn="ctr" eaLnBrk="0" hangingPunct="0"/>
            <a:r>
              <a:rPr lang="en-US" i="1">
                <a:effectLst>
                  <a:outerShdw blurRad="38100" dist="38100" dir="2700000" algn="tl">
                    <a:srgbClr val="000000"/>
                  </a:outerShdw>
                </a:effectLst>
              </a:rPr>
              <a:t>Republican</a:t>
            </a:r>
          </a:p>
        </p:txBody>
      </p:sp>
      <p:sp>
        <p:nvSpPr>
          <p:cNvPr id="46093" name="Rectangle 13"/>
          <p:cNvSpPr>
            <a:spLocks noChangeArrowheads="1"/>
          </p:cNvSpPr>
          <p:nvPr/>
        </p:nvSpPr>
        <p:spPr bwMode="auto">
          <a:xfrm>
            <a:off x="5603875" y="4151313"/>
            <a:ext cx="1323975" cy="444500"/>
          </a:xfrm>
          <a:prstGeom prst="rect">
            <a:avLst/>
          </a:prstGeom>
          <a:solidFill>
            <a:schemeClr val="accent2"/>
          </a:solidFill>
          <a:ln w="12700">
            <a:solidFill>
              <a:schemeClr val="tx1"/>
            </a:solidFill>
            <a:miter lim="800000"/>
            <a:headEnd/>
            <a:tailEnd/>
          </a:ln>
          <a:effectLst/>
        </p:spPr>
        <p:txBody>
          <a:bodyPr wrap="none" lIns="90488" tIns="44450" rIns="90488" bIns="44450" anchor="ctr"/>
          <a:lstStyle/>
          <a:p>
            <a:pPr algn="ctr" eaLnBrk="0" hangingPunct="0"/>
            <a:r>
              <a:rPr lang="en-US" i="1">
                <a:effectLst>
                  <a:outerShdw blurRad="38100" dist="38100" dir="2700000" algn="tl">
                    <a:srgbClr val="000000"/>
                  </a:outerShdw>
                </a:effectLst>
              </a:rPr>
              <a:t>Independent</a:t>
            </a:r>
          </a:p>
        </p:txBody>
      </p:sp>
      <p:sp>
        <p:nvSpPr>
          <p:cNvPr id="46094" name="Rectangle 14"/>
          <p:cNvSpPr>
            <a:spLocks noChangeArrowheads="1"/>
          </p:cNvSpPr>
          <p:nvPr/>
        </p:nvSpPr>
        <p:spPr bwMode="auto">
          <a:xfrm>
            <a:off x="7121525" y="4151313"/>
            <a:ext cx="1323975" cy="444500"/>
          </a:xfrm>
          <a:prstGeom prst="rect">
            <a:avLst/>
          </a:prstGeom>
          <a:solidFill>
            <a:schemeClr val="accent2"/>
          </a:solidFill>
          <a:ln w="12700">
            <a:solidFill>
              <a:schemeClr val="tx1"/>
            </a:solidFill>
            <a:miter lim="800000"/>
            <a:headEnd/>
            <a:tailEnd/>
          </a:ln>
          <a:effectLst/>
        </p:spPr>
        <p:txBody>
          <a:bodyPr wrap="none" lIns="90488" tIns="44450" rIns="90488" bIns="44450" anchor="ctr"/>
          <a:lstStyle/>
          <a:p>
            <a:pPr algn="ctr" eaLnBrk="0" hangingPunct="0"/>
            <a:r>
              <a:rPr lang="en-US" i="1">
                <a:effectLst>
                  <a:outerShdw blurRad="38100" dist="38100" dir="2700000" algn="tl">
                    <a:srgbClr val="000000"/>
                  </a:outerShdw>
                </a:effectLst>
              </a:rPr>
              <a:t>Democrat</a:t>
            </a:r>
          </a:p>
        </p:txBody>
      </p:sp>
      <p:sp>
        <p:nvSpPr>
          <p:cNvPr id="46095" name="AutoShape 15"/>
          <p:cNvSpPr>
            <a:spLocks noChangeArrowheads="1"/>
          </p:cNvSpPr>
          <p:nvPr/>
        </p:nvSpPr>
        <p:spPr bwMode="auto">
          <a:xfrm>
            <a:off x="5029200" y="3036888"/>
            <a:ext cx="2425700" cy="673100"/>
          </a:xfrm>
          <a:prstGeom prst="roundRect">
            <a:avLst>
              <a:gd name="adj" fmla="val 12495"/>
            </a:avLst>
          </a:prstGeom>
          <a:solidFill>
            <a:schemeClr val="accent1"/>
          </a:solidFill>
          <a:ln w="12700">
            <a:solidFill>
              <a:schemeClr val="tx1"/>
            </a:solidFill>
            <a:round/>
            <a:headEnd/>
            <a:tailEnd/>
          </a:ln>
          <a:effectLst/>
        </p:spPr>
        <p:txBody>
          <a:bodyPr wrap="none" lIns="90488" tIns="44450" rIns="90488" bIns="44450" anchor="ctr"/>
          <a:lstStyle/>
          <a:p>
            <a:pPr algn="ctr" eaLnBrk="0" hangingPunct="0"/>
            <a:r>
              <a:rPr lang="en-US" sz="2400" i="1">
                <a:effectLst>
                  <a:outerShdw blurRad="38100" dist="38100" dir="2700000" algn="tl">
                    <a:srgbClr val="000000"/>
                  </a:outerShdw>
                </a:effectLst>
              </a:rPr>
              <a:t>Party Affiliation</a:t>
            </a:r>
          </a:p>
        </p:txBody>
      </p:sp>
      <p:sp>
        <p:nvSpPr>
          <p:cNvPr id="46096" name="Line 16"/>
          <p:cNvSpPr>
            <a:spLocks noChangeShapeType="1"/>
          </p:cNvSpPr>
          <p:nvPr/>
        </p:nvSpPr>
        <p:spPr bwMode="auto">
          <a:xfrm>
            <a:off x="4765675" y="4654550"/>
            <a:ext cx="0" cy="292100"/>
          </a:xfrm>
          <a:prstGeom prst="line">
            <a:avLst/>
          </a:prstGeom>
          <a:noFill/>
          <a:ln w="12700">
            <a:solidFill>
              <a:schemeClr val="tx1"/>
            </a:solidFill>
            <a:round/>
            <a:headEnd/>
            <a:tailEnd type="triangle" w="med" len="med"/>
          </a:ln>
          <a:effectLst/>
        </p:spPr>
        <p:txBody>
          <a:bodyPr wrap="none" anchor="ctr"/>
          <a:lstStyle/>
          <a:p>
            <a:endParaRPr lang="en-US"/>
          </a:p>
        </p:txBody>
      </p:sp>
      <p:sp>
        <p:nvSpPr>
          <p:cNvPr id="46097" name="Line 17"/>
          <p:cNvSpPr>
            <a:spLocks noChangeShapeType="1"/>
          </p:cNvSpPr>
          <p:nvPr/>
        </p:nvSpPr>
        <p:spPr bwMode="auto">
          <a:xfrm>
            <a:off x="6272213" y="4654550"/>
            <a:ext cx="0" cy="292100"/>
          </a:xfrm>
          <a:prstGeom prst="line">
            <a:avLst/>
          </a:prstGeom>
          <a:noFill/>
          <a:ln w="12700">
            <a:solidFill>
              <a:schemeClr val="tx1"/>
            </a:solidFill>
            <a:round/>
            <a:headEnd/>
            <a:tailEnd type="triangle" w="med" len="med"/>
          </a:ln>
          <a:effectLst/>
        </p:spPr>
        <p:txBody>
          <a:bodyPr wrap="none" anchor="ctr"/>
          <a:lstStyle/>
          <a:p>
            <a:endParaRPr lang="en-US"/>
          </a:p>
        </p:txBody>
      </p:sp>
      <p:sp>
        <p:nvSpPr>
          <p:cNvPr id="46098" name="Line 18"/>
          <p:cNvSpPr>
            <a:spLocks noChangeShapeType="1"/>
          </p:cNvSpPr>
          <p:nvPr/>
        </p:nvSpPr>
        <p:spPr bwMode="auto">
          <a:xfrm>
            <a:off x="7813675" y="4654550"/>
            <a:ext cx="0" cy="292100"/>
          </a:xfrm>
          <a:prstGeom prst="line">
            <a:avLst/>
          </a:prstGeom>
          <a:noFill/>
          <a:ln w="12700">
            <a:solidFill>
              <a:schemeClr val="tx1"/>
            </a:solidFill>
            <a:round/>
            <a:headEnd/>
            <a:tailEnd type="triangle" w="med" len="med"/>
          </a:ln>
          <a:effectLst/>
        </p:spPr>
        <p:txBody>
          <a:bodyPr wrap="none" anchor="ctr"/>
          <a:lstStyle/>
          <a:p>
            <a:endParaRPr lang="en-US"/>
          </a:p>
        </p:txBody>
      </p:sp>
      <p:sp>
        <p:nvSpPr>
          <p:cNvPr id="46099" name="Line 19"/>
          <p:cNvSpPr>
            <a:spLocks noChangeShapeType="1"/>
          </p:cNvSpPr>
          <p:nvPr/>
        </p:nvSpPr>
        <p:spPr bwMode="auto">
          <a:xfrm flipH="1">
            <a:off x="5057775" y="3740150"/>
            <a:ext cx="1231900" cy="368300"/>
          </a:xfrm>
          <a:prstGeom prst="line">
            <a:avLst/>
          </a:prstGeom>
          <a:noFill/>
          <a:ln w="12700">
            <a:solidFill>
              <a:schemeClr val="tx1"/>
            </a:solidFill>
            <a:round/>
            <a:headEnd/>
            <a:tailEnd/>
          </a:ln>
          <a:effectLst/>
        </p:spPr>
        <p:txBody>
          <a:bodyPr wrap="none" anchor="ctr"/>
          <a:lstStyle/>
          <a:p>
            <a:endParaRPr lang="en-US"/>
          </a:p>
        </p:txBody>
      </p:sp>
      <p:sp>
        <p:nvSpPr>
          <p:cNvPr id="46100" name="Line 20"/>
          <p:cNvSpPr>
            <a:spLocks noChangeShapeType="1"/>
          </p:cNvSpPr>
          <p:nvPr/>
        </p:nvSpPr>
        <p:spPr bwMode="auto">
          <a:xfrm>
            <a:off x="6289675" y="3740150"/>
            <a:ext cx="1206500" cy="368300"/>
          </a:xfrm>
          <a:prstGeom prst="line">
            <a:avLst/>
          </a:prstGeom>
          <a:noFill/>
          <a:ln w="12700">
            <a:solidFill>
              <a:schemeClr val="tx1"/>
            </a:solidFill>
            <a:round/>
            <a:headEnd/>
            <a:tailEnd/>
          </a:ln>
          <a:effectLst/>
        </p:spPr>
        <p:txBody>
          <a:bodyPr wrap="none" anchor="ctr"/>
          <a:lstStyle/>
          <a:p>
            <a:endParaRPr lang="en-US"/>
          </a:p>
        </p:txBody>
      </p:sp>
      <p:sp>
        <p:nvSpPr>
          <p:cNvPr id="46101" name="Line 21"/>
          <p:cNvSpPr>
            <a:spLocks noChangeShapeType="1"/>
          </p:cNvSpPr>
          <p:nvPr/>
        </p:nvSpPr>
        <p:spPr bwMode="auto">
          <a:xfrm>
            <a:off x="6283325" y="3740150"/>
            <a:ext cx="0" cy="368300"/>
          </a:xfrm>
          <a:prstGeom prst="line">
            <a:avLst/>
          </a:prstGeom>
          <a:noFill/>
          <a:ln w="12700">
            <a:solidFill>
              <a:schemeClr val="tx1"/>
            </a:solidFill>
            <a:round/>
            <a:headEnd/>
            <a:tailEnd/>
          </a:ln>
          <a:effectLst/>
        </p:spPr>
        <p:txBody>
          <a:bodyPr wrap="none" anchor="ctr"/>
          <a:lstStyle/>
          <a:p>
            <a:endParaRPr lang="en-US"/>
          </a:p>
        </p:txBody>
      </p:sp>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8130" name="Rectangle 2"/>
          <p:cNvSpPr>
            <a:spLocks noGrp="1" noRot="1" noChangeArrowheads="1"/>
          </p:cNvSpPr>
          <p:nvPr>
            <p:ph type="title"/>
          </p:nvPr>
        </p:nvSpPr>
        <p:spPr>
          <a:xfrm>
            <a:off x="762000" y="590550"/>
            <a:ext cx="8305800" cy="1162050"/>
          </a:xfrm>
          <a:noFill/>
          <a:ln/>
        </p:spPr>
        <p:txBody>
          <a:bodyPr lIns="90488" tIns="44450" rIns="90488" bIns="44450" anchor="b">
            <a:normAutofit fontScale="90000"/>
          </a:bodyPr>
          <a:lstStyle/>
          <a:p>
            <a:r>
              <a:rPr lang="en-US" dirty="0"/>
              <a:t>Why Is Level of Measurement Important?</a:t>
            </a:r>
          </a:p>
        </p:txBody>
      </p:sp>
      <p:sp>
        <p:nvSpPr>
          <p:cNvPr id="48131" name="Rectangle 3"/>
          <p:cNvSpPr>
            <a:spLocks noGrp="1" noRot="1" noChangeArrowheads="1"/>
          </p:cNvSpPr>
          <p:nvPr>
            <p:ph idx="1"/>
          </p:nvPr>
        </p:nvSpPr>
        <p:spPr>
          <a:xfrm>
            <a:off x="1004888" y="2636838"/>
            <a:ext cx="7840662" cy="3459162"/>
          </a:xfrm>
          <a:noFill/>
          <a:ln/>
        </p:spPr>
        <p:txBody>
          <a:bodyPr lIns="90488" tIns="44450" rIns="90488" bIns="44450"/>
          <a:lstStyle/>
          <a:p>
            <a:r>
              <a:rPr lang="en-US"/>
              <a:t>Helps you decide what </a:t>
            </a:r>
            <a:r>
              <a:rPr lang="en-US">
                <a:solidFill>
                  <a:srgbClr val="FAFD00"/>
                </a:solidFill>
              </a:rPr>
              <a:t>statistical analysis </a:t>
            </a:r>
            <a:r>
              <a:rPr lang="en-US"/>
              <a:t>is appropriate on the values that were assigned</a:t>
            </a:r>
          </a:p>
          <a:p>
            <a:r>
              <a:rPr lang="en-US"/>
              <a:t>Helps you decide how to </a:t>
            </a:r>
            <a:r>
              <a:rPr lang="en-US">
                <a:solidFill>
                  <a:srgbClr val="FAFD00"/>
                </a:solidFill>
              </a:rPr>
              <a:t>interpret</a:t>
            </a:r>
            <a:r>
              <a:rPr lang="en-US"/>
              <a:t> the data from that variable</a:t>
            </a:r>
          </a:p>
        </p:txBody>
      </p:sp>
    </p:spTree>
  </p:cSld>
  <p:clrMapOvr>
    <a:masterClrMapping/>
  </p:clrMapOvr>
  <p:transition>
    <p:cut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48131">
                                            <p:txEl>
                                              <p:pRg st="0" end="0"/>
                                            </p:txEl>
                                          </p:spTgt>
                                        </p:tgtEl>
                                        <p:attrNameLst>
                                          <p:attrName>style.visibility</p:attrName>
                                        </p:attrNameLst>
                                      </p:cBhvr>
                                      <p:to>
                                        <p:strVal val="visible"/>
                                      </p:to>
                                    </p:set>
                                    <p:anim calcmode="lin" valueType="num">
                                      <p:cBhvr additive="base">
                                        <p:cTn id="7" dur="500" fill="hold"/>
                                        <p:tgtEl>
                                          <p:spTgt spid="48131">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48131">
                                            <p:txEl>
                                              <p:pRg st="0" end="0"/>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48131">
                                            <p:txEl>
                                              <p:pRg st="0" end="0"/>
                                            </p:txEl>
                                          </p:spTgt>
                                        </p:tgtEl>
                                        <p:attrNameLst>
                                          <p:attrName>ppt_c</p:attrName>
                                        </p:attrNameLst>
                                      </p:cBhvr>
                                      <p:to>
                                        <a:schemeClr val="folHlink"/>
                                      </p:to>
                                    </p:animClr>
                                  </p:sub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48131">
                                            <p:txEl>
                                              <p:pRg st="1" end="1"/>
                                            </p:txEl>
                                          </p:spTgt>
                                        </p:tgtEl>
                                        <p:attrNameLst>
                                          <p:attrName>style.visibility</p:attrName>
                                        </p:attrNameLst>
                                      </p:cBhvr>
                                      <p:to>
                                        <p:strVal val="visible"/>
                                      </p:to>
                                    </p:set>
                                    <p:anim calcmode="lin" valueType="num">
                                      <p:cBhvr additive="base">
                                        <p:cTn id="13" dur="500" fill="hold"/>
                                        <p:tgtEl>
                                          <p:spTgt spid="48131">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48131">
                                            <p:txEl>
                                              <p:pRg st="1" end="1"/>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48131">
                                            <p:txEl>
                                              <p:pRg st="1" end="1"/>
                                            </p:txEl>
                                          </p:spTgt>
                                        </p:tgtEl>
                                        <p:attrNameLst>
                                          <p:attrName>ppt_c</p:attrName>
                                        </p:attrNameLst>
                                      </p:cBhvr>
                                      <p:to>
                                        <a:schemeClr val="folHlink"/>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31" grpId="0" build="p"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Rot="1" noChangeArrowheads="1"/>
          </p:cNvSpPr>
          <p:nvPr>
            <p:ph type="title"/>
          </p:nvPr>
        </p:nvSpPr>
        <p:spPr>
          <a:xfrm>
            <a:off x="457200" y="0"/>
            <a:ext cx="8229600" cy="1524000"/>
          </a:xfrm>
          <a:noFill/>
          <a:ln/>
        </p:spPr>
        <p:txBody>
          <a:bodyPr lIns="90488" tIns="44450" rIns="90488" bIns="44450" anchor="b"/>
          <a:lstStyle/>
          <a:p>
            <a:r>
              <a:rPr lang="en-US" dirty="0"/>
              <a:t>Nominal Measurement</a:t>
            </a:r>
          </a:p>
        </p:txBody>
      </p:sp>
      <p:sp>
        <p:nvSpPr>
          <p:cNvPr id="50179" name="Rectangle 3"/>
          <p:cNvSpPr>
            <a:spLocks noGrp="1" noRot="1" noChangeArrowheads="1"/>
          </p:cNvSpPr>
          <p:nvPr>
            <p:ph idx="1"/>
          </p:nvPr>
        </p:nvSpPr>
        <p:spPr>
          <a:xfrm>
            <a:off x="1524000" y="1524000"/>
            <a:ext cx="7391400" cy="5105400"/>
          </a:xfrm>
          <a:noFill/>
          <a:ln/>
        </p:spPr>
        <p:txBody>
          <a:bodyPr lIns="90488" tIns="44450" rIns="90488" bIns="44450"/>
          <a:lstStyle/>
          <a:p>
            <a:r>
              <a:rPr lang="en-US" dirty="0"/>
              <a:t>The values “</a:t>
            </a:r>
            <a:r>
              <a:rPr lang="en-US" dirty="0">
                <a:solidFill>
                  <a:srgbClr val="FAFD00"/>
                </a:solidFill>
              </a:rPr>
              <a:t>name</a:t>
            </a:r>
            <a:r>
              <a:rPr lang="en-US" dirty="0"/>
              <a:t>” the attribute uniquely.</a:t>
            </a:r>
          </a:p>
        </p:txBody>
      </p:sp>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a:bodyPr>
          <a:lstStyle/>
          <a:p>
            <a:pPr lvl="0"/>
            <a:r>
              <a:rPr lang="en-US" sz="4400" b="1" dirty="0" smtClean="0">
                <a:ln w="500">
                  <a:solidFill>
                    <a:schemeClr val="tx2">
                      <a:shade val="20000"/>
                      <a:satMod val="350000"/>
                    </a:schemeClr>
                  </a:solidFill>
                </a:ln>
                <a:solidFill>
                  <a:schemeClr val="tx2">
                    <a:tint val="100000"/>
                    <a:satMod val="250000"/>
                  </a:schemeClr>
                </a:solidFill>
                <a:effectLst>
                  <a:outerShdw blurRad="30000" dist="30000" dir="2700000" algn="tl" rotWithShape="0">
                    <a:schemeClr val="bg2">
                      <a:shade val="45000"/>
                      <a:satMod val="150000"/>
                      <a:alpha val="90000"/>
                    </a:schemeClr>
                  </a:outerShdw>
                </a:effectLst>
              </a:rPr>
              <a:t>Nominal </a:t>
            </a:r>
            <a:r>
              <a:rPr lang="en-US" sz="4400" b="1" dirty="0" smtClean="0">
                <a:ln w="500">
                  <a:solidFill>
                    <a:schemeClr val="tx2">
                      <a:shade val="20000"/>
                      <a:satMod val="350000"/>
                    </a:schemeClr>
                  </a:solidFill>
                </a:ln>
                <a:solidFill>
                  <a:schemeClr val="tx2">
                    <a:tint val="100000"/>
                    <a:satMod val="250000"/>
                  </a:schemeClr>
                </a:solidFill>
                <a:effectLst>
                  <a:outerShdw blurRad="30000" dist="30000" dir="2700000" algn="tl" rotWithShape="0">
                    <a:schemeClr val="bg2">
                      <a:shade val="45000"/>
                      <a:satMod val="150000"/>
                      <a:alpha val="90000"/>
                    </a:schemeClr>
                  </a:outerShdw>
                </a:effectLst>
              </a:rPr>
              <a:t>Measurement</a:t>
            </a:r>
            <a:endParaRPr lang="en-US" dirty="0"/>
          </a:p>
        </p:txBody>
      </p:sp>
      <p:sp>
        <p:nvSpPr>
          <p:cNvPr id="52227" name="Rectangle 3"/>
          <p:cNvSpPr>
            <a:spLocks noGrp="1" noRot="1" noChangeArrowheads="1"/>
          </p:cNvSpPr>
          <p:nvPr>
            <p:ph idx="1"/>
          </p:nvPr>
        </p:nvSpPr>
        <p:spPr>
          <a:xfrm>
            <a:off x="1524000" y="1524000"/>
            <a:ext cx="7391400" cy="5105400"/>
          </a:xfrm>
          <a:noFill/>
          <a:ln/>
        </p:spPr>
        <p:txBody>
          <a:bodyPr lIns="90488" tIns="44450" rIns="90488" bIns="44450"/>
          <a:lstStyle/>
          <a:p>
            <a:r>
              <a:rPr lang="en-US"/>
              <a:t>The values “</a:t>
            </a:r>
            <a:r>
              <a:rPr lang="en-US">
                <a:solidFill>
                  <a:srgbClr val="FAFD00"/>
                </a:solidFill>
              </a:rPr>
              <a:t>name</a:t>
            </a:r>
            <a:r>
              <a:rPr lang="en-US"/>
              <a:t>” the attribute uniquely.</a:t>
            </a:r>
          </a:p>
          <a:p>
            <a:r>
              <a:rPr lang="en-US"/>
              <a:t>The name does </a:t>
            </a:r>
            <a:r>
              <a:rPr lang="en-US">
                <a:solidFill>
                  <a:srgbClr val="FAFD00"/>
                </a:solidFill>
              </a:rPr>
              <a:t>not</a:t>
            </a:r>
            <a:r>
              <a:rPr lang="en-US"/>
              <a:t> imply any ordering of the cases.</a:t>
            </a:r>
          </a:p>
        </p:txBody>
      </p:sp>
      <p:sp>
        <p:nvSpPr>
          <p:cNvPr id="7" name="Rectangle 2"/>
          <p:cNvSpPr txBox="1">
            <a:spLocks noRot="1" noChangeArrowheads="1"/>
          </p:cNvSpPr>
          <p:nvPr/>
        </p:nvSpPr>
        <p:spPr>
          <a:xfrm>
            <a:off x="457200" y="0"/>
            <a:ext cx="8229600" cy="1524000"/>
          </a:xfrm>
          <a:prstGeom prst="rect">
            <a:avLst/>
          </a:prstGeom>
          <a:noFill/>
          <a:ln/>
        </p:spPr>
        <p:txBody>
          <a:bodyPr vert="horz" lIns="90488" tIns="44450" rIns="90488" bIns="44450" anchor="b">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4800" b="1" i="0" u="none" strike="noStrike" kern="1200" cap="none" spc="0" normalizeH="0" baseline="0" noProof="0" dirty="0">
              <a:ln w="500">
                <a:solidFill>
                  <a:schemeClr val="tx2">
                    <a:shade val="20000"/>
                    <a:satMod val="350000"/>
                  </a:schemeClr>
                </a:solidFill>
              </a:ln>
              <a:solidFill>
                <a:schemeClr val="tx2">
                  <a:tint val="100000"/>
                  <a:satMod val="250000"/>
                </a:schemeClr>
              </a:solidFill>
              <a:effectLst>
                <a:outerShdw blurRad="30000" dist="30000" dir="2700000" algn="tl" rotWithShape="0">
                  <a:schemeClr val="bg2">
                    <a:shade val="45000"/>
                    <a:satMod val="150000"/>
                    <a:alpha val="90000"/>
                  </a:schemeClr>
                </a:outerShdw>
              </a:effectLst>
              <a:uLnTx/>
              <a:uFillTx/>
              <a:latin typeface="+mj-lt"/>
              <a:ea typeface="+mj-ea"/>
              <a:cs typeface="+mj-cs"/>
            </a:endParaRPr>
          </a:p>
        </p:txBody>
      </p:sp>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normAutofit/>
          </a:bodyPr>
          <a:lstStyle/>
          <a:p>
            <a:pPr lvl="0"/>
            <a:r>
              <a:rPr lang="en-US" sz="4400" b="1" dirty="0" smtClean="0">
                <a:ln w="500">
                  <a:solidFill>
                    <a:schemeClr val="tx2">
                      <a:shade val="20000"/>
                      <a:satMod val="350000"/>
                    </a:schemeClr>
                  </a:solidFill>
                </a:ln>
                <a:solidFill>
                  <a:schemeClr val="tx2">
                    <a:tint val="100000"/>
                    <a:satMod val="250000"/>
                  </a:schemeClr>
                </a:solidFill>
                <a:effectLst>
                  <a:outerShdw blurRad="30000" dist="30000" dir="2700000" algn="tl" rotWithShape="0">
                    <a:schemeClr val="bg2">
                      <a:shade val="45000"/>
                      <a:satMod val="150000"/>
                      <a:alpha val="90000"/>
                    </a:schemeClr>
                  </a:outerShdw>
                </a:effectLst>
              </a:rPr>
              <a:t>Nominal </a:t>
            </a:r>
            <a:r>
              <a:rPr lang="en-US" sz="4400" b="1" dirty="0" smtClean="0">
                <a:ln w="500">
                  <a:solidFill>
                    <a:schemeClr val="tx2">
                      <a:shade val="20000"/>
                      <a:satMod val="350000"/>
                    </a:schemeClr>
                  </a:solidFill>
                </a:ln>
                <a:solidFill>
                  <a:schemeClr val="tx2">
                    <a:tint val="100000"/>
                    <a:satMod val="250000"/>
                  </a:schemeClr>
                </a:solidFill>
                <a:effectLst>
                  <a:outerShdw blurRad="30000" dist="30000" dir="2700000" algn="tl" rotWithShape="0">
                    <a:schemeClr val="bg2">
                      <a:shade val="45000"/>
                      <a:satMod val="150000"/>
                      <a:alpha val="90000"/>
                    </a:schemeClr>
                  </a:outerShdw>
                </a:effectLst>
              </a:rPr>
              <a:t>Measurement</a:t>
            </a:r>
            <a:endParaRPr lang="en-US" dirty="0"/>
          </a:p>
        </p:txBody>
      </p:sp>
      <p:sp>
        <p:nvSpPr>
          <p:cNvPr id="54275" name="Rectangle 3"/>
          <p:cNvSpPr>
            <a:spLocks noGrp="1" noRot="1" noChangeArrowheads="1"/>
          </p:cNvSpPr>
          <p:nvPr>
            <p:ph idx="1"/>
          </p:nvPr>
        </p:nvSpPr>
        <p:spPr>
          <a:xfrm>
            <a:off x="1524000" y="1524000"/>
            <a:ext cx="7391400" cy="5105400"/>
          </a:xfrm>
          <a:noFill/>
          <a:ln/>
        </p:spPr>
        <p:txBody>
          <a:bodyPr lIns="90488" tIns="44450" rIns="90488" bIns="44450"/>
          <a:lstStyle/>
          <a:p>
            <a:r>
              <a:rPr lang="en-US"/>
              <a:t>The values “</a:t>
            </a:r>
            <a:r>
              <a:rPr lang="en-US">
                <a:solidFill>
                  <a:srgbClr val="FAFD00"/>
                </a:solidFill>
              </a:rPr>
              <a:t>name</a:t>
            </a:r>
            <a:r>
              <a:rPr lang="en-US"/>
              <a:t>” the attribute uniquely.</a:t>
            </a:r>
          </a:p>
          <a:p>
            <a:r>
              <a:rPr lang="en-US"/>
              <a:t>The value does </a:t>
            </a:r>
            <a:r>
              <a:rPr lang="en-US">
                <a:solidFill>
                  <a:srgbClr val="FAFD00"/>
                </a:solidFill>
              </a:rPr>
              <a:t>not</a:t>
            </a:r>
            <a:r>
              <a:rPr lang="en-US"/>
              <a:t> imply any ordering of the cases, for example, jersey numbers in football.</a:t>
            </a:r>
          </a:p>
        </p:txBody>
      </p:sp>
      <p:graphicFrame>
        <p:nvGraphicFramePr>
          <p:cNvPr id="54276" name="Object 4">
            <a:hlinkClick r:id="" action="ppaction://ole?verb=0"/>
          </p:cNvPr>
          <p:cNvGraphicFramePr>
            <a:graphicFrameLocks/>
          </p:cNvGraphicFramePr>
          <p:nvPr/>
        </p:nvGraphicFramePr>
        <p:xfrm>
          <a:off x="106363" y="4302125"/>
          <a:ext cx="1751012" cy="2416175"/>
        </p:xfrm>
        <a:graphic>
          <a:graphicData uri="http://schemas.openxmlformats.org/presentationml/2006/ole">
            <p:oleObj spid="_x0000_s54276" name="Microsoft ClipArt Gallery" r:id="rId4" imgW="3519360" imgH="4851360" progId="">
              <p:embed/>
            </p:oleObj>
          </a:graphicData>
        </a:graphic>
      </p:graphicFrame>
      <p:sp>
        <p:nvSpPr>
          <p:cNvPr id="7" name="Rectangle 2"/>
          <p:cNvSpPr txBox="1">
            <a:spLocks noRot="1" noChangeArrowheads="1"/>
          </p:cNvSpPr>
          <p:nvPr/>
        </p:nvSpPr>
        <p:spPr>
          <a:xfrm>
            <a:off x="457200" y="0"/>
            <a:ext cx="8229600" cy="1524000"/>
          </a:xfrm>
          <a:prstGeom prst="rect">
            <a:avLst/>
          </a:prstGeom>
          <a:noFill/>
          <a:ln/>
        </p:spPr>
        <p:txBody>
          <a:bodyPr vert="horz" lIns="90488" tIns="44450" rIns="90488" bIns="44450" anchor="b">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4800" b="1" i="0" u="none" strike="noStrike" kern="1200" cap="none" spc="0" normalizeH="0" baseline="0" noProof="0" dirty="0">
              <a:ln w="500">
                <a:solidFill>
                  <a:schemeClr val="tx2">
                    <a:shade val="20000"/>
                    <a:satMod val="350000"/>
                  </a:schemeClr>
                </a:solidFill>
              </a:ln>
              <a:solidFill>
                <a:schemeClr val="tx2">
                  <a:tint val="100000"/>
                  <a:satMod val="250000"/>
                </a:schemeClr>
              </a:solidFill>
              <a:effectLst>
                <a:outerShdw blurRad="30000" dist="30000" dir="2700000" algn="tl" rotWithShape="0">
                  <a:schemeClr val="bg2">
                    <a:shade val="45000"/>
                    <a:satMod val="150000"/>
                    <a:alpha val="90000"/>
                  </a:schemeClr>
                </a:outerShdw>
              </a:effectLst>
              <a:uLnTx/>
              <a:uFillTx/>
              <a:latin typeface="+mj-lt"/>
              <a:ea typeface="+mj-ea"/>
              <a:cs typeface="+mj-cs"/>
            </a:endParaRPr>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normAutofit/>
          </a:bodyPr>
          <a:lstStyle/>
          <a:p>
            <a:pPr lvl="0"/>
            <a:r>
              <a:rPr lang="en-US" sz="4400" b="1" dirty="0" smtClean="0">
                <a:ln w="500">
                  <a:solidFill>
                    <a:schemeClr val="tx2">
                      <a:shade val="20000"/>
                      <a:satMod val="350000"/>
                    </a:schemeClr>
                  </a:solidFill>
                </a:ln>
                <a:solidFill>
                  <a:schemeClr val="tx2">
                    <a:tint val="100000"/>
                    <a:satMod val="250000"/>
                  </a:schemeClr>
                </a:solidFill>
                <a:effectLst>
                  <a:outerShdw blurRad="30000" dist="30000" dir="2700000" algn="tl" rotWithShape="0">
                    <a:schemeClr val="bg2">
                      <a:shade val="45000"/>
                      <a:satMod val="150000"/>
                      <a:alpha val="90000"/>
                    </a:schemeClr>
                  </a:outerShdw>
                </a:effectLst>
              </a:rPr>
              <a:t>Nominal </a:t>
            </a:r>
            <a:r>
              <a:rPr lang="en-US" sz="4400" b="1" dirty="0" smtClean="0">
                <a:ln w="500">
                  <a:solidFill>
                    <a:schemeClr val="tx2">
                      <a:shade val="20000"/>
                      <a:satMod val="350000"/>
                    </a:schemeClr>
                  </a:solidFill>
                </a:ln>
                <a:solidFill>
                  <a:schemeClr val="tx2">
                    <a:tint val="100000"/>
                    <a:satMod val="250000"/>
                  </a:schemeClr>
                </a:solidFill>
                <a:effectLst>
                  <a:outerShdw blurRad="30000" dist="30000" dir="2700000" algn="tl" rotWithShape="0">
                    <a:schemeClr val="bg2">
                      <a:shade val="45000"/>
                      <a:satMod val="150000"/>
                      <a:alpha val="90000"/>
                    </a:schemeClr>
                  </a:outerShdw>
                </a:effectLst>
              </a:rPr>
              <a:t>Measurement</a:t>
            </a:r>
            <a:endParaRPr lang="en-US" dirty="0"/>
          </a:p>
        </p:txBody>
      </p:sp>
      <p:sp>
        <p:nvSpPr>
          <p:cNvPr id="56323" name="Rectangle 3"/>
          <p:cNvSpPr>
            <a:spLocks noGrp="1" noRot="1" noChangeArrowheads="1"/>
          </p:cNvSpPr>
          <p:nvPr>
            <p:ph idx="1"/>
          </p:nvPr>
        </p:nvSpPr>
        <p:spPr>
          <a:xfrm>
            <a:off x="1524000" y="1524000"/>
            <a:ext cx="7391400" cy="5105400"/>
          </a:xfrm>
          <a:noFill/>
          <a:ln/>
        </p:spPr>
        <p:txBody>
          <a:bodyPr lIns="90488" tIns="44450" rIns="90488" bIns="44450"/>
          <a:lstStyle/>
          <a:p>
            <a:r>
              <a:rPr lang="en-US"/>
              <a:t>The values “</a:t>
            </a:r>
            <a:r>
              <a:rPr lang="en-US">
                <a:solidFill>
                  <a:srgbClr val="FAFD00"/>
                </a:solidFill>
              </a:rPr>
              <a:t>name</a:t>
            </a:r>
            <a:r>
              <a:rPr lang="en-US"/>
              <a:t>” the attribute uniquely.</a:t>
            </a:r>
          </a:p>
          <a:p>
            <a:r>
              <a:rPr lang="en-US"/>
              <a:t>The value does </a:t>
            </a:r>
            <a:r>
              <a:rPr lang="en-US">
                <a:solidFill>
                  <a:srgbClr val="FAFD00"/>
                </a:solidFill>
              </a:rPr>
              <a:t>not</a:t>
            </a:r>
            <a:r>
              <a:rPr lang="en-US"/>
              <a:t> imply any ordering of the cases, for example, jersey numbers in football.</a:t>
            </a:r>
          </a:p>
          <a:p>
            <a:r>
              <a:rPr lang="en-US"/>
              <a:t>Even though player 32 has </a:t>
            </a:r>
            <a:r>
              <a:rPr lang="en-US">
                <a:solidFill>
                  <a:srgbClr val="FAFD00"/>
                </a:solidFill>
              </a:rPr>
              <a:t>higher number </a:t>
            </a:r>
            <a:r>
              <a:rPr lang="en-US"/>
              <a:t>than player 19, you can’t say from the data that he’s </a:t>
            </a:r>
            <a:r>
              <a:rPr lang="en-US">
                <a:solidFill>
                  <a:srgbClr val="FAFD00"/>
                </a:solidFill>
              </a:rPr>
              <a:t>greater</a:t>
            </a:r>
            <a:r>
              <a:rPr lang="en-US"/>
              <a:t> than or </a:t>
            </a:r>
            <a:r>
              <a:rPr lang="en-US">
                <a:solidFill>
                  <a:srgbClr val="FAFD00"/>
                </a:solidFill>
              </a:rPr>
              <a:t>more</a:t>
            </a:r>
            <a:r>
              <a:rPr lang="en-US"/>
              <a:t> than the other.</a:t>
            </a:r>
          </a:p>
        </p:txBody>
      </p:sp>
      <p:graphicFrame>
        <p:nvGraphicFramePr>
          <p:cNvPr id="56324" name="Object 4">
            <a:hlinkClick r:id="" action="ppaction://ole?verb=0"/>
          </p:cNvPr>
          <p:cNvGraphicFramePr>
            <a:graphicFrameLocks/>
          </p:cNvGraphicFramePr>
          <p:nvPr/>
        </p:nvGraphicFramePr>
        <p:xfrm>
          <a:off x="106363" y="4302125"/>
          <a:ext cx="1751012" cy="2416175"/>
        </p:xfrm>
        <a:graphic>
          <a:graphicData uri="http://schemas.openxmlformats.org/presentationml/2006/ole">
            <p:oleObj spid="_x0000_s56324" name="Microsoft ClipArt Gallery" r:id="rId4" imgW="3519360" imgH="4851360" progId="">
              <p:embed/>
            </p:oleObj>
          </a:graphicData>
        </a:graphic>
      </p:graphicFrame>
      <p:sp>
        <p:nvSpPr>
          <p:cNvPr id="7" name="Rectangle 2"/>
          <p:cNvSpPr txBox="1">
            <a:spLocks noRot="1" noChangeArrowheads="1"/>
          </p:cNvSpPr>
          <p:nvPr/>
        </p:nvSpPr>
        <p:spPr>
          <a:xfrm>
            <a:off x="457200" y="0"/>
            <a:ext cx="8229600" cy="1524000"/>
          </a:xfrm>
          <a:prstGeom prst="rect">
            <a:avLst/>
          </a:prstGeom>
          <a:noFill/>
          <a:ln/>
        </p:spPr>
        <p:txBody>
          <a:bodyPr vert="horz" lIns="90488" tIns="44450" rIns="90488" bIns="44450" anchor="b">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4800" b="1" i="0" u="none" strike="noStrike" kern="1200" cap="none" spc="0" normalizeH="0" baseline="0" noProof="0" dirty="0">
              <a:ln w="500">
                <a:solidFill>
                  <a:schemeClr val="tx2">
                    <a:shade val="20000"/>
                    <a:satMod val="350000"/>
                  </a:schemeClr>
                </a:solidFill>
              </a:ln>
              <a:solidFill>
                <a:schemeClr val="tx2">
                  <a:tint val="100000"/>
                  <a:satMod val="250000"/>
                </a:schemeClr>
              </a:solidFill>
              <a:effectLst>
                <a:outerShdw blurRad="30000" dist="30000" dir="2700000" algn="tl" rotWithShape="0">
                  <a:schemeClr val="bg2">
                    <a:shade val="45000"/>
                    <a:satMod val="150000"/>
                    <a:alpha val="90000"/>
                  </a:schemeClr>
                </a:outerShdw>
              </a:effectLst>
              <a:uLnTx/>
              <a:uFillTx/>
              <a:latin typeface="+mj-lt"/>
              <a:ea typeface="+mj-ea"/>
              <a:cs typeface="+mj-cs"/>
            </a:endParaRPr>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1" name="Rectangle 3"/>
          <p:cNvSpPr>
            <a:spLocks noGrp="1" noRot="1" noChangeArrowheads="1"/>
          </p:cNvSpPr>
          <p:nvPr>
            <p:ph idx="1"/>
          </p:nvPr>
        </p:nvSpPr>
        <p:spPr>
          <a:xfrm>
            <a:off x="1524000" y="1600200"/>
            <a:ext cx="7391400" cy="5029200"/>
          </a:xfrm>
          <a:noFill/>
          <a:ln/>
        </p:spPr>
        <p:txBody>
          <a:bodyPr lIns="90488" tIns="44450" rIns="90488" bIns="44450"/>
          <a:lstStyle/>
          <a:p>
            <a:pPr>
              <a:buFont typeface="Wingdings" pitchFamily="2" charset="2"/>
              <a:buNone/>
            </a:pPr>
            <a:r>
              <a:rPr lang="en-US" dirty="0"/>
              <a:t>When attributes can be </a:t>
            </a:r>
            <a:r>
              <a:rPr lang="en-US" dirty="0">
                <a:solidFill>
                  <a:srgbClr val="FAFD00"/>
                </a:solidFill>
              </a:rPr>
              <a:t>rank-ordered</a:t>
            </a:r>
            <a:r>
              <a:rPr lang="en-US" dirty="0"/>
              <a:t>…</a:t>
            </a:r>
          </a:p>
        </p:txBody>
      </p:sp>
      <p:sp>
        <p:nvSpPr>
          <p:cNvPr id="4" name="Title 6"/>
          <p:cNvSpPr txBox="1">
            <a:spLocks/>
          </p:cNvSpPr>
          <p:nvPr/>
        </p:nvSpPr>
        <p:spPr>
          <a:xfrm>
            <a:off x="457200" y="267494"/>
            <a:ext cx="8229600" cy="1399032"/>
          </a:xfrm>
          <a:prstGeom prst="rect">
            <a:avLst/>
          </a:prstGeom>
        </p:spPr>
        <p:txBody>
          <a:bodyPr vert="horz" anchor="ctr">
            <a:normAutofit/>
          </a:bodyPr>
          <a:lstStyle/>
          <a:p>
            <a:pPr marL="484632" marR="0" lvl="0" indent="0" algn="l" defTabSz="914400" rtl="0" eaLnBrk="1" fontAlgn="auto" latinLnBrk="0" hangingPunct="1">
              <a:lnSpc>
                <a:spcPct val="100000"/>
              </a:lnSpc>
              <a:spcBef>
                <a:spcPct val="0"/>
              </a:spcBef>
              <a:spcAft>
                <a:spcPts val="0"/>
              </a:spcAft>
              <a:buClrTx/>
              <a:buSzTx/>
              <a:buFontTx/>
              <a:buNone/>
              <a:tabLst/>
              <a:defRPr/>
            </a:pPr>
            <a:endParaRPr kumimoji="0" lang="en-US" sz="4200" b="0" i="0" u="none" strike="noStrike" kern="1200" cap="none" spc="0" normalizeH="0" baseline="0" noProof="0" dirty="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uLnTx/>
              <a:uFillTx/>
              <a:latin typeface="+mj-lt"/>
              <a:ea typeface="+mj-ea"/>
              <a:cs typeface="+mj-cs"/>
            </a:endParaRPr>
          </a:p>
        </p:txBody>
      </p:sp>
      <p:sp>
        <p:nvSpPr>
          <p:cNvPr id="5" name="Title 4"/>
          <p:cNvSpPr>
            <a:spLocks noGrp="1"/>
          </p:cNvSpPr>
          <p:nvPr>
            <p:ph type="title"/>
          </p:nvPr>
        </p:nvSpPr>
        <p:spPr>
          <a:xfrm>
            <a:off x="457200" y="304800"/>
            <a:ext cx="8229600" cy="1399032"/>
          </a:xfrm>
        </p:spPr>
        <p:txBody>
          <a:bodyPr>
            <a:normAutofit/>
          </a:bodyPr>
          <a:lstStyle/>
          <a:p>
            <a:pPr lvl="0"/>
            <a:r>
              <a:rPr lang="en-US" sz="4400" b="1" dirty="0" smtClean="0">
                <a:ln w="500">
                  <a:solidFill>
                    <a:schemeClr val="tx2">
                      <a:shade val="20000"/>
                      <a:satMod val="350000"/>
                    </a:schemeClr>
                  </a:solidFill>
                </a:ln>
                <a:solidFill>
                  <a:schemeClr val="tx2">
                    <a:tint val="100000"/>
                    <a:satMod val="250000"/>
                  </a:schemeClr>
                </a:solidFill>
                <a:effectLst>
                  <a:outerShdw blurRad="30000" dist="30000" dir="2700000" algn="tl" rotWithShape="0">
                    <a:schemeClr val="bg2">
                      <a:shade val="45000"/>
                      <a:satMod val="150000"/>
                      <a:alpha val="90000"/>
                    </a:schemeClr>
                  </a:outerShdw>
                </a:effectLst>
              </a:rPr>
              <a:t>Ordinal </a:t>
            </a:r>
            <a:r>
              <a:rPr lang="en-US" sz="4400" b="1" dirty="0" smtClean="0">
                <a:ln w="500">
                  <a:solidFill>
                    <a:schemeClr val="tx2">
                      <a:shade val="20000"/>
                      <a:satMod val="350000"/>
                    </a:schemeClr>
                  </a:solidFill>
                </a:ln>
                <a:solidFill>
                  <a:schemeClr val="tx2">
                    <a:tint val="100000"/>
                    <a:satMod val="250000"/>
                  </a:schemeClr>
                </a:solidFill>
                <a:effectLst>
                  <a:outerShdw blurRad="30000" dist="30000" dir="2700000" algn="tl" rotWithShape="0">
                    <a:schemeClr val="bg2">
                      <a:shade val="45000"/>
                      <a:satMod val="150000"/>
                      <a:alpha val="90000"/>
                    </a:schemeClr>
                  </a:outerShdw>
                </a:effectLst>
              </a:rPr>
              <a:t>Measurement</a:t>
            </a:r>
            <a:endParaRPr lang="en-US" sz="4400" dirty="0"/>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a:bodyPr>
          <a:lstStyle/>
          <a:p>
            <a:pPr lvl="0"/>
            <a:r>
              <a:rPr lang="en-US" sz="4400" b="1" dirty="0" smtClean="0">
                <a:ln w="500">
                  <a:solidFill>
                    <a:schemeClr val="tx2">
                      <a:shade val="20000"/>
                      <a:satMod val="350000"/>
                    </a:schemeClr>
                  </a:solidFill>
                </a:ln>
                <a:solidFill>
                  <a:schemeClr val="tx2">
                    <a:tint val="100000"/>
                    <a:satMod val="250000"/>
                  </a:schemeClr>
                </a:solidFill>
                <a:effectLst>
                  <a:outerShdw blurRad="30000" dist="30000" dir="2700000" algn="tl" rotWithShape="0">
                    <a:schemeClr val="bg2">
                      <a:shade val="45000"/>
                      <a:satMod val="150000"/>
                      <a:alpha val="90000"/>
                    </a:schemeClr>
                  </a:outerShdw>
                </a:effectLst>
              </a:rPr>
              <a:t>Ordinal </a:t>
            </a:r>
            <a:r>
              <a:rPr lang="en-US" sz="4400" b="1" dirty="0" smtClean="0">
                <a:ln w="500">
                  <a:solidFill>
                    <a:schemeClr val="tx2">
                      <a:shade val="20000"/>
                      <a:satMod val="350000"/>
                    </a:schemeClr>
                  </a:solidFill>
                </a:ln>
                <a:solidFill>
                  <a:schemeClr val="tx2">
                    <a:tint val="100000"/>
                    <a:satMod val="250000"/>
                  </a:schemeClr>
                </a:solidFill>
                <a:effectLst>
                  <a:outerShdw blurRad="30000" dist="30000" dir="2700000" algn="tl" rotWithShape="0">
                    <a:schemeClr val="bg2">
                      <a:shade val="45000"/>
                      <a:satMod val="150000"/>
                      <a:alpha val="90000"/>
                    </a:schemeClr>
                  </a:outerShdw>
                </a:effectLst>
              </a:rPr>
              <a:t>Measurement</a:t>
            </a:r>
            <a:endParaRPr lang="en-US" dirty="0"/>
          </a:p>
        </p:txBody>
      </p:sp>
      <p:sp>
        <p:nvSpPr>
          <p:cNvPr id="60419" name="Rectangle 3"/>
          <p:cNvSpPr>
            <a:spLocks noGrp="1" noRot="1" noChangeArrowheads="1"/>
          </p:cNvSpPr>
          <p:nvPr>
            <p:ph idx="1"/>
          </p:nvPr>
        </p:nvSpPr>
        <p:spPr>
          <a:xfrm>
            <a:off x="1524000" y="1600200"/>
            <a:ext cx="7391400" cy="5029200"/>
          </a:xfrm>
          <a:noFill/>
          <a:ln/>
        </p:spPr>
        <p:txBody>
          <a:bodyPr lIns="90488" tIns="44450" rIns="90488" bIns="44450"/>
          <a:lstStyle/>
          <a:p>
            <a:pPr>
              <a:buFont typeface="Wingdings" pitchFamily="2" charset="2"/>
              <a:buNone/>
            </a:pPr>
            <a:r>
              <a:rPr lang="en-US" dirty="0"/>
              <a:t>When attributes can be </a:t>
            </a:r>
            <a:r>
              <a:rPr lang="en-US" dirty="0">
                <a:solidFill>
                  <a:srgbClr val="FAFD00"/>
                </a:solidFill>
              </a:rPr>
              <a:t>rank-ordered</a:t>
            </a:r>
            <a:r>
              <a:rPr lang="en-US" dirty="0"/>
              <a:t>…</a:t>
            </a:r>
          </a:p>
          <a:p>
            <a:r>
              <a:rPr lang="en-US" dirty="0"/>
              <a:t>Distances between attributes </a:t>
            </a:r>
            <a:r>
              <a:rPr lang="en-US" dirty="0">
                <a:solidFill>
                  <a:srgbClr val="FAFD00"/>
                </a:solidFill>
              </a:rPr>
              <a:t>do not have any meaning</a:t>
            </a:r>
            <a:r>
              <a:rPr lang="en-US" dirty="0"/>
              <a:t>.</a:t>
            </a:r>
          </a:p>
        </p:txBody>
      </p:sp>
      <p:sp>
        <p:nvSpPr>
          <p:cNvPr id="6" name="Rectangle 2"/>
          <p:cNvSpPr txBox="1">
            <a:spLocks noRot="1" noChangeArrowheads="1"/>
          </p:cNvSpPr>
          <p:nvPr/>
        </p:nvSpPr>
        <p:spPr>
          <a:xfrm>
            <a:off x="457200" y="76200"/>
            <a:ext cx="8229600" cy="1524000"/>
          </a:xfrm>
          <a:prstGeom prst="rect">
            <a:avLst/>
          </a:prstGeom>
          <a:noFill/>
          <a:ln/>
        </p:spPr>
        <p:txBody>
          <a:bodyPr vert="horz" lIns="90488" tIns="44450" rIns="90488" bIns="44450" anchor="b">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4800" b="1" i="0" u="none" strike="noStrike" kern="1200" cap="none" spc="0" normalizeH="0" baseline="0" noProof="0" dirty="0">
              <a:ln w="500">
                <a:solidFill>
                  <a:schemeClr val="tx2">
                    <a:shade val="20000"/>
                    <a:satMod val="350000"/>
                  </a:schemeClr>
                </a:solidFill>
              </a:ln>
              <a:solidFill>
                <a:schemeClr val="tx2">
                  <a:tint val="100000"/>
                  <a:satMod val="250000"/>
                </a:schemeClr>
              </a:solidFill>
              <a:effectLst>
                <a:outerShdw blurRad="30000" dist="30000" dir="2700000" algn="tl" rotWithShape="0">
                  <a:schemeClr val="bg2">
                    <a:shade val="45000"/>
                    <a:satMod val="150000"/>
                    <a:alpha val="90000"/>
                  </a:schemeClr>
                </a:outerShdw>
              </a:effectLst>
              <a:uLnTx/>
              <a:uFillTx/>
              <a:latin typeface="+mj-lt"/>
              <a:ea typeface="+mj-ea"/>
              <a:cs typeface="+mj-cs"/>
            </a:endParaRPr>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normAutofit/>
          </a:bodyPr>
          <a:lstStyle/>
          <a:p>
            <a:pPr lvl="0"/>
            <a:r>
              <a:rPr lang="en-US" sz="4400" b="1" dirty="0" smtClean="0">
                <a:ln w="500">
                  <a:solidFill>
                    <a:schemeClr val="tx2">
                      <a:shade val="20000"/>
                      <a:satMod val="350000"/>
                    </a:schemeClr>
                  </a:solidFill>
                </a:ln>
                <a:solidFill>
                  <a:schemeClr val="tx2">
                    <a:tint val="100000"/>
                    <a:satMod val="250000"/>
                  </a:schemeClr>
                </a:solidFill>
                <a:effectLst>
                  <a:outerShdw blurRad="30000" dist="30000" dir="2700000" algn="tl" rotWithShape="0">
                    <a:schemeClr val="bg2">
                      <a:shade val="45000"/>
                      <a:satMod val="150000"/>
                      <a:alpha val="90000"/>
                    </a:schemeClr>
                  </a:outerShdw>
                </a:effectLst>
              </a:rPr>
              <a:t>Ordinal </a:t>
            </a:r>
            <a:r>
              <a:rPr lang="en-US" sz="4400" b="1" dirty="0" smtClean="0">
                <a:ln w="500">
                  <a:solidFill>
                    <a:schemeClr val="tx2">
                      <a:shade val="20000"/>
                      <a:satMod val="350000"/>
                    </a:schemeClr>
                  </a:solidFill>
                </a:ln>
                <a:solidFill>
                  <a:schemeClr val="tx2">
                    <a:tint val="100000"/>
                    <a:satMod val="250000"/>
                  </a:schemeClr>
                </a:solidFill>
                <a:effectLst>
                  <a:outerShdw blurRad="30000" dist="30000" dir="2700000" algn="tl" rotWithShape="0">
                    <a:schemeClr val="bg2">
                      <a:shade val="45000"/>
                      <a:satMod val="150000"/>
                      <a:alpha val="90000"/>
                    </a:schemeClr>
                  </a:outerShdw>
                </a:effectLst>
              </a:rPr>
              <a:t>Measurement</a:t>
            </a:r>
            <a:endParaRPr lang="en-US" dirty="0"/>
          </a:p>
        </p:txBody>
      </p:sp>
      <p:sp>
        <p:nvSpPr>
          <p:cNvPr id="62467" name="Rectangle 3"/>
          <p:cNvSpPr>
            <a:spLocks noGrp="1" noRot="1" noChangeArrowheads="1"/>
          </p:cNvSpPr>
          <p:nvPr>
            <p:ph idx="1"/>
          </p:nvPr>
        </p:nvSpPr>
        <p:spPr>
          <a:xfrm>
            <a:off x="1524000" y="1600200"/>
            <a:ext cx="7391400" cy="5029200"/>
          </a:xfrm>
          <a:noFill/>
          <a:ln/>
        </p:spPr>
        <p:txBody>
          <a:bodyPr lIns="90488" tIns="44450" rIns="90488" bIns="44450"/>
          <a:lstStyle/>
          <a:p>
            <a:pPr>
              <a:buFont typeface="Wingdings" pitchFamily="2" charset="2"/>
              <a:buNone/>
            </a:pPr>
            <a:r>
              <a:rPr lang="en-US" dirty="0"/>
              <a:t>When attributes can be </a:t>
            </a:r>
            <a:r>
              <a:rPr lang="en-US" dirty="0">
                <a:solidFill>
                  <a:srgbClr val="FAFD00"/>
                </a:solidFill>
              </a:rPr>
              <a:t>rank-ordered</a:t>
            </a:r>
            <a:r>
              <a:rPr lang="en-US" dirty="0"/>
              <a:t>…</a:t>
            </a:r>
          </a:p>
          <a:p>
            <a:r>
              <a:rPr lang="en-US" dirty="0"/>
              <a:t>Distances between attributes </a:t>
            </a:r>
            <a:r>
              <a:rPr lang="en-US" dirty="0">
                <a:solidFill>
                  <a:srgbClr val="FAFD00"/>
                </a:solidFill>
              </a:rPr>
              <a:t>do not have any </a:t>
            </a:r>
            <a:r>
              <a:rPr lang="en-US" dirty="0" err="1">
                <a:solidFill>
                  <a:srgbClr val="FAFD00"/>
                </a:solidFill>
              </a:rPr>
              <a:t>meaning</a:t>
            </a:r>
            <a:r>
              <a:rPr lang="en-US" dirty="0" err="1"/>
              <a:t>,for</a:t>
            </a:r>
            <a:r>
              <a:rPr lang="en-US" dirty="0"/>
              <a:t> example, code Educational Attainment as 0=less than H.S.; 1=some H.S.; 2=H.S. degree; 3=some college; 4=college degree; 5=post college</a:t>
            </a:r>
          </a:p>
        </p:txBody>
      </p:sp>
      <p:pic>
        <p:nvPicPr>
          <p:cNvPr id="62468" name="Picture 4"/>
          <p:cNvPicPr>
            <a:picLocks noChangeArrowheads="1"/>
          </p:cNvPicPr>
          <p:nvPr/>
        </p:nvPicPr>
        <p:blipFill>
          <a:blip r:embed="rId3"/>
          <a:srcRect/>
          <a:stretch>
            <a:fillRect/>
          </a:stretch>
        </p:blipFill>
        <p:spPr bwMode="auto">
          <a:xfrm>
            <a:off x="47625" y="4114800"/>
            <a:ext cx="1709738" cy="1470025"/>
          </a:xfrm>
          <a:prstGeom prst="rect">
            <a:avLst/>
          </a:prstGeom>
          <a:noFill/>
          <a:ln w="12700">
            <a:noFill/>
            <a:miter lim="800000"/>
            <a:headEnd/>
            <a:tailEnd/>
          </a:ln>
          <a:effectLst/>
        </p:spPr>
      </p:pic>
      <p:sp>
        <p:nvSpPr>
          <p:cNvPr id="7" name="Rectangle 2"/>
          <p:cNvSpPr txBox="1">
            <a:spLocks noRot="1" noChangeArrowheads="1"/>
          </p:cNvSpPr>
          <p:nvPr/>
        </p:nvSpPr>
        <p:spPr>
          <a:xfrm>
            <a:off x="457200" y="76200"/>
            <a:ext cx="8229600" cy="1524000"/>
          </a:xfrm>
          <a:prstGeom prst="rect">
            <a:avLst/>
          </a:prstGeom>
          <a:noFill/>
          <a:ln/>
        </p:spPr>
        <p:txBody>
          <a:bodyPr vert="horz" lIns="90488" tIns="44450" rIns="90488" bIns="44450" anchor="b">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4800" b="1" i="0" u="none" strike="noStrike" kern="1200" cap="none" spc="0" normalizeH="0" baseline="0" noProof="0" dirty="0">
              <a:ln w="500">
                <a:solidFill>
                  <a:schemeClr val="tx2">
                    <a:shade val="20000"/>
                    <a:satMod val="350000"/>
                  </a:schemeClr>
                </a:solidFill>
              </a:ln>
              <a:solidFill>
                <a:schemeClr val="tx2">
                  <a:tint val="100000"/>
                  <a:satMod val="250000"/>
                </a:schemeClr>
              </a:solidFill>
              <a:effectLst>
                <a:outerShdw blurRad="30000" dist="30000" dir="2700000" algn="tl" rotWithShape="0">
                  <a:schemeClr val="bg2">
                    <a:shade val="45000"/>
                    <a:satMod val="150000"/>
                    <a:alpha val="90000"/>
                  </a:schemeClr>
                </a:outerShdw>
              </a:effectLst>
              <a:uLnTx/>
              <a:uFillTx/>
              <a:latin typeface="+mj-lt"/>
              <a:ea typeface="+mj-ea"/>
              <a:cs typeface="+mj-cs"/>
            </a:endParaRPr>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normAutofit/>
          </a:bodyPr>
          <a:lstStyle/>
          <a:p>
            <a:pPr lvl="0"/>
            <a:r>
              <a:rPr lang="en-US" sz="4400" b="1" dirty="0" smtClean="0">
                <a:ln w="500">
                  <a:solidFill>
                    <a:schemeClr val="tx2">
                      <a:shade val="20000"/>
                      <a:satMod val="350000"/>
                    </a:schemeClr>
                  </a:solidFill>
                </a:ln>
                <a:solidFill>
                  <a:schemeClr val="tx2">
                    <a:tint val="100000"/>
                    <a:satMod val="250000"/>
                  </a:schemeClr>
                </a:solidFill>
                <a:effectLst>
                  <a:outerShdw blurRad="30000" dist="30000" dir="2700000" algn="tl" rotWithShape="0">
                    <a:schemeClr val="bg2">
                      <a:shade val="45000"/>
                      <a:satMod val="150000"/>
                      <a:alpha val="90000"/>
                    </a:schemeClr>
                  </a:outerShdw>
                </a:effectLst>
              </a:rPr>
              <a:t>Ordinal </a:t>
            </a:r>
            <a:r>
              <a:rPr lang="en-US" sz="4400" b="1" dirty="0" smtClean="0">
                <a:ln w="500">
                  <a:solidFill>
                    <a:schemeClr val="tx2">
                      <a:shade val="20000"/>
                      <a:satMod val="350000"/>
                    </a:schemeClr>
                  </a:solidFill>
                </a:ln>
                <a:solidFill>
                  <a:schemeClr val="tx2">
                    <a:tint val="100000"/>
                    <a:satMod val="250000"/>
                  </a:schemeClr>
                </a:solidFill>
                <a:effectLst>
                  <a:outerShdw blurRad="30000" dist="30000" dir="2700000" algn="tl" rotWithShape="0">
                    <a:schemeClr val="bg2">
                      <a:shade val="45000"/>
                      <a:satMod val="150000"/>
                      <a:alpha val="90000"/>
                    </a:schemeClr>
                  </a:outerShdw>
                </a:effectLst>
              </a:rPr>
              <a:t>Measurement</a:t>
            </a:r>
            <a:endParaRPr lang="en-US" dirty="0"/>
          </a:p>
        </p:txBody>
      </p:sp>
      <p:sp>
        <p:nvSpPr>
          <p:cNvPr id="64515" name="Rectangle 3"/>
          <p:cNvSpPr>
            <a:spLocks noGrp="1" noRot="1" noChangeArrowheads="1"/>
          </p:cNvSpPr>
          <p:nvPr>
            <p:ph idx="1"/>
          </p:nvPr>
        </p:nvSpPr>
        <p:spPr>
          <a:xfrm>
            <a:off x="1524000" y="1600200"/>
            <a:ext cx="7391400" cy="5029200"/>
          </a:xfrm>
          <a:noFill/>
          <a:ln/>
        </p:spPr>
        <p:txBody>
          <a:bodyPr lIns="90488" tIns="44450" rIns="90488" bIns="44450"/>
          <a:lstStyle/>
          <a:p>
            <a:pPr>
              <a:buFont typeface="Wingdings" pitchFamily="2" charset="2"/>
              <a:buNone/>
            </a:pPr>
            <a:r>
              <a:rPr lang="en-US" dirty="0"/>
              <a:t>When attributes can be </a:t>
            </a:r>
            <a:r>
              <a:rPr lang="en-US" dirty="0">
                <a:solidFill>
                  <a:srgbClr val="FAFD00"/>
                </a:solidFill>
              </a:rPr>
              <a:t>rank-ordered</a:t>
            </a:r>
            <a:r>
              <a:rPr lang="en-US" dirty="0"/>
              <a:t>…</a:t>
            </a:r>
            <a:endParaRPr lang="en-US" dirty="0">
              <a:solidFill>
                <a:srgbClr val="FAFD00"/>
              </a:solidFill>
            </a:endParaRPr>
          </a:p>
          <a:p>
            <a:r>
              <a:rPr lang="en-US" dirty="0"/>
              <a:t>Distances between attributes </a:t>
            </a:r>
            <a:r>
              <a:rPr lang="en-US" dirty="0">
                <a:solidFill>
                  <a:srgbClr val="FAFD00"/>
                </a:solidFill>
              </a:rPr>
              <a:t>do not have any </a:t>
            </a:r>
            <a:r>
              <a:rPr lang="en-US" dirty="0" err="1">
                <a:solidFill>
                  <a:srgbClr val="FAFD00"/>
                </a:solidFill>
              </a:rPr>
              <a:t>meaning</a:t>
            </a:r>
            <a:r>
              <a:rPr lang="en-US" dirty="0" err="1"/>
              <a:t>,for</a:t>
            </a:r>
            <a:r>
              <a:rPr lang="en-US" dirty="0"/>
              <a:t> example, code Educational Attainment as 0=less than H.S.; 1=some H.S.; 2=H.S. degree; 3=some college; 4=college degree; 5=post college</a:t>
            </a:r>
          </a:p>
          <a:p>
            <a:pPr>
              <a:buFont typeface="Wingdings" pitchFamily="2" charset="2"/>
              <a:buNone/>
            </a:pPr>
            <a:r>
              <a:rPr lang="en-US" dirty="0"/>
              <a:t>Is the distance from 0 to 1 the same as 3 to 4?</a:t>
            </a:r>
          </a:p>
        </p:txBody>
      </p:sp>
      <p:pic>
        <p:nvPicPr>
          <p:cNvPr id="64516" name="Picture 4"/>
          <p:cNvPicPr>
            <a:picLocks noChangeArrowheads="1"/>
          </p:cNvPicPr>
          <p:nvPr/>
        </p:nvPicPr>
        <p:blipFill>
          <a:blip r:embed="rId3"/>
          <a:srcRect/>
          <a:stretch>
            <a:fillRect/>
          </a:stretch>
        </p:blipFill>
        <p:spPr bwMode="auto">
          <a:xfrm>
            <a:off x="47625" y="4114800"/>
            <a:ext cx="1709738" cy="1470025"/>
          </a:xfrm>
          <a:prstGeom prst="rect">
            <a:avLst/>
          </a:prstGeom>
          <a:noFill/>
          <a:ln w="12700">
            <a:noFill/>
            <a:miter lim="800000"/>
            <a:headEnd/>
            <a:tailEnd/>
          </a:ln>
          <a:effectLst/>
        </p:spPr>
      </p:pic>
      <p:sp>
        <p:nvSpPr>
          <p:cNvPr id="7" name="Rectangle 2"/>
          <p:cNvSpPr txBox="1">
            <a:spLocks noRot="1" noChangeArrowheads="1"/>
          </p:cNvSpPr>
          <p:nvPr/>
        </p:nvSpPr>
        <p:spPr>
          <a:xfrm>
            <a:off x="457200" y="76200"/>
            <a:ext cx="8229600" cy="1524000"/>
          </a:xfrm>
          <a:prstGeom prst="rect">
            <a:avLst/>
          </a:prstGeom>
          <a:noFill/>
          <a:ln/>
        </p:spPr>
        <p:txBody>
          <a:bodyPr vert="horz" lIns="90488" tIns="44450" rIns="90488" bIns="44450" anchor="b">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4800" b="1" i="0" u="none" strike="noStrike" kern="1200" cap="none" spc="0" normalizeH="0" baseline="0" noProof="0" dirty="0">
              <a:ln w="500">
                <a:solidFill>
                  <a:schemeClr val="tx2">
                    <a:shade val="20000"/>
                    <a:satMod val="350000"/>
                  </a:schemeClr>
                </a:solidFill>
              </a:ln>
              <a:solidFill>
                <a:schemeClr val="tx2">
                  <a:tint val="100000"/>
                  <a:satMod val="250000"/>
                </a:schemeClr>
              </a:solidFill>
              <a:effectLst>
                <a:outerShdw blurRad="30000" dist="30000" dir="2700000" algn="tl" rotWithShape="0">
                  <a:schemeClr val="bg2">
                    <a:shade val="45000"/>
                    <a:satMod val="150000"/>
                    <a:alpha val="90000"/>
                  </a:schemeClr>
                </a:outerShdw>
              </a:effectLst>
              <a:uLnTx/>
              <a:uFillTx/>
              <a:latin typeface="+mj-lt"/>
              <a:ea typeface="+mj-ea"/>
              <a:cs typeface="+mj-cs"/>
            </a:endParaRPr>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Rot="1" noChangeArrowheads="1"/>
          </p:cNvSpPr>
          <p:nvPr>
            <p:ph type="title"/>
          </p:nvPr>
        </p:nvSpPr>
        <p:spPr>
          <a:noFill/>
          <a:ln/>
        </p:spPr>
        <p:txBody>
          <a:bodyPr lIns="90488" tIns="44450" rIns="90488" bIns="44450" anchor="b"/>
          <a:lstStyle/>
          <a:p>
            <a:r>
              <a:rPr lang="en-US"/>
              <a:t>Interval Measurement</a:t>
            </a:r>
          </a:p>
        </p:txBody>
      </p:sp>
      <p:sp>
        <p:nvSpPr>
          <p:cNvPr id="66563" name="Rectangle 3"/>
          <p:cNvSpPr>
            <a:spLocks noGrp="1" noRot="1" noChangeArrowheads="1"/>
          </p:cNvSpPr>
          <p:nvPr>
            <p:ph idx="1"/>
          </p:nvPr>
        </p:nvSpPr>
        <p:spPr>
          <a:noFill/>
          <a:ln/>
        </p:spPr>
        <p:txBody>
          <a:bodyPr lIns="90488" tIns="44450" rIns="90488" bIns="44450"/>
          <a:lstStyle/>
          <a:p>
            <a:pPr>
              <a:buFont typeface="Wingdings" pitchFamily="2" charset="2"/>
              <a:buNone/>
            </a:pPr>
            <a:r>
              <a:rPr lang="en-US"/>
              <a:t>When </a:t>
            </a:r>
            <a:r>
              <a:rPr lang="en-US">
                <a:solidFill>
                  <a:srgbClr val="FAFD00"/>
                </a:solidFill>
              </a:rPr>
              <a:t>distance</a:t>
            </a:r>
            <a:r>
              <a:rPr lang="en-US"/>
              <a:t> between attributes has meaning…</a:t>
            </a:r>
          </a:p>
        </p:txBody>
      </p:sp>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Rot="1" noChangeArrowheads="1"/>
          </p:cNvSpPr>
          <p:nvPr>
            <p:ph type="title"/>
          </p:nvPr>
        </p:nvSpPr>
        <p:spPr>
          <a:noFill/>
          <a:ln/>
        </p:spPr>
        <p:txBody>
          <a:bodyPr lIns="90488" tIns="44450" rIns="90488" bIns="44450" anchor="b"/>
          <a:lstStyle/>
          <a:p>
            <a:r>
              <a:rPr lang="en-US"/>
              <a:t>Interval Measurement</a:t>
            </a:r>
          </a:p>
        </p:txBody>
      </p:sp>
      <p:sp>
        <p:nvSpPr>
          <p:cNvPr id="68611" name="Rectangle 3"/>
          <p:cNvSpPr>
            <a:spLocks noGrp="1" noRot="1" noChangeArrowheads="1"/>
          </p:cNvSpPr>
          <p:nvPr>
            <p:ph idx="1"/>
          </p:nvPr>
        </p:nvSpPr>
        <p:spPr>
          <a:noFill/>
          <a:ln/>
        </p:spPr>
        <p:txBody>
          <a:bodyPr lIns="90488" tIns="44450" rIns="90488" bIns="44450"/>
          <a:lstStyle/>
          <a:p>
            <a:pPr>
              <a:buFont typeface="Wingdings" pitchFamily="2" charset="2"/>
              <a:buNone/>
            </a:pPr>
            <a:r>
              <a:rPr lang="en-US"/>
              <a:t>When </a:t>
            </a:r>
            <a:r>
              <a:rPr lang="en-US">
                <a:solidFill>
                  <a:srgbClr val="FAFD00"/>
                </a:solidFill>
              </a:rPr>
              <a:t>distance</a:t>
            </a:r>
            <a:r>
              <a:rPr lang="en-US"/>
              <a:t> between attributes has meaning, for example, temperature (in Fahrenheit) -- distance from 30-40 is same as distance from 70-80</a:t>
            </a:r>
          </a:p>
        </p:txBody>
      </p:sp>
      <p:pic>
        <p:nvPicPr>
          <p:cNvPr id="68612" name="Picture 4"/>
          <p:cNvPicPr>
            <a:picLocks noChangeArrowheads="1"/>
          </p:cNvPicPr>
          <p:nvPr/>
        </p:nvPicPr>
        <p:blipFill>
          <a:blip r:embed="rId3"/>
          <a:srcRect/>
          <a:stretch>
            <a:fillRect/>
          </a:stretch>
        </p:blipFill>
        <p:spPr bwMode="auto">
          <a:xfrm>
            <a:off x="57150" y="3695700"/>
            <a:ext cx="1849438" cy="3119438"/>
          </a:xfrm>
          <a:prstGeom prst="rect">
            <a:avLst/>
          </a:prstGeom>
          <a:noFill/>
          <a:ln w="12700">
            <a:noFill/>
            <a:miter lim="800000"/>
            <a:headEnd/>
            <a:tailEnd/>
          </a:ln>
          <a:effectLst/>
        </p:spPr>
      </p:pic>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Rot="1" noChangeArrowheads="1"/>
          </p:cNvSpPr>
          <p:nvPr>
            <p:ph type="title"/>
          </p:nvPr>
        </p:nvSpPr>
        <p:spPr>
          <a:noFill/>
          <a:ln/>
        </p:spPr>
        <p:txBody>
          <a:bodyPr lIns="90488" tIns="44450" rIns="90488" bIns="44450" anchor="b"/>
          <a:lstStyle/>
          <a:p>
            <a:r>
              <a:rPr lang="en-US"/>
              <a:t>Interval Measurement</a:t>
            </a:r>
          </a:p>
        </p:txBody>
      </p:sp>
      <p:sp>
        <p:nvSpPr>
          <p:cNvPr id="70659" name="Rectangle 3"/>
          <p:cNvSpPr>
            <a:spLocks noGrp="1" noRot="1" noChangeArrowheads="1"/>
          </p:cNvSpPr>
          <p:nvPr>
            <p:ph idx="1"/>
          </p:nvPr>
        </p:nvSpPr>
        <p:spPr>
          <a:noFill/>
          <a:ln/>
        </p:spPr>
        <p:txBody>
          <a:bodyPr lIns="90488" tIns="44450" rIns="90488" bIns="44450"/>
          <a:lstStyle/>
          <a:p>
            <a:pPr>
              <a:buFont typeface="Wingdings" pitchFamily="2" charset="2"/>
              <a:buNone/>
            </a:pPr>
            <a:r>
              <a:rPr lang="en-US"/>
              <a:t>When </a:t>
            </a:r>
            <a:r>
              <a:rPr lang="en-US">
                <a:solidFill>
                  <a:srgbClr val="FAFD00"/>
                </a:solidFill>
              </a:rPr>
              <a:t>distance</a:t>
            </a:r>
            <a:r>
              <a:rPr lang="en-US"/>
              <a:t> between attributes has meaning, for example, temperature (in Fahrenheit) -- distance from 30-40 is same as distance from 70-80</a:t>
            </a:r>
          </a:p>
          <a:p>
            <a:r>
              <a:rPr lang="en-US"/>
              <a:t>Note that </a:t>
            </a:r>
            <a:r>
              <a:rPr lang="en-US">
                <a:solidFill>
                  <a:srgbClr val="FAFD00"/>
                </a:solidFill>
              </a:rPr>
              <a:t>ratios don’t make any sense -</a:t>
            </a:r>
            <a:r>
              <a:rPr lang="en-US"/>
              <a:t>- 80 degrees is not </a:t>
            </a:r>
            <a:r>
              <a:rPr lang="en-US">
                <a:solidFill>
                  <a:schemeClr val="folHlink"/>
                </a:solidFill>
              </a:rPr>
              <a:t>twice</a:t>
            </a:r>
            <a:r>
              <a:rPr lang="en-US"/>
              <a:t> as hot as 40 degrees (although the attribute values are).</a:t>
            </a:r>
          </a:p>
        </p:txBody>
      </p:sp>
      <p:pic>
        <p:nvPicPr>
          <p:cNvPr id="70660" name="Picture 4"/>
          <p:cNvPicPr>
            <a:picLocks noChangeArrowheads="1"/>
          </p:cNvPicPr>
          <p:nvPr/>
        </p:nvPicPr>
        <p:blipFill>
          <a:blip r:embed="rId3"/>
          <a:srcRect/>
          <a:stretch>
            <a:fillRect/>
          </a:stretch>
        </p:blipFill>
        <p:spPr bwMode="auto">
          <a:xfrm>
            <a:off x="57150" y="3695700"/>
            <a:ext cx="1849438" cy="3119438"/>
          </a:xfrm>
          <a:prstGeom prst="rect">
            <a:avLst/>
          </a:prstGeom>
          <a:noFill/>
          <a:ln w="12700">
            <a:noFill/>
            <a:miter lim="800000"/>
            <a:headEnd/>
            <a:tailEnd/>
          </a:ln>
          <a:effectLst/>
        </p:spPr>
      </p:pic>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Rot="1" noChangeArrowheads="1"/>
          </p:cNvSpPr>
          <p:nvPr>
            <p:ph type="title"/>
          </p:nvPr>
        </p:nvSpPr>
        <p:spPr>
          <a:noFill/>
          <a:ln/>
        </p:spPr>
        <p:txBody>
          <a:bodyPr lIns="90488" tIns="44450" rIns="90488" bIns="44450" anchor="b"/>
          <a:lstStyle/>
          <a:p>
            <a:r>
              <a:rPr lang="en-US"/>
              <a:t>Ratio Measurement</a:t>
            </a:r>
          </a:p>
        </p:txBody>
      </p:sp>
      <p:sp>
        <p:nvSpPr>
          <p:cNvPr id="72707" name="Rectangle 3"/>
          <p:cNvSpPr>
            <a:spLocks noGrp="1" noRot="1" noChangeArrowheads="1"/>
          </p:cNvSpPr>
          <p:nvPr>
            <p:ph idx="1"/>
          </p:nvPr>
        </p:nvSpPr>
        <p:spPr>
          <a:noFill/>
          <a:ln/>
        </p:spPr>
        <p:txBody>
          <a:bodyPr lIns="90488" tIns="44450" rIns="90488" bIns="44450"/>
          <a:lstStyle/>
          <a:p>
            <a:r>
              <a:rPr lang="en-US"/>
              <a:t>Has an </a:t>
            </a:r>
            <a:r>
              <a:rPr lang="en-US">
                <a:solidFill>
                  <a:srgbClr val="FAFD00"/>
                </a:solidFill>
              </a:rPr>
              <a:t>absolute zero </a:t>
            </a:r>
            <a:r>
              <a:rPr lang="en-US"/>
              <a:t>that is meaningful</a:t>
            </a:r>
          </a:p>
        </p:txBody>
      </p:sp>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Rot="1" noChangeArrowheads="1"/>
          </p:cNvSpPr>
          <p:nvPr>
            <p:ph type="title"/>
          </p:nvPr>
        </p:nvSpPr>
        <p:spPr>
          <a:noFill/>
          <a:ln/>
        </p:spPr>
        <p:txBody>
          <a:bodyPr lIns="90488" tIns="44450" rIns="90488" bIns="44450" anchor="b"/>
          <a:lstStyle/>
          <a:p>
            <a:r>
              <a:rPr lang="en-US"/>
              <a:t>Ratio Measurement</a:t>
            </a:r>
          </a:p>
        </p:txBody>
      </p:sp>
      <p:sp>
        <p:nvSpPr>
          <p:cNvPr id="74755" name="Rectangle 3"/>
          <p:cNvSpPr>
            <a:spLocks noGrp="1" noRot="1" noChangeArrowheads="1"/>
          </p:cNvSpPr>
          <p:nvPr>
            <p:ph idx="1"/>
          </p:nvPr>
        </p:nvSpPr>
        <p:spPr>
          <a:noFill/>
          <a:ln/>
        </p:spPr>
        <p:txBody>
          <a:bodyPr lIns="90488" tIns="44450" rIns="90488" bIns="44450"/>
          <a:lstStyle/>
          <a:p>
            <a:r>
              <a:rPr lang="en-US"/>
              <a:t>Has an </a:t>
            </a:r>
            <a:r>
              <a:rPr lang="en-US">
                <a:solidFill>
                  <a:srgbClr val="FAFD00"/>
                </a:solidFill>
              </a:rPr>
              <a:t>absolute zero </a:t>
            </a:r>
            <a:r>
              <a:rPr lang="en-US"/>
              <a:t>that is meaningful</a:t>
            </a:r>
          </a:p>
          <a:p>
            <a:r>
              <a:rPr lang="en-US"/>
              <a:t>Can construct a meaningful </a:t>
            </a:r>
            <a:r>
              <a:rPr lang="en-US">
                <a:solidFill>
                  <a:srgbClr val="FAFD00"/>
                </a:solidFill>
              </a:rPr>
              <a:t>ratio</a:t>
            </a:r>
            <a:r>
              <a:rPr lang="en-US"/>
              <a:t> (fraction)</a:t>
            </a:r>
          </a:p>
        </p:txBody>
      </p:sp>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Rot="1" noChangeArrowheads="1"/>
          </p:cNvSpPr>
          <p:nvPr>
            <p:ph type="title"/>
          </p:nvPr>
        </p:nvSpPr>
        <p:spPr>
          <a:noFill/>
          <a:ln/>
        </p:spPr>
        <p:txBody>
          <a:bodyPr lIns="90488" tIns="44450" rIns="90488" bIns="44450" anchor="b"/>
          <a:lstStyle/>
          <a:p>
            <a:r>
              <a:rPr lang="en-US"/>
              <a:t>Ratio Measurement</a:t>
            </a:r>
          </a:p>
        </p:txBody>
      </p:sp>
      <p:sp>
        <p:nvSpPr>
          <p:cNvPr id="76803" name="Rectangle 3"/>
          <p:cNvSpPr>
            <a:spLocks noGrp="1" noRot="1" noChangeArrowheads="1"/>
          </p:cNvSpPr>
          <p:nvPr>
            <p:ph idx="1"/>
          </p:nvPr>
        </p:nvSpPr>
        <p:spPr>
          <a:noFill/>
          <a:ln/>
        </p:spPr>
        <p:txBody>
          <a:bodyPr lIns="90488" tIns="44450" rIns="90488" bIns="44450"/>
          <a:lstStyle/>
          <a:p>
            <a:r>
              <a:rPr lang="en-US"/>
              <a:t>Has an </a:t>
            </a:r>
            <a:r>
              <a:rPr lang="en-US">
                <a:solidFill>
                  <a:srgbClr val="FAFD00"/>
                </a:solidFill>
              </a:rPr>
              <a:t>absolute zero </a:t>
            </a:r>
            <a:r>
              <a:rPr lang="en-US"/>
              <a:t>that is meaningful</a:t>
            </a:r>
          </a:p>
          <a:p>
            <a:r>
              <a:rPr lang="en-US"/>
              <a:t>Can construct a meaningful </a:t>
            </a:r>
            <a:r>
              <a:rPr lang="en-US">
                <a:solidFill>
                  <a:srgbClr val="FAFD00"/>
                </a:solidFill>
              </a:rPr>
              <a:t>ratio</a:t>
            </a:r>
            <a:r>
              <a:rPr lang="en-US"/>
              <a:t> (fraction), for example, number of clients in past six months</a:t>
            </a:r>
          </a:p>
        </p:txBody>
      </p:sp>
      <p:graphicFrame>
        <p:nvGraphicFramePr>
          <p:cNvPr id="76804" name="Object 4">
            <a:hlinkClick r:id="" action="ppaction://ole?verb=0"/>
          </p:cNvPr>
          <p:cNvGraphicFramePr>
            <a:graphicFrameLocks/>
          </p:cNvGraphicFramePr>
          <p:nvPr/>
        </p:nvGraphicFramePr>
        <p:xfrm>
          <a:off x="3544888" y="5184775"/>
          <a:ext cx="2797175" cy="1365250"/>
        </p:xfrm>
        <a:graphic>
          <a:graphicData uri="http://schemas.openxmlformats.org/presentationml/2006/ole">
            <p:oleObj spid="_x0000_s76804" name="Microsoft ClipArt Gallery" r:id="rId4" imgW="5613120" imgH="2749320" progId="">
              <p:embed/>
            </p:oleObj>
          </a:graphicData>
        </a:graphic>
      </p:graphicFrame>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Rot="1" noChangeArrowheads="1"/>
          </p:cNvSpPr>
          <p:nvPr>
            <p:ph type="title"/>
          </p:nvPr>
        </p:nvSpPr>
        <p:spPr>
          <a:noFill/>
          <a:ln/>
        </p:spPr>
        <p:txBody>
          <a:bodyPr lIns="90488" tIns="44450" rIns="90488" bIns="44450" anchor="b"/>
          <a:lstStyle/>
          <a:p>
            <a:r>
              <a:rPr lang="en-US"/>
              <a:t>Ratio Measurement</a:t>
            </a:r>
          </a:p>
        </p:txBody>
      </p:sp>
      <p:sp>
        <p:nvSpPr>
          <p:cNvPr id="78851" name="Rectangle 3"/>
          <p:cNvSpPr>
            <a:spLocks noGrp="1" noRot="1" noChangeArrowheads="1"/>
          </p:cNvSpPr>
          <p:nvPr>
            <p:ph idx="1"/>
          </p:nvPr>
        </p:nvSpPr>
        <p:spPr>
          <a:noFill/>
          <a:ln/>
        </p:spPr>
        <p:txBody>
          <a:bodyPr lIns="90488" tIns="44450" rIns="90488" bIns="44450"/>
          <a:lstStyle/>
          <a:p>
            <a:r>
              <a:rPr lang="en-US"/>
              <a:t>Has an </a:t>
            </a:r>
            <a:r>
              <a:rPr lang="en-US">
                <a:solidFill>
                  <a:srgbClr val="FAFD00"/>
                </a:solidFill>
              </a:rPr>
              <a:t>absolute zero </a:t>
            </a:r>
            <a:r>
              <a:rPr lang="en-US"/>
              <a:t>that is meaningful</a:t>
            </a:r>
          </a:p>
          <a:p>
            <a:r>
              <a:rPr lang="en-US"/>
              <a:t>Can construct a meaningful </a:t>
            </a:r>
            <a:r>
              <a:rPr lang="en-US">
                <a:solidFill>
                  <a:srgbClr val="FAFD00"/>
                </a:solidFill>
              </a:rPr>
              <a:t>ratio</a:t>
            </a:r>
            <a:r>
              <a:rPr lang="en-US"/>
              <a:t> (fraction), for example, number of clients in past six months</a:t>
            </a:r>
          </a:p>
          <a:p>
            <a:r>
              <a:rPr lang="en-US"/>
              <a:t>It is meaningful to say that “...we had </a:t>
            </a:r>
            <a:r>
              <a:rPr lang="en-US">
                <a:solidFill>
                  <a:srgbClr val="FAFD00"/>
                </a:solidFill>
              </a:rPr>
              <a:t>twice</a:t>
            </a:r>
            <a:r>
              <a:rPr lang="en-US"/>
              <a:t> as many clients in this period as we did in the previous six months.</a:t>
            </a:r>
          </a:p>
        </p:txBody>
      </p:sp>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Rot="1" noChangeArrowheads="1"/>
          </p:cNvSpPr>
          <p:nvPr>
            <p:ph type="title"/>
          </p:nvPr>
        </p:nvSpPr>
        <p:spPr>
          <a:noFill/>
          <a:ln/>
        </p:spPr>
        <p:txBody>
          <a:bodyPr lIns="90488" tIns="44450" rIns="90488" bIns="44450" anchor="b"/>
          <a:lstStyle/>
          <a:p>
            <a:r>
              <a:rPr lang="en-US"/>
              <a:t>The Hierarchy of Levels</a:t>
            </a:r>
          </a:p>
        </p:txBody>
      </p:sp>
      <p:grpSp>
        <p:nvGrpSpPr>
          <p:cNvPr id="80899" name="Group 3"/>
          <p:cNvGrpSpPr>
            <a:grpSpLocks/>
          </p:cNvGrpSpPr>
          <p:nvPr/>
        </p:nvGrpSpPr>
        <p:grpSpPr bwMode="auto">
          <a:xfrm>
            <a:off x="2287588" y="2133600"/>
            <a:ext cx="6324600" cy="4565650"/>
            <a:chOff x="1441" y="1344"/>
            <a:chExt cx="3984" cy="2876"/>
          </a:xfrm>
        </p:grpSpPr>
        <p:sp>
          <p:nvSpPr>
            <p:cNvPr id="80900" name="Freeform 4"/>
            <p:cNvSpPr>
              <a:spLocks/>
            </p:cNvSpPr>
            <p:nvPr/>
          </p:nvSpPr>
          <p:spPr bwMode="auto">
            <a:xfrm>
              <a:off x="1441" y="1344"/>
              <a:ext cx="3984" cy="2872"/>
            </a:xfrm>
            <a:custGeom>
              <a:avLst/>
              <a:gdLst/>
              <a:ahLst/>
              <a:cxnLst>
                <a:cxn ang="0">
                  <a:pos x="771" y="2871"/>
                </a:cxn>
                <a:cxn ang="0">
                  <a:pos x="0" y="2268"/>
                </a:cxn>
                <a:cxn ang="0">
                  <a:pos x="0" y="1767"/>
                </a:cxn>
                <a:cxn ang="0">
                  <a:pos x="643" y="1767"/>
                </a:cxn>
                <a:cxn ang="0">
                  <a:pos x="643" y="1327"/>
                </a:cxn>
                <a:cxn ang="0">
                  <a:pos x="1286" y="1327"/>
                </a:cxn>
                <a:cxn ang="0">
                  <a:pos x="1286" y="886"/>
                </a:cxn>
                <a:cxn ang="0">
                  <a:pos x="1929" y="886"/>
                </a:cxn>
                <a:cxn ang="0">
                  <a:pos x="1929" y="444"/>
                </a:cxn>
                <a:cxn ang="0">
                  <a:pos x="2569" y="444"/>
                </a:cxn>
                <a:cxn ang="0">
                  <a:pos x="2569" y="2"/>
                </a:cxn>
                <a:cxn ang="0">
                  <a:pos x="3212" y="0"/>
                </a:cxn>
                <a:cxn ang="0">
                  <a:pos x="3983" y="552"/>
                </a:cxn>
                <a:cxn ang="0">
                  <a:pos x="771" y="2871"/>
                </a:cxn>
              </a:cxnLst>
              <a:rect l="0" t="0" r="r" b="b"/>
              <a:pathLst>
                <a:path w="3984" h="2872">
                  <a:moveTo>
                    <a:pt x="771" y="2871"/>
                  </a:moveTo>
                  <a:lnTo>
                    <a:pt x="0" y="2268"/>
                  </a:lnTo>
                  <a:lnTo>
                    <a:pt x="0" y="1767"/>
                  </a:lnTo>
                  <a:lnTo>
                    <a:pt x="643" y="1767"/>
                  </a:lnTo>
                  <a:lnTo>
                    <a:pt x="643" y="1327"/>
                  </a:lnTo>
                  <a:lnTo>
                    <a:pt x="1286" y="1327"/>
                  </a:lnTo>
                  <a:lnTo>
                    <a:pt x="1286" y="886"/>
                  </a:lnTo>
                  <a:lnTo>
                    <a:pt x="1929" y="886"/>
                  </a:lnTo>
                  <a:lnTo>
                    <a:pt x="1929" y="444"/>
                  </a:lnTo>
                  <a:lnTo>
                    <a:pt x="2569" y="444"/>
                  </a:lnTo>
                  <a:lnTo>
                    <a:pt x="2569" y="2"/>
                  </a:lnTo>
                  <a:lnTo>
                    <a:pt x="3212" y="0"/>
                  </a:lnTo>
                  <a:lnTo>
                    <a:pt x="3983" y="552"/>
                  </a:lnTo>
                  <a:lnTo>
                    <a:pt x="771" y="2871"/>
                  </a:lnTo>
                </a:path>
              </a:pathLst>
            </a:custGeom>
            <a:solidFill>
              <a:srgbClr val="CECECE"/>
            </a:solidFill>
            <a:ln w="12700" cap="rnd" cmpd="sng">
              <a:noFill/>
              <a:prstDash val="solid"/>
              <a:round/>
              <a:headEnd type="none" w="med" len="med"/>
              <a:tailEnd type="none" w="med" len="med"/>
            </a:ln>
            <a:effectLst/>
          </p:spPr>
          <p:txBody>
            <a:bodyPr/>
            <a:lstStyle/>
            <a:p>
              <a:endParaRPr lang="en-US"/>
            </a:p>
          </p:txBody>
        </p:sp>
        <p:sp>
          <p:nvSpPr>
            <p:cNvPr id="80901" name="Freeform 5"/>
            <p:cNvSpPr>
              <a:spLocks/>
            </p:cNvSpPr>
            <p:nvPr/>
          </p:nvSpPr>
          <p:spPr bwMode="auto">
            <a:xfrm>
              <a:off x="2216" y="1899"/>
              <a:ext cx="3209" cy="2321"/>
            </a:xfrm>
            <a:custGeom>
              <a:avLst/>
              <a:gdLst/>
              <a:ahLst/>
              <a:cxnLst>
                <a:cxn ang="0">
                  <a:pos x="3208" y="0"/>
                </a:cxn>
                <a:cxn ang="0">
                  <a:pos x="3208" y="2320"/>
                </a:cxn>
                <a:cxn ang="0">
                  <a:pos x="0" y="2315"/>
                </a:cxn>
                <a:cxn ang="0">
                  <a:pos x="0" y="1764"/>
                </a:cxn>
                <a:cxn ang="0">
                  <a:pos x="642" y="1764"/>
                </a:cxn>
                <a:cxn ang="0">
                  <a:pos x="642" y="1323"/>
                </a:cxn>
                <a:cxn ang="0">
                  <a:pos x="1282" y="1323"/>
                </a:cxn>
                <a:cxn ang="0">
                  <a:pos x="1282" y="884"/>
                </a:cxn>
                <a:cxn ang="0">
                  <a:pos x="1924" y="884"/>
                </a:cxn>
                <a:cxn ang="0">
                  <a:pos x="1924" y="443"/>
                </a:cxn>
                <a:cxn ang="0">
                  <a:pos x="2566" y="443"/>
                </a:cxn>
                <a:cxn ang="0">
                  <a:pos x="2566" y="2"/>
                </a:cxn>
                <a:cxn ang="0">
                  <a:pos x="3208" y="0"/>
                </a:cxn>
              </a:cxnLst>
              <a:rect l="0" t="0" r="r" b="b"/>
              <a:pathLst>
                <a:path w="3209" h="2321">
                  <a:moveTo>
                    <a:pt x="3208" y="0"/>
                  </a:moveTo>
                  <a:lnTo>
                    <a:pt x="3208" y="2320"/>
                  </a:lnTo>
                  <a:lnTo>
                    <a:pt x="0" y="2315"/>
                  </a:lnTo>
                  <a:lnTo>
                    <a:pt x="0" y="1764"/>
                  </a:lnTo>
                  <a:lnTo>
                    <a:pt x="642" y="1764"/>
                  </a:lnTo>
                  <a:lnTo>
                    <a:pt x="642" y="1323"/>
                  </a:lnTo>
                  <a:lnTo>
                    <a:pt x="1282" y="1323"/>
                  </a:lnTo>
                  <a:lnTo>
                    <a:pt x="1282" y="884"/>
                  </a:lnTo>
                  <a:lnTo>
                    <a:pt x="1924" y="884"/>
                  </a:lnTo>
                  <a:lnTo>
                    <a:pt x="1924" y="443"/>
                  </a:lnTo>
                  <a:lnTo>
                    <a:pt x="2566" y="443"/>
                  </a:lnTo>
                  <a:lnTo>
                    <a:pt x="2566" y="2"/>
                  </a:lnTo>
                  <a:lnTo>
                    <a:pt x="3208" y="0"/>
                  </a:lnTo>
                </a:path>
              </a:pathLst>
            </a:custGeom>
            <a:solidFill>
              <a:srgbClr val="DADADA"/>
            </a:solidFill>
            <a:ln w="12700" cap="rnd" cmpd="sng">
              <a:noFill/>
              <a:prstDash val="solid"/>
              <a:round/>
              <a:headEnd type="none" w="med" len="med"/>
              <a:tailEnd type="none" w="med" len="med"/>
            </a:ln>
            <a:effectLst/>
          </p:spPr>
          <p:txBody>
            <a:bodyPr/>
            <a:lstStyle/>
            <a:p>
              <a:endParaRPr lang="en-US"/>
            </a:p>
          </p:txBody>
        </p:sp>
        <p:sp>
          <p:nvSpPr>
            <p:cNvPr id="80902" name="Freeform 6"/>
            <p:cNvSpPr>
              <a:spLocks/>
            </p:cNvSpPr>
            <p:nvPr/>
          </p:nvSpPr>
          <p:spPr bwMode="auto">
            <a:xfrm>
              <a:off x="1441" y="3119"/>
              <a:ext cx="1405" cy="542"/>
            </a:xfrm>
            <a:custGeom>
              <a:avLst/>
              <a:gdLst/>
              <a:ahLst/>
              <a:cxnLst>
                <a:cxn ang="0">
                  <a:pos x="0" y="0"/>
                </a:cxn>
                <a:cxn ang="0">
                  <a:pos x="638" y="0"/>
                </a:cxn>
                <a:cxn ang="0">
                  <a:pos x="1404" y="541"/>
                </a:cxn>
                <a:cxn ang="0">
                  <a:pos x="766" y="541"/>
                </a:cxn>
                <a:cxn ang="0">
                  <a:pos x="0" y="0"/>
                </a:cxn>
              </a:cxnLst>
              <a:rect l="0" t="0" r="r" b="b"/>
              <a:pathLst>
                <a:path w="1405" h="542">
                  <a:moveTo>
                    <a:pt x="0" y="0"/>
                  </a:moveTo>
                  <a:lnTo>
                    <a:pt x="638" y="0"/>
                  </a:lnTo>
                  <a:lnTo>
                    <a:pt x="1404" y="541"/>
                  </a:lnTo>
                  <a:lnTo>
                    <a:pt x="766" y="541"/>
                  </a:lnTo>
                  <a:lnTo>
                    <a:pt x="0" y="0"/>
                  </a:lnTo>
                </a:path>
              </a:pathLst>
            </a:custGeom>
            <a:solidFill>
              <a:srgbClr val="919191"/>
            </a:solidFill>
            <a:ln w="12700" cap="rnd" cmpd="sng">
              <a:noFill/>
              <a:prstDash val="solid"/>
              <a:round/>
              <a:headEnd type="none" w="med" len="med"/>
              <a:tailEnd type="none" w="med" len="med"/>
            </a:ln>
            <a:effectLst/>
          </p:spPr>
          <p:txBody>
            <a:bodyPr/>
            <a:lstStyle/>
            <a:p>
              <a:endParaRPr lang="en-US"/>
            </a:p>
          </p:txBody>
        </p:sp>
        <p:sp>
          <p:nvSpPr>
            <p:cNvPr id="80903" name="Freeform 7"/>
            <p:cNvSpPr>
              <a:spLocks/>
            </p:cNvSpPr>
            <p:nvPr/>
          </p:nvSpPr>
          <p:spPr bwMode="auto">
            <a:xfrm>
              <a:off x="2087" y="2677"/>
              <a:ext cx="1402" cy="542"/>
            </a:xfrm>
            <a:custGeom>
              <a:avLst/>
              <a:gdLst/>
              <a:ahLst/>
              <a:cxnLst>
                <a:cxn ang="0">
                  <a:pos x="0" y="0"/>
                </a:cxn>
                <a:cxn ang="0">
                  <a:pos x="638" y="0"/>
                </a:cxn>
                <a:cxn ang="0">
                  <a:pos x="1401" y="541"/>
                </a:cxn>
                <a:cxn ang="0">
                  <a:pos x="766" y="541"/>
                </a:cxn>
                <a:cxn ang="0">
                  <a:pos x="0" y="0"/>
                </a:cxn>
              </a:cxnLst>
              <a:rect l="0" t="0" r="r" b="b"/>
              <a:pathLst>
                <a:path w="1402" h="542">
                  <a:moveTo>
                    <a:pt x="0" y="0"/>
                  </a:moveTo>
                  <a:lnTo>
                    <a:pt x="638" y="0"/>
                  </a:lnTo>
                  <a:lnTo>
                    <a:pt x="1401" y="541"/>
                  </a:lnTo>
                  <a:lnTo>
                    <a:pt x="766" y="541"/>
                  </a:lnTo>
                  <a:lnTo>
                    <a:pt x="0" y="0"/>
                  </a:lnTo>
                </a:path>
              </a:pathLst>
            </a:custGeom>
            <a:solidFill>
              <a:srgbClr val="919191"/>
            </a:solidFill>
            <a:ln w="12700" cap="rnd" cmpd="sng">
              <a:noFill/>
              <a:prstDash val="solid"/>
              <a:round/>
              <a:headEnd type="none" w="med" len="med"/>
              <a:tailEnd type="none" w="med" len="med"/>
            </a:ln>
            <a:effectLst/>
          </p:spPr>
          <p:txBody>
            <a:bodyPr/>
            <a:lstStyle/>
            <a:p>
              <a:endParaRPr lang="en-US"/>
            </a:p>
          </p:txBody>
        </p:sp>
        <p:sp>
          <p:nvSpPr>
            <p:cNvPr id="80904" name="Freeform 8"/>
            <p:cNvSpPr>
              <a:spLocks/>
            </p:cNvSpPr>
            <p:nvPr/>
          </p:nvSpPr>
          <p:spPr bwMode="auto">
            <a:xfrm>
              <a:off x="2732" y="2234"/>
              <a:ext cx="1402" cy="541"/>
            </a:xfrm>
            <a:custGeom>
              <a:avLst/>
              <a:gdLst/>
              <a:ahLst/>
              <a:cxnLst>
                <a:cxn ang="0">
                  <a:pos x="0" y="0"/>
                </a:cxn>
                <a:cxn ang="0">
                  <a:pos x="638" y="0"/>
                </a:cxn>
                <a:cxn ang="0">
                  <a:pos x="1401" y="540"/>
                </a:cxn>
                <a:cxn ang="0">
                  <a:pos x="763" y="540"/>
                </a:cxn>
                <a:cxn ang="0">
                  <a:pos x="0" y="0"/>
                </a:cxn>
              </a:cxnLst>
              <a:rect l="0" t="0" r="r" b="b"/>
              <a:pathLst>
                <a:path w="1402" h="541">
                  <a:moveTo>
                    <a:pt x="0" y="0"/>
                  </a:moveTo>
                  <a:lnTo>
                    <a:pt x="638" y="0"/>
                  </a:lnTo>
                  <a:lnTo>
                    <a:pt x="1401" y="540"/>
                  </a:lnTo>
                  <a:lnTo>
                    <a:pt x="763" y="540"/>
                  </a:lnTo>
                  <a:lnTo>
                    <a:pt x="0" y="0"/>
                  </a:lnTo>
                </a:path>
              </a:pathLst>
            </a:custGeom>
            <a:solidFill>
              <a:srgbClr val="919191"/>
            </a:solidFill>
            <a:ln w="12700" cap="rnd" cmpd="sng">
              <a:noFill/>
              <a:prstDash val="solid"/>
              <a:round/>
              <a:headEnd type="none" w="med" len="med"/>
              <a:tailEnd type="none" w="med" len="med"/>
            </a:ln>
            <a:effectLst/>
          </p:spPr>
          <p:txBody>
            <a:bodyPr/>
            <a:lstStyle/>
            <a:p>
              <a:endParaRPr lang="en-US"/>
            </a:p>
          </p:txBody>
        </p:sp>
        <p:sp>
          <p:nvSpPr>
            <p:cNvPr id="80905" name="Freeform 9"/>
            <p:cNvSpPr>
              <a:spLocks/>
            </p:cNvSpPr>
            <p:nvPr/>
          </p:nvSpPr>
          <p:spPr bwMode="auto">
            <a:xfrm>
              <a:off x="3377" y="1790"/>
              <a:ext cx="1402" cy="542"/>
            </a:xfrm>
            <a:custGeom>
              <a:avLst/>
              <a:gdLst/>
              <a:ahLst/>
              <a:cxnLst>
                <a:cxn ang="0">
                  <a:pos x="0" y="0"/>
                </a:cxn>
                <a:cxn ang="0">
                  <a:pos x="635" y="0"/>
                </a:cxn>
                <a:cxn ang="0">
                  <a:pos x="1401" y="541"/>
                </a:cxn>
                <a:cxn ang="0">
                  <a:pos x="763" y="541"/>
                </a:cxn>
                <a:cxn ang="0">
                  <a:pos x="0" y="0"/>
                </a:cxn>
              </a:cxnLst>
              <a:rect l="0" t="0" r="r" b="b"/>
              <a:pathLst>
                <a:path w="1402" h="542">
                  <a:moveTo>
                    <a:pt x="0" y="0"/>
                  </a:moveTo>
                  <a:lnTo>
                    <a:pt x="635" y="0"/>
                  </a:lnTo>
                  <a:lnTo>
                    <a:pt x="1401" y="541"/>
                  </a:lnTo>
                  <a:lnTo>
                    <a:pt x="763" y="541"/>
                  </a:lnTo>
                  <a:lnTo>
                    <a:pt x="0" y="0"/>
                  </a:lnTo>
                </a:path>
              </a:pathLst>
            </a:custGeom>
            <a:solidFill>
              <a:srgbClr val="919191"/>
            </a:solidFill>
            <a:ln w="12700" cap="rnd" cmpd="sng">
              <a:noFill/>
              <a:prstDash val="solid"/>
              <a:round/>
              <a:headEnd type="none" w="med" len="med"/>
              <a:tailEnd type="none" w="med" len="med"/>
            </a:ln>
            <a:effectLst/>
          </p:spPr>
          <p:txBody>
            <a:bodyPr/>
            <a:lstStyle/>
            <a:p>
              <a:endParaRPr lang="en-US"/>
            </a:p>
          </p:txBody>
        </p:sp>
        <p:sp>
          <p:nvSpPr>
            <p:cNvPr id="80906" name="Freeform 10"/>
            <p:cNvSpPr>
              <a:spLocks/>
            </p:cNvSpPr>
            <p:nvPr/>
          </p:nvSpPr>
          <p:spPr bwMode="auto">
            <a:xfrm>
              <a:off x="4020" y="1347"/>
              <a:ext cx="1405" cy="541"/>
            </a:xfrm>
            <a:custGeom>
              <a:avLst/>
              <a:gdLst/>
              <a:ahLst/>
              <a:cxnLst>
                <a:cxn ang="0">
                  <a:pos x="0" y="0"/>
                </a:cxn>
                <a:cxn ang="0">
                  <a:pos x="638" y="0"/>
                </a:cxn>
                <a:cxn ang="0">
                  <a:pos x="1404" y="540"/>
                </a:cxn>
                <a:cxn ang="0">
                  <a:pos x="766" y="540"/>
                </a:cxn>
                <a:cxn ang="0">
                  <a:pos x="0" y="0"/>
                </a:cxn>
              </a:cxnLst>
              <a:rect l="0" t="0" r="r" b="b"/>
              <a:pathLst>
                <a:path w="1405" h="541">
                  <a:moveTo>
                    <a:pt x="0" y="0"/>
                  </a:moveTo>
                  <a:lnTo>
                    <a:pt x="638" y="0"/>
                  </a:lnTo>
                  <a:lnTo>
                    <a:pt x="1404" y="540"/>
                  </a:lnTo>
                  <a:lnTo>
                    <a:pt x="766" y="540"/>
                  </a:lnTo>
                  <a:lnTo>
                    <a:pt x="0" y="0"/>
                  </a:lnTo>
                </a:path>
              </a:pathLst>
            </a:custGeom>
            <a:solidFill>
              <a:srgbClr val="919191"/>
            </a:solidFill>
            <a:ln w="12700" cap="rnd" cmpd="sng">
              <a:noFill/>
              <a:prstDash val="solid"/>
              <a:round/>
              <a:headEnd type="none" w="med" len="med"/>
              <a:tailEnd type="none" w="med" len="med"/>
            </a:ln>
            <a:effectLst/>
          </p:spPr>
          <p:txBody>
            <a:bodyPr/>
            <a:lstStyle/>
            <a:p>
              <a:endParaRPr lang="en-US"/>
            </a:p>
          </p:txBody>
        </p:sp>
      </p:grpSp>
      <p:sp>
        <p:nvSpPr>
          <p:cNvPr id="80907" name="Rectangle 11"/>
          <p:cNvSpPr>
            <a:spLocks noChangeArrowheads="1"/>
          </p:cNvSpPr>
          <p:nvPr/>
        </p:nvSpPr>
        <p:spPr bwMode="auto">
          <a:xfrm>
            <a:off x="1808163" y="6029325"/>
            <a:ext cx="1584325" cy="515938"/>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wrap="none" lIns="90488" tIns="44450" rIns="90488" bIns="44450">
            <a:spAutoFit/>
          </a:bodyPr>
          <a:lstStyle/>
          <a:p>
            <a:pPr eaLnBrk="0" hangingPunct="0"/>
            <a:r>
              <a:rPr lang="en-US" sz="2800" b="1" i="1">
                <a:solidFill>
                  <a:srgbClr val="FAFD00"/>
                </a:solidFill>
                <a:effectLst>
                  <a:outerShdw blurRad="38100" dist="38100" dir="2700000" algn="tl">
                    <a:srgbClr val="000000"/>
                  </a:outerShdw>
                </a:effectLst>
              </a:rPr>
              <a:t>Nominal</a:t>
            </a:r>
          </a:p>
        </p:txBody>
      </p:sp>
      <p:grpSp>
        <p:nvGrpSpPr>
          <p:cNvPr id="80908" name="Group 12"/>
          <p:cNvGrpSpPr>
            <a:grpSpLocks/>
          </p:cNvGrpSpPr>
          <p:nvPr/>
        </p:nvGrpSpPr>
        <p:grpSpPr bwMode="auto">
          <a:xfrm>
            <a:off x="1420813" y="1344613"/>
            <a:ext cx="2952750" cy="4495800"/>
            <a:chOff x="895" y="847"/>
            <a:chExt cx="1860" cy="2832"/>
          </a:xfrm>
        </p:grpSpPr>
        <p:grpSp>
          <p:nvGrpSpPr>
            <p:cNvPr id="80909" name="Group 13"/>
            <p:cNvGrpSpPr>
              <a:grpSpLocks/>
            </p:cNvGrpSpPr>
            <p:nvPr/>
          </p:nvGrpSpPr>
          <p:grpSpPr bwMode="auto">
            <a:xfrm>
              <a:off x="1828" y="1413"/>
              <a:ext cx="147" cy="251"/>
              <a:chOff x="1828" y="1413"/>
              <a:chExt cx="147" cy="251"/>
            </a:xfrm>
          </p:grpSpPr>
          <p:sp>
            <p:nvSpPr>
              <p:cNvPr id="80910" name="Freeform 14"/>
              <p:cNvSpPr>
                <a:spLocks/>
              </p:cNvSpPr>
              <p:nvPr/>
            </p:nvSpPr>
            <p:spPr bwMode="auto">
              <a:xfrm>
                <a:off x="1828" y="1413"/>
                <a:ext cx="123" cy="248"/>
              </a:xfrm>
              <a:custGeom>
                <a:avLst/>
                <a:gdLst/>
                <a:ahLst/>
                <a:cxnLst>
                  <a:cxn ang="0">
                    <a:pos x="55" y="247"/>
                  </a:cxn>
                  <a:cxn ang="0">
                    <a:pos x="47" y="197"/>
                  </a:cxn>
                  <a:cxn ang="0">
                    <a:pos x="28" y="166"/>
                  </a:cxn>
                  <a:cxn ang="0">
                    <a:pos x="17" y="128"/>
                  </a:cxn>
                  <a:cxn ang="0">
                    <a:pos x="22" y="96"/>
                  </a:cxn>
                  <a:cxn ang="0">
                    <a:pos x="26" y="76"/>
                  </a:cxn>
                  <a:cxn ang="0">
                    <a:pos x="17" y="45"/>
                  </a:cxn>
                  <a:cxn ang="0">
                    <a:pos x="0" y="21"/>
                  </a:cxn>
                  <a:cxn ang="0">
                    <a:pos x="10" y="4"/>
                  </a:cxn>
                  <a:cxn ang="0">
                    <a:pos x="28" y="0"/>
                  </a:cxn>
                  <a:cxn ang="0">
                    <a:pos x="46" y="4"/>
                  </a:cxn>
                  <a:cxn ang="0">
                    <a:pos x="56" y="17"/>
                  </a:cxn>
                  <a:cxn ang="0">
                    <a:pos x="65" y="28"/>
                  </a:cxn>
                  <a:cxn ang="0">
                    <a:pos x="98" y="74"/>
                  </a:cxn>
                  <a:cxn ang="0">
                    <a:pos x="122" y="118"/>
                  </a:cxn>
                  <a:cxn ang="0">
                    <a:pos x="113" y="176"/>
                  </a:cxn>
                  <a:cxn ang="0">
                    <a:pos x="100" y="247"/>
                  </a:cxn>
                  <a:cxn ang="0">
                    <a:pos x="55" y="247"/>
                  </a:cxn>
                </a:cxnLst>
                <a:rect l="0" t="0" r="r" b="b"/>
                <a:pathLst>
                  <a:path w="123" h="248">
                    <a:moveTo>
                      <a:pt x="55" y="247"/>
                    </a:moveTo>
                    <a:lnTo>
                      <a:pt x="47" y="197"/>
                    </a:lnTo>
                    <a:lnTo>
                      <a:pt x="28" y="166"/>
                    </a:lnTo>
                    <a:lnTo>
                      <a:pt x="17" y="128"/>
                    </a:lnTo>
                    <a:lnTo>
                      <a:pt x="22" y="96"/>
                    </a:lnTo>
                    <a:lnTo>
                      <a:pt x="26" y="76"/>
                    </a:lnTo>
                    <a:lnTo>
                      <a:pt x="17" y="45"/>
                    </a:lnTo>
                    <a:lnTo>
                      <a:pt x="0" y="21"/>
                    </a:lnTo>
                    <a:lnTo>
                      <a:pt x="10" y="4"/>
                    </a:lnTo>
                    <a:lnTo>
                      <a:pt x="28" y="0"/>
                    </a:lnTo>
                    <a:lnTo>
                      <a:pt x="46" y="4"/>
                    </a:lnTo>
                    <a:lnTo>
                      <a:pt x="56" y="17"/>
                    </a:lnTo>
                    <a:lnTo>
                      <a:pt x="65" y="28"/>
                    </a:lnTo>
                    <a:lnTo>
                      <a:pt x="98" y="74"/>
                    </a:lnTo>
                    <a:lnTo>
                      <a:pt x="122" y="118"/>
                    </a:lnTo>
                    <a:lnTo>
                      <a:pt x="113" y="176"/>
                    </a:lnTo>
                    <a:lnTo>
                      <a:pt x="100" y="247"/>
                    </a:lnTo>
                    <a:lnTo>
                      <a:pt x="55" y="247"/>
                    </a:lnTo>
                  </a:path>
                </a:pathLst>
              </a:custGeom>
              <a:solidFill>
                <a:srgbClr val="FFE0C0"/>
              </a:solidFill>
              <a:ln w="12700" cap="rnd" cmpd="sng">
                <a:solidFill>
                  <a:srgbClr val="000000"/>
                </a:solidFill>
                <a:prstDash val="solid"/>
                <a:round/>
                <a:headEnd type="none" w="med" len="med"/>
                <a:tailEnd type="none" w="med" len="med"/>
              </a:ln>
              <a:effectLst/>
            </p:spPr>
            <p:txBody>
              <a:bodyPr/>
              <a:lstStyle/>
              <a:p>
                <a:endParaRPr lang="en-US"/>
              </a:p>
            </p:txBody>
          </p:sp>
          <p:sp>
            <p:nvSpPr>
              <p:cNvPr id="80911" name="Freeform 15"/>
              <p:cNvSpPr>
                <a:spLocks/>
              </p:cNvSpPr>
              <p:nvPr/>
            </p:nvSpPr>
            <p:spPr bwMode="auto">
              <a:xfrm>
                <a:off x="1850" y="1609"/>
                <a:ext cx="125" cy="55"/>
              </a:xfrm>
              <a:custGeom>
                <a:avLst/>
                <a:gdLst/>
                <a:ahLst/>
                <a:cxnLst>
                  <a:cxn ang="0">
                    <a:pos x="0" y="0"/>
                  </a:cxn>
                  <a:cxn ang="0">
                    <a:pos x="6" y="54"/>
                  </a:cxn>
                  <a:cxn ang="0">
                    <a:pos x="124" y="54"/>
                  </a:cxn>
                  <a:cxn ang="0">
                    <a:pos x="118" y="0"/>
                  </a:cxn>
                  <a:cxn ang="0">
                    <a:pos x="73" y="7"/>
                  </a:cxn>
                  <a:cxn ang="0">
                    <a:pos x="0" y="0"/>
                  </a:cxn>
                </a:cxnLst>
                <a:rect l="0" t="0" r="r" b="b"/>
                <a:pathLst>
                  <a:path w="125" h="55">
                    <a:moveTo>
                      <a:pt x="0" y="0"/>
                    </a:moveTo>
                    <a:lnTo>
                      <a:pt x="6" y="54"/>
                    </a:lnTo>
                    <a:lnTo>
                      <a:pt x="124" y="54"/>
                    </a:lnTo>
                    <a:lnTo>
                      <a:pt x="118" y="0"/>
                    </a:lnTo>
                    <a:lnTo>
                      <a:pt x="73" y="7"/>
                    </a:lnTo>
                    <a:lnTo>
                      <a:pt x="0" y="0"/>
                    </a:lnTo>
                  </a:path>
                </a:pathLst>
              </a:custGeom>
              <a:solidFill>
                <a:srgbClr val="FFFFFF"/>
              </a:solidFill>
              <a:ln w="12700" cap="rnd" cmpd="sng">
                <a:solidFill>
                  <a:srgbClr val="000000"/>
                </a:solidFill>
                <a:prstDash val="solid"/>
                <a:round/>
                <a:headEnd type="none" w="med" len="med"/>
                <a:tailEnd type="none" w="med" len="med"/>
              </a:ln>
              <a:effectLst/>
            </p:spPr>
            <p:txBody>
              <a:bodyPr/>
              <a:lstStyle/>
              <a:p>
                <a:endParaRPr lang="en-US"/>
              </a:p>
            </p:txBody>
          </p:sp>
        </p:grpSp>
        <p:sp>
          <p:nvSpPr>
            <p:cNvPr id="80912" name="Freeform 16"/>
            <p:cNvSpPr>
              <a:spLocks/>
            </p:cNvSpPr>
            <p:nvPr/>
          </p:nvSpPr>
          <p:spPr bwMode="auto">
            <a:xfrm>
              <a:off x="1111" y="1605"/>
              <a:ext cx="584" cy="773"/>
            </a:xfrm>
            <a:custGeom>
              <a:avLst/>
              <a:gdLst/>
              <a:ahLst/>
              <a:cxnLst>
                <a:cxn ang="0">
                  <a:pos x="34" y="133"/>
                </a:cxn>
                <a:cxn ang="0">
                  <a:pos x="80" y="93"/>
                </a:cxn>
                <a:cxn ang="0">
                  <a:pos x="263" y="36"/>
                </a:cxn>
                <a:cxn ang="0">
                  <a:pos x="376" y="6"/>
                </a:cxn>
                <a:cxn ang="0">
                  <a:pos x="417" y="0"/>
                </a:cxn>
                <a:cxn ang="0">
                  <a:pos x="473" y="87"/>
                </a:cxn>
                <a:cxn ang="0">
                  <a:pos x="503" y="185"/>
                </a:cxn>
                <a:cxn ang="0">
                  <a:pos x="519" y="278"/>
                </a:cxn>
                <a:cxn ang="0">
                  <a:pos x="519" y="445"/>
                </a:cxn>
                <a:cxn ang="0">
                  <a:pos x="583" y="610"/>
                </a:cxn>
                <a:cxn ang="0">
                  <a:pos x="576" y="687"/>
                </a:cxn>
                <a:cxn ang="0">
                  <a:pos x="490" y="732"/>
                </a:cxn>
                <a:cxn ang="0">
                  <a:pos x="269" y="772"/>
                </a:cxn>
                <a:cxn ang="0">
                  <a:pos x="189" y="726"/>
                </a:cxn>
                <a:cxn ang="0">
                  <a:pos x="138" y="594"/>
                </a:cxn>
                <a:cxn ang="0">
                  <a:pos x="97" y="449"/>
                </a:cxn>
                <a:cxn ang="0">
                  <a:pos x="22" y="374"/>
                </a:cxn>
                <a:cxn ang="0">
                  <a:pos x="5" y="295"/>
                </a:cxn>
                <a:cxn ang="0">
                  <a:pos x="0" y="197"/>
                </a:cxn>
                <a:cxn ang="0">
                  <a:pos x="34" y="133"/>
                </a:cxn>
              </a:cxnLst>
              <a:rect l="0" t="0" r="r" b="b"/>
              <a:pathLst>
                <a:path w="584" h="773">
                  <a:moveTo>
                    <a:pt x="34" y="133"/>
                  </a:moveTo>
                  <a:lnTo>
                    <a:pt x="80" y="93"/>
                  </a:lnTo>
                  <a:lnTo>
                    <a:pt x="263" y="36"/>
                  </a:lnTo>
                  <a:lnTo>
                    <a:pt x="376" y="6"/>
                  </a:lnTo>
                  <a:lnTo>
                    <a:pt x="417" y="0"/>
                  </a:lnTo>
                  <a:lnTo>
                    <a:pt x="473" y="87"/>
                  </a:lnTo>
                  <a:lnTo>
                    <a:pt x="503" y="185"/>
                  </a:lnTo>
                  <a:lnTo>
                    <a:pt x="519" y="278"/>
                  </a:lnTo>
                  <a:lnTo>
                    <a:pt x="519" y="445"/>
                  </a:lnTo>
                  <a:lnTo>
                    <a:pt x="583" y="610"/>
                  </a:lnTo>
                  <a:lnTo>
                    <a:pt x="576" y="687"/>
                  </a:lnTo>
                  <a:lnTo>
                    <a:pt x="490" y="732"/>
                  </a:lnTo>
                  <a:lnTo>
                    <a:pt x="269" y="772"/>
                  </a:lnTo>
                  <a:lnTo>
                    <a:pt x="189" y="726"/>
                  </a:lnTo>
                  <a:lnTo>
                    <a:pt x="138" y="594"/>
                  </a:lnTo>
                  <a:lnTo>
                    <a:pt x="97" y="449"/>
                  </a:lnTo>
                  <a:lnTo>
                    <a:pt x="22" y="374"/>
                  </a:lnTo>
                  <a:lnTo>
                    <a:pt x="5" y="295"/>
                  </a:lnTo>
                  <a:lnTo>
                    <a:pt x="0" y="197"/>
                  </a:lnTo>
                  <a:lnTo>
                    <a:pt x="34" y="133"/>
                  </a:lnTo>
                </a:path>
              </a:pathLst>
            </a:custGeom>
            <a:solidFill>
              <a:srgbClr val="FFFFFF"/>
            </a:solidFill>
            <a:ln w="12700" cap="rnd" cmpd="sng">
              <a:solidFill>
                <a:srgbClr val="000000"/>
              </a:solidFill>
              <a:prstDash val="solid"/>
              <a:round/>
              <a:headEnd type="none" w="med" len="med"/>
              <a:tailEnd type="none" w="med" len="med"/>
            </a:ln>
            <a:effectLst/>
          </p:spPr>
          <p:txBody>
            <a:bodyPr/>
            <a:lstStyle/>
            <a:p>
              <a:endParaRPr lang="en-US"/>
            </a:p>
          </p:txBody>
        </p:sp>
        <p:grpSp>
          <p:nvGrpSpPr>
            <p:cNvPr id="80913" name="Group 17"/>
            <p:cNvGrpSpPr>
              <a:grpSpLocks/>
            </p:cNvGrpSpPr>
            <p:nvPr/>
          </p:nvGrpSpPr>
          <p:grpSpPr bwMode="auto">
            <a:xfrm>
              <a:off x="1353" y="1577"/>
              <a:ext cx="639" cy="847"/>
              <a:chOff x="1353" y="1577"/>
              <a:chExt cx="639" cy="847"/>
            </a:xfrm>
          </p:grpSpPr>
          <p:sp>
            <p:nvSpPr>
              <p:cNvPr id="80914" name="Freeform 18"/>
              <p:cNvSpPr>
                <a:spLocks/>
              </p:cNvSpPr>
              <p:nvPr/>
            </p:nvSpPr>
            <p:spPr bwMode="auto">
              <a:xfrm>
                <a:off x="1353" y="1577"/>
                <a:ext cx="639" cy="847"/>
              </a:xfrm>
              <a:custGeom>
                <a:avLst/>
                <a:gdLst/>
                <a:ahLst/>
                <a:cxnLst>
                  <a:cxn ang="0">
                    <a:pos x="0" y="52"/>
                  </a:cxn>
                  <a:cxn ang="0">
                    <a:pos x="35" y="102"/>
                  </a:cxn>
                  <a:cxn ang="0">
                    <a:pos x="81" y="177"/>
                  </a:cxn>
                  <a:cxn ang="0">
                    <a:pos x="127" y="276"/>
                  </a:cxn>
                  <a:cxn ang="0">
                    <a:pos x="164" y="374"/>
                  </a:cxn>
                  <a:cxn ang="0">
                    <a:pos x="190" y="453"/>
                  </a:cxn>
                  <a:cxn ang="0">
                    <a:pos x="235" y="617"/>
                  </a:cxn>
                  <a:cxn ang="0">
                    <a:pos x="248" y="667"/>
                  </a:cxn>
                  <a:cxn ang="0">
                    <a:pos x="267" y="699"/>
                  </a:cxn>
                  <a:cxn ang="0">
                    <a:pos x="283" y="726"/>
                  </a:cxn>
                  <a:cxn ang="0">
                    <a:pos x="409" y="811"/>
                  </a:cxn>
                  <a:cxn ang="0">
                    <a:pos x="456" y="846"/>
                  </a:cxn>
                  <a:cxn ang="0">
                    <a:pos x="450" y="760"/>
                  </a:cxn>
                  <a:cxn ang="0">
                    <a:pos x="429" y="689"/>
                  </a:cxn>
                  <a:cxn ang="0">
                    <a:pos x="405" y="616"/>
                  </a:cxn>
                  <a:cxn ang="0">
                    <a:pos x="348" y="525"/>
                  </a:cxn>
                  <a:cxn ang="0">
                    <a:pos x="312" y="425"/>
                  </a:cxn>
                  <a:cxn ang="0">
                    <a:pos x="295" y="276"/>
                  </a:cxn>
                  <a:cxn ang="0">
                    <a:pos x="370" y="334"/>
                  </a:cxn>
                  <a:cxn ang="0">
                    <a:pos x="439" y="381"/>
                  </a:cxn>
                  <a:cxn ang="0">
                    <a:pos x="508" y="403"/>
                  </a:cxn>
                  <a:cxn ang="0">
                    <a:pos x="552" y="414"/>
                  </a:cxn>
                  <a:cxn ang="0">
                    <a:pos x="587" y="409"/>
                  </a:cxn>
                  <a:cxn ang="0">
                    <a:pos x="609" y="381"/>
                  </a:cxn>
                  <a:cxn ang="0">
                    <a:pos x="633" y="302"/>
                  </a:cxn>
                  <a:cxn ang="0">
                    <a:pos x="638" y="244"/>
                  </a:cxn>
                  <a:cxn ang="0">
                    <a:pos x="638" y="147"/>
                  </a:cxn>
                  <a:cxn ang="0">
                    <a:pos x="638" y="66"/>
                  </a:cxn>
                  <a:cxn ang="0">
                    <a:pos x="535" y="68"/>
                  </a:cxn>
                  <a:cxn ang="0">
                    <a:pos x="490" y="58"/>
                  </a:cxn>
                  <a:cxn ang="0">
                    <a:pos x="484" y="149"/>
                  </a:cxn>
                  <a:cxn ang="0">
                    <a:pos x="473" y="178"/>
                  </a:cxn>
                  <a:cxn ang="0">
                    <a:pos x="405" y="144"/>
                  </a:cxn>
                  <a:cxn ang="0">
                    <a:pos x="358" y="104"/>
                  </a:cxn>
                  <a:cxn ang="0">
                    <a:pos x="272" y="58"/>
                  </a:cxn>
                  <a:cxn ang="0">
                    <a:pos x="210" y="17"/>
                  </a:cxn>
                  <a:cxn ang="0">
                    <a:pos x="154" y="0"/>
                  </a:cxn>
                  <a:cxn ang="0">
                    <a:pos x="85" y="28"/>
                  </a:cxn>
                  <a:cxn ang="0">
                    <a:pos x="0" y="52"/>
                  </a:cxn>
                </a:cxnLst>
                <a:rect l="0" t="0" r="r" b="b"/>
                <a:pathLst>
                  <a:path w="639" h="847">
                    <a:moveTo>
                      <a:pt x="0" y="52"/>
                    </a:moveTo>
                    <a:lnTo>
                      <a:pt x="35" y="102"/>
                    </a:lnTo>
                    <a:lnTo>
                      <a:pt x="81" y="177"/>
                    </a:lnTo>
                    <a:lnTo>
                      <a:pt x="127" y="276"/>
                    </a:lnTo>
                    <a:lnTo>
                      <a:pt x="164" y="374"/>
                    </a:lnTo>
                    <a:lnTo>
                      <a:pt x="190" y="453"/>
                    </a:lnTo>
                    <a:lnTo>
                      <a:pt x="235" y="617"/>
                    </a:lnTo>
                    <a:lnTo>
                      <a:pt x="248" y="667"/>
                    </a:lnTo>
                    <a:lnTo>
                      <a:pt x="267" y="699"/>
                    </a:lnTo>
                    <a:lnTo>
                      <a:pt x="283" y="726"/>
                    </a:lnTo>
                    <a:lnTo>
                      <a:pt x="409" y="811"/>
                    </a:lnTo>
                    <a:lnTo>
                      <a:pt x="456" y="846"/>
                    </a:lnTo>
                    <a:lnTo>
                      <a:pt x="450" y="760"/>
                    </a:lnTo>
                    <a:lnTo>
                      <a:pt x="429" y="689"/>
                    </a:lnTo>
                    <a:lnTo>
                      <a:pt x="405" y="616"/>
                    </a:lnTo>
                    <a:lnTo>
                      <a:pt x="348" y="525"/>
                    </a:lnTo>
                    <a:lnTo>
                      <a:pt x="312" y="425"/>
                    </a:lnTo>
                    <a:lnTo>
                      <a:pt x="295" y="276"/>
                    </a:lnTo>
                    <a:lnTo>
                      <a:pt x="370" y="334"/>
                    </a:lnTo>
                    <a:lnTo>
                      <a:pt x="439" y="381"/>
                    </a:lnTo>
                    <a:lnTo>
                      <a:pt x="508" y="403"/>
                    </a:lnTo>
                    <a:lnTo>
                      <a:pt x="552" y="414"/>
                    </a:lnTo>
                    <a:lnTo>
                      <a:pt x="587" y="409"/>
                    </a:lnTo>
                    <a:lnTo>
                      <a:pt x="609" y="381"/>
                    </a:lnTo>
                    <a:lnTo>
                      <a:pt x="633" y="302"/>
                    </a:lnTo>
                    <a:lnTo>
                      <a:pt x="638" y="244"/>
                    </a:lnTo>
                    <a:lnTo>
                      <a:pt x="638" y="147"/>
                    </a:lnTo>
                    <a:lnTo>
                      <a:pt x="638" y="66"/>
                    </a:lnTo>
                    <a:lnTo>
                      <a:pt x="535" y="68"/>
                    </a:lnTo>
                    <a:lnTo>
                      <a:pt x="490" y="58"/>
                    </a:lnTo>
                    <a:lnTo>
                      <a:pt x="484" y="149"/>
                    </a:lnTo>
                    <a:lnTo>
                      <a:pt x="473" y="178"/>
                    </a:lnTo>
                    <a:lnTo>
                      <a:pt x="405" y="144"/>
                    </a:lnTo>
                    <a:lnTo>
                      <a:pt x="358" y="104"/>
                    </a:lnTo>
                    <a:lnTo>
                      <a:pt x="272" y="58"/>
                    </a:lnTo>
                    <a:lnTo>
                      <a:pt x="210" y="17"/>
                    </a:lnTo>
                    <a:lnTo>
                      <a:pt x="154" y="0"/>
                    </a:lnTo>
                    <a:lnTo>
                      <a:pt x="85" y="28"/>
                    </a:lnTo>
                    <a:lnTo>
                      <a:pt x="0" y="52"/>
                    </a:lnTo>
                  </a:path>
                </a:pathLst>
              </a:custGeom>
              <a:solidFill>
                <a:srgbClr val="0000FF"/>
              </a:solidFill>
              <a:ln w="12700" cap="rnd" cmpd="sng">
                <a:solidFill>
                  <a:srgbClr val="000000"/>
                </a:solidFill>
                <a:prstDash val="solid"/>
                <a:round/>
                <a:headEnd type="none" w="med" len="med"/>
                <a:tailEnd type="none" w="med" len="med"/>
              </a:ln>
              <a:effectLst/>
            </p:spPr>
            <p:txBody>
              <a:bodyPr/>
              <a:lstStyle/>
              <a:p>
                <a:endParaRPr lang="en-US"/>
              </a:p>
            </p:txBody>
          </p:sp>
          <p:sp>
            <p:nvSpPr>
              <p:cNvPr id="80915" name="Freeform 19"/>
              <p:cNvSpPr>
                <a:spLocks/>
              </p:cNvSpPr>
              <p:nvPr/>
            </p:nvSpPr>
            <p:spPr bwMode="auto">
              <a:xfrm>
                <a:off x="1395" y="1618"/>
                <a:ext cx="180" cy="514"/>
              </a:xfrm>
              <a:custGeom>
                <a:avLst/>
                <a:gdLst/>
                <a:ahLst/>
                <a:cxnLst>
                  <a:cxn ang="0">
                    <a:pos x="0" y="0"/>
                  </a:cxn>
                  <a:cxn ang="0">
                    <a:pos x="78" y="35"/>
                  </a:cxn>
                  <a:cxn ang="0">
                    <a:pos x="71" y="96"/>
                  </a:cxn>
                  <a:cxn ang="0">
                    <a:pos x="121" y="99"/>
                  </a:cxn>
                  <a:cxn ang="0">
                    <a:pos x="152" y="210"/>
                  </a:cxn>
                  <a:cxn ang="0">
                    <a:pos x="170" y="330"/>
                  </a:cxn>
                  <a:cxn ang="0">
                    <a:pos x="177" y="444"/>
                  </a:cxn>
                  <a:cxn ang="0">
                    <a:pos x="179" y="513"/>
                  </a:cxn>
                </a:cxnLst>
                <a:rect l="0" t="0" r="r" b="b"/>
                <a:pathLst>
                  <a:path w="180" h="514">
                    <a:moveTo>
                      <a:pt x="0" y="0"/>
                    </a:moveTo>
                    <a:lnTo>
                      <a:pt x="78" y="35"/>
                    </a:lnTo>
                    <a:lnTo>
                      <a:pt x="71" y="96"/>
                    </a:lnTo>
                    <a:lnTo>
                      <a:pt x="121" y="99"/>
                    </a:lnTo>
                    <a:lnTo>
                      <a:pt x="152" y="210"/>
                    </a:lnTo>
                    <a:lnTo>
                      <a:pt x="170" y="330"/>
                    </a:lnTo>
                    <a:lnTo>
                      <a:pt x="177" y="444"/>
                    </a:lnTo>
                    <a:lnTo>
                      <a:pt x="179" y="513"/>
                    </a:lnTo>
                  </a:path>
                </a:pathLst>
              </a:custGeom>
              <a:noFill/>
              <a:ln w="12700" cap="rnd" cmpd="sng">
                <a:solidFill>
                  <a:srgbClr val="000000"/>
                </a:solidFill>
                <a:prstDash val="solid"/>
                <a:round/>
                <a:headEnd type="none" w="med" len="med"/>
                <a:tailEnd type="none" w="med" len="med"/>
              </a:ln>
              <a:effectLst/>
            </p:spPr>
            <p:txBody>
              <a:bodyPr/>
              <a:lstStyle/>
              <a:p>
                <a:endParaRPr lang="en-US"/>
              </a:p>
            </p:txBody>
          </p:sp>
        </p:grpSp>
        <p:sp>
          <p:nvSpPr>
            <p:cNvPr id="80916" name="Freeform 20"/>
            <p:cNvSpPr>
              <a:spLocks/>
            </p:cNvSpPr>
            <p:nvPr/>
          </p:nvSpPr>
          <p:spPr bwMode="auto">
            <a:xfrm>
              <a:off x="1199" y="1618"/>
              <a:ext cx="193" cy="160"/>
            </a:xfrm>
            <a:custGeom>
              <a:avLst/>
              <a:gdLst/>
              <a:ahLst/>
              <a:cxnLst>
                <a:cxn ang="0">
                  <a:pos x="17" y="51"/>
                </a:cxn>
                <a:cxn ang="0">
                  <a:pos x="0" y="77"/>
                </a:cxn>
                <a:cxn ang="0">
                  <a:pos x="83" y="159"/>
                </a:cxn>
                <a:cxn ang="0">
                  <a:pos x="110" y="62"/>
                </a:cxn>
                <a:cxn ang="0">
                  <a:pos x="192" y="110"/>
                </a:cxn>
                <a:cxn ang="0">
                  <a:pos x="188" y="27"/>
                </a:cxn>
                <a:cxn ang="0">
                  <a:pos x="138" y="0"/>
                </a:cxn>
                <a:cxn ang="0">
                  <a:pos x="17" y="51"/>
                </a:cxn>
              </a:cxnLst>
              <a:rect l="0" t="0" r="r" b="b"/>
              <a:pathLst>
                <a:path w="193" h="160">
                  <a:moveTo>
                    <a:pt x="17" y="51"/>
                  </a:moveTo>
                  <a:lnTo>
                    <a:pt x="0" y="77"/>
                  </a:lnTo>
                  <a:lnTo>
                    <a:pt x="83" y="159"/>
                  </a:lnTo>
                  <a:lnTo>
                    <a:pt x="110" y="62"/>
                  </a:lnTo>
                  <a:lnTo>
                    <a:pt x="192" y="110"/>
                  </a:lnTo>
                  <a:lnTo>
                    <a:pt x="188" y="27"/>
                  </a:lnTo>
                  <a:lnTo>
                    <a:pt x="138" y="0"/>
                  </a:lnTo>
                  <a:lnTo>
                    <a:pt x="17" y="51"/>
                  </a:lnTo>
                </a:path>
              </a:pathLst>
            </a:custGeom>
            <a:solidFill>
              <a:srgbClr val="FFFFFF"/>
            </a:solidFill>
            <a:ln w="12700" cap="rnd" cmpd="sng">
              <a:solidFill>
                <a:srgbClr val="000000"/>
              </a:solidFill>
              <a:prstDash val="solid"/>
              <a:round/>
              <a:headEnd type="none" w="med" len="med"/>
              <a:tailEnd type="none" w="med" len="med"/>
            </a:ln>
            <a:effectLst/>
          </p:spPr>
          <p:txBody>
            <a:bodyPr/>
            <a:lstStyle/>
            <a:p>
              <a:endParaRPr lang="en-US"/>
            </a:p>
          </p:txBody>
        </p:sp>
        <p:grpSp>
          <p:nvGrpSpPr>
            <p:cNvPr id="80917" name="Group 21"/>
            <p:cNvGrpSpPr>
              <a:grpSpLocks/>
            </p:cNvGrpSpPr>
            <p:nvPr/>
          </p:nvGrpSpPr>
          <p:grpSpPr bwMode="auto">
            <a:xfrm>
              <a:off x="1862" y="847"/>
              <a:ext cx="893" cy="2250"/>
              <a:chOff x="1862" y="847"/>
              <a:chExt cx="893" cy="2250"/>
            </a:xfrm>
          </p:grpSpPr>
          <p:grpSp>
            <p:nvGrpSpPr>
              <p:cNvPr id="80918" name="Group 22"/>
              <p:cNvGrpSpPr>
                <a:grpSpLocks/>
              </p:cNvGrpSpPr>
              <p:nvPr/>
            </p:nvGrpSpPr>
            <p:grpSpPr bwMode="auto">
              <a:xfrm>
                <a:off x="1882" y="847"/>
                <a:ext cx="873" cy="2250"/>
                <a:chOff x="1882" y="847"/>
                <a:chExt cx="873" cy="2250"/>
              </a:xfrm>
            </p:grpSpPr>
            <p:sp>
              <p:nvSpPr>
                <p:cNvPr id="80919" name="Freeform 23"/>
                <p:cNvSpPr>
                  <a:spLocks/>
                </p:cNvSpPr>
                <p:nvPr/>
              </p:nvSpPr>
              <p:spPr bwMode="auto">
                <a:xfrm>
                  <a:off x="1882" y="861"/>
                  <a:ext cx="87" cy="2236"/>
                </a:xfrm>
                <a:custGeom>
                  <a:avLst/>
                  <a:gdLst/>
                  <a:ahLst/>
                  <a:cxnLst>
                    <a:cxn ang="0">
                      <a:pos x="0" y="4"/>
                    </a:cxn>
                    <a:cxn ang="0">
                      <a:pos x="43" y="2235"/>
                    </a:cxn>
                    <a:cxn ang="0">
                      <a:pos x="86" y="2235"/>
                    </a:cxn>
                    <a:cxn ang="0">
                      <a:pos x="43" y="0"/>
                    </a:cxn>
                    <a:cxn ang="0">
                      <a:pos x="0" y="4"/>
                    </a:cxn>
                  </a:cxnLst>
                  <a:rect l="0" t="0" r="r" b="b"/>
                  <a:pathLst>
                    <a:path w="87" h="2236">
                      <a:moveTo>
                        <a:pt x="0" y="4"/>
                      </a:moveTo>
                      <a:lnTo>
                        <a:pt x="43" y="2235"/>
                      </a:lnTo>
                      <a:lnTo>
                        <a:pt x="86" y="2235"/>
                      </a:lnTo>
                      <a:lnTo>
                        <a:pt x="43" y="0"/>
                      </a:lnTo>
                      <a:lnTo>
                        <a:pt x="0" y="4"/>
                      </a:lnTo>
                    </a:path>
                  </a:pathLst>
                </a:custGeom>
                <a:solidFill>
                  <a:srgbClr val="A05000"/>
                </a:solidFill>
                <a:ln w="12700" cap="rnd" cmpd="sng">
                  <a:solidFill>
                    <a:srgbClr val="000000"/>
                  </a:solidFill>
                  <a:prstDash val="solid"/>
                  <a:round/>
                  <a:headEnd type="none" w="med" len="med"/>
                  <a:tailEnd type="none" w="med" len="med"/>
                </a:ln>
                <a:effectLst/>
              </p:spPr>
              <p:txBody>
                <a:bodyPr/>
                <a:lstStyle/>
                <a:p>
                  <a:endParaRPr lang="en-US"/>
                </a:p>
              </p:txBody>
            </p:sp>
            <p:sp>
              <p:nvSpPr>
                <p:cNvPr id="80920" name="Freeform 24"/>
                <p:cNvSpPr>
                  <a:spLocks/>
                </p:cNvSpPr>
                <p:nvPr/>
              </p:nvSpPr>
              <p:spPr bwMode="auto">
                <a:xfrm>
                  <a:off x="1924" y="847"/>
                  <a:ext cx="831" cy="296"/>
                </a:xfrm>
                <a:custGeom>
                  <a:avLst/>
                  <a:gdLst/>
                  <a:ahLst/>
                  <a:cxnLst>
                    <a:cxn ang="0">
                      <a:pos x="0" y="27"/>
                    </a:cxn>
                    <a:cxn ang="0">
                      <a:pos x="64" y="8"/>
                    </a:cxn>
                    <a:cxn ang="0">
                      <a:pos x="108" y="4"/>
                    </a:cxn>
                    <a:cxn ang="0">
                      <a:pos x="156" y="1"/>
                    </a:cxn>
                    <a:cxn ang="0">
                      <a:pos x="203" y="0"/>
                    </a:cxn>
                    <a:cxn ang="0">
                      <a:pos x="257" y="3"/>
                    </a:cxn>
                    <a:cxn ang="0">
                      <a:pos x="292" y="10"/>
                    </a:cxn>
                    <a:cxn ang="0">
                      <a:pos x="328" y="20"/>
                    </a:cxn>
                    <a:cxn ang="0">
                      <a:pos x="348" y="27"/>
                    </a:cxn>
                    <a:cxn ang="0">
                      <a:pos x="379" y="41"/>
                    </a:cxn>
                    <a:cxn ang="0">
                      <a:pos x="420" y="65"/>
                    </a:cxn>
                    <a:cxn ang="0">
                      <a:pos x="458" y="71"/>
                    </a:cxn>
                    <a:cxn ang="0">
                      <a:pos x="479" y="71"/>
                    </a:cxn>
                    <a:cxn ang="0">
                      <a:pos x="517" y="67"/>
                    </a:cxn>
                    <a:cxn ang="0">
                      <a:pos x="552" y="55"/>
                    </a:cxn>
                    <a:cxn ang="0">
                      <a:pos x="588" y="45"/>
                    </a:cxn>
                    <a:cxn ang="0">
                      <a:pos x="640" y="38"/>
                    </a:cxn>
                    <a:cxn ang="0">
                      <a:pos x="701" y="38"/>
                    </a:cxn>
                    <a:cxn ang="0">
                      <a:pos x="767" y="59"/>
                    </a:cxn>
                    <a:cxn ang="0">
                      <a:pos x="830" y="89"/>
                    </a:cxn>
                    <a:cxn ang="0">
                      <a:pos x="767" y="130"/>
                    </a:cxn>
                    <a:cxn ang="0">
                      <a:pos x="718" y="165"/>
                    </a:cxn>
                    <a:cxn ang="0">
                      <a:pos x="760" y="209"/>
                    </a:cxn>
                    <a:cxn ang="0">
                      <a:pos x="823" y="256"/>
                    </a:cxn>
                    <a:cxn ang="0">
                      <a:pos x="774" y="271"/>
                    </a:cxn>
                    <a:cxn ang="0">
                      <a:pos x="697" y="285"/>
                    </a:cxn>
                    <a:cxn ang="0">
                      <a:pos x="611" y="293"/>
                    </a:cxn>
                    <a:cxn ang="0">
                      <a:pos x="519" y="295"/>
                    </a:cxn>
                    <a:cxn ang="0">
                      <a:pos x="454" y="291"/>
                    </a:cxn>
                    <a:cxn ang="0">
                      <a:pos x="390" y="281"/>
                    </a:cxn>
                    <a:cxn ang="0">
                      <a:pos x="350" y="267"/>
                    </a:cxn>
                    <a:cxn ang="0">
                      <a:pos x="297" y="224"/>
                    </a:cxn>
                    <a:cxn ang="0">
                      <a:pos x="258" y="215"/>
                    </a:cxn>
                    <a:cxn ang="0">
                      <a:pos x="213" y="215"/>
                    </a:cxn>
                    <a:cxn ang="0">
                      <a:pos x="179" y="219"/>
                    </a:cxn>
                    <a:cxn ang="0">
                      <a:pos x="139" y="224"/>
                    </a:cxn>
                    <a:cxn ang="0">
                      <a:pos x="95" y="238"/>
                    </a:cxn>
                    <a:cxn ang="0">
                      <a:pos x="62" y="247"/>
                    </a:cxn>
                    <a:cxn ang="0">
                      <a:pos x="0" y="281"/>
                    </a:cxn>
                    <a:cxn ang="0">
                      <a:pos x="22" y="245"/>
                    </a:cxn>
                    <a:cxn ang="0">
                      <a:pos x="33" y="209"/>
                    </a:cxn>
                    <a:cxn ang="0">
                      <a:pos x="41" y="162"/>
                    </a:cxn>
                    <a:cxn ang="0">
                      <a:pos x="39" y="115"/>
                    </a:cxn>
                    <a:cxn ang="0">
                      <a:pos x="23" y="71"/>
                    </a:cxn>
                    <a:cxn ang="0">
                      <a:pos x="0" y="27"/>
                    </a:cxn>
                  </a:cxnLst>
                  <a:rect l="0" t="0" r="r" b="b"/>
                  <a:pathLst>
                    <a:path w="831" h="296">
                      <a:moveTo>
                        <a:pt x="0" y="27"/>
                      </a:moveTo>
                      <a:lnTo>
                        <a:pt x="64" y="8"/>
                      </a:lnTo>
                      <a:lnTo>
                        <a:pt x="108" y="4"/>
                      </a:lnTo>
                      <a:lnTo>
                        <a:pt x="156" y="1"/>
                      </a:lnTo>
                      <a:lnTo>
                        <a:pt x="203" y="0"/>
                      </a:lnTo>
                      <a:lnTo>
                        <a:pt x="257" y="3"/>
                      </a:lnTo>
                      <a:lnTo>
                        <a:pt x="292" y="10"/>
                      </a:lnTo>
                      <a:lnTo>
                        <a:pt x="328" y="20"/>
                      </a:lnTo>
                      <a:lnTo>
                        <a:pt x="348" y="27"/>
                      </a:lnTo>
                      <a:lnTo>
                        <a:pt x="379" y="41"/>
                      </a:lnTo>
                      <a:lnTo>
                        <a:pt x="420" y="65"/>
                      </a:lnTo>
                      <a:lnTo>
                        <a:pt x="458" y="71"/>
                      </a:lnTo>
                      <a:lnTo>
                        <a:pt x="479" y="71"/>
                      </a:lnTo>
                      <a:lnTo>
                        <a:pt x="517" y="67"/>
                      </a:lnTo>
                      <a:lnTo>
                        <a:pt x="552" y="55"/>
                      </a:lnTo>
                      <a:lnTo>
                        <a:pt x="588" y="45"/>
                      </a:lnTo>
                      <a:lnTo>
                        <a:pt x="640" y="38"/>
                      </a:lnTo>
                      <a:lnTo>
                        <a:pt x="701" y="38"/>
                      </a:lnTo>
                      <a:lnTo>
                        <a:pt x="767" y="59"/>
                      </a:lnTo>
                      <a:lnTo>
                        <a:pt x="830" y="89"/>
                      </a:lnTo>
                      <a:lnTo>
                        <a:pt x="767" y="130"/>
                      </a:lnTo>
                      <a:lnTo>
                        <a:pt x="718" y="165"/>
                      </a:lnTo>
                      <a:lnTo>
                        <a:pt x="760" y="209"/>
                      </a:lnTo>
                      <a:lnTo>
                        <a:pt x="823" y="256"/>
                      </a:lnTo>
                      <a:lnTo>
                        <a:pt x="774" y="271"/>
                      </a:lnTo>
                      <a:lnTo>
                        <a:pt x="697" y="285"/>
                      </a:lnTo>
                      <a:lnTo>
                        <a:pt x="611" y="293"/>
                      </a:lnTo>
                      <a:lnTo>
                        <a:pt x="519" y="295"/>
                      </a:lnTo>
                      <a:lnTo>
                        <a:pt x="454" y="291"/>
                      </a:lnTo>
                      <a:lnTo>
                        <a:pt x="390" y="281"/>
                      </a:lnTo>
                      <a:lnTo>
                        <a:pt x="350" y="267"/>
                      </a:lnTo>
                      <a:lnTo>
                        <a:pt x="297" y="224"/>
                      </a:lnTo>
                      <a:lnTo>
                        <a:pt x="258" y="215"/>
                      </a:lnTo>
                      <a:lnTo>
                        <a:pt x="213" y="215"/>
                      </a:lnTo>
                      <a:lnTo>
                        <a:pt x="179" y="219"/>
                      </a:lnTo>
                      <a:lnTo>
                        <a:pt x="139" y="224"/>
                      </a:lnTo>
                      <a:lnTo>
                        <a:pt x="95" y="238"/>
                      </a:lnTo>
                      <a:lnTo>
                        <a:pt x="62" y="247"/>
                      </a:lnTo>
                      <a:lnTo>
                        <a:pt x="0" y="281"/>
                      </a:lnTo>
                      <a:lnTo>
                        <a:pt x="22" y="245"/>
                      </a:lnTo>
                      <a:lnTo>
                        <a:pt x="33" y="209"/>
                      </a:lnTo>
                      <a:lnTo>
                        <a:pt x="41" y="162"/>
                      </a:lnTo>
                      <a:lnTo>
                        <a:pt x="39" y="115"/>
                      </a:lnTo>
                      <a:lnTo>
                        <a:pt x="23" y="71"/>
                      </a:lnTo>
                      <a:lnTo>
                        <a:pt x="0" y="27"/>
                      </a:lnTo>
                    </a:path>
                  </a:pathLst>
                </a:custGeom>
                <a:solidFill>
                  <a:srgbClr val="00FF00"/>
                </a:solidFill>
                <a:ln w="12700" cap="rnd" cmpd="sng">
                  <a:solidFill>
                    <a:srgbClr val="000000"/>
                  </a:solidFill>
                  <a:prstDash val="solid"/>
                  <a:round/>
                  <a:headEnd type="none" w="med" len="med"/>
                  <a:tailEnd type="none" w="med" len="med"/>
                </a:ln>
                <a:effectLst/>
              </p:spPr>
              <p:txBody>
                <a:bodyPr/>
                <a:lstStyle/>
                <a:p>
                  <a:endParaRPr lang="en-US"/>
                </a:p>
              </p:txBody>
            </p:sp>
          </p:grpSp>
          <p:sp>
            <p:nvSpPr>
              <p:cNvPr id="80921" name="Freeform 25"/>
              <p:cNvSpPr>
                <a:spLocks/>
              </p:cNvSpPr>
              <p:nvPr/>
            </p:nvSpPr>
            <p:spPr bwMode="auto">
              <a:xfrm>
                <a:off x="1862" y="1428"/>
                <a:ext cx="134" cy="190"/>
              </a:xfrm>
              <a:custGeom>
                <a:avLst/>
                <a:gdLst/>
                <a:ahLst/>
                <a:cxnLst>
                  <a:cxn ang="0">
                    <a:pos x="58" y="3"/>
                  </a:cxn>
                  <a:cxn ang="0">
                    <a:pos x="33" y="15"/>
                  </a:cxn>
                  <a:cxn ang="0">
                    <a:pos x="9" y="37"/>
                  </a:cxn>
                  <a:cxn ang="0">
                    <a:pos x="0" y="51"/>
                  </a:cxn>
                  <a:cxn ang="0">
                    <a:pos x="4" y="64"/>
                  </a:cxn>
                  <a:cxn ang="0">
                    <a:pos x="16" y="71"/>
                  </a:cxn>
                  <a:cxn ang="0">
                    <a:pos x="38" y="67"/>
                  </a:cxn>
                  <a:cxn ang="0">
                    <a:pos x="12" y="74"/>
                  </a:cxn>
                  <a:cxn ang="0">
                    <a:pos x="9" y="87"/>
                  </a:cxn>
                  <a:cxn ang="0">
                    <a:pos x="12" y="100"/>
                  </a:cxn>
                  <a:cxn ang="0">
                    <a:pos x="18" y="113"/>
                  </a:cxn>
                  <a:cxn ang="0">
                    <a:pos x="44" y="108"/>
                  </a:cxn>
                  <a:cxn ang="0">
                    <a:pos x="16" y="117"/>
                  </a:cxn>
                  <a:cxn ang="0">
                    <a:pos x="16" y="128"/>
                  </a:cxn>
                  <a:cxn ang="0">
                    <a:pos x="20" y="144"/>
                  </a:cxn>
                  <a:cxn ang="0">
                    <a:pos x="30" y="151"/>
                  </a:cxn>
                  <a:cxn ang="0">
                    <a:pos x="44" y="149"/>
                  </a:cxn>
                  <a:cxn ang="0">
                    <a:pos x="28" y="156"/>
                  </a:cxn>
                  <a:cxn ang="0">
                    <a:pos x="25" y="166"/>
                  </a:cxn>
                  <a:cxn ang="0">
                    <a:pos x="27" y="178"/>
                  </a:cxn>
                  <a:cxn ang="0">
                    <a:pos x="45" y="189"/>
                  </a:cxn>
                  <a:cxn ang="0">
                    <a:pos x="70" y="185"/>
                  </a:cxn>
                  <a:cxn ang="0">
                    <a:pos x="95" y="176"/>
                  </a:cxn>
                  <a:cxn ang="0">
                    <a:pos x="112" y="166"/>
                  </a:cxn>
                  <a:cxn ang="0">
                    <a:pos x="128" y="147"/>
                  </a:cxn>
                  <a:cxn ang="0">
                    <a:pos x="126" y="121"/>
                  </a:cxn>
                  <a:cxn ang="0">
                    <a:pos x="133" y="96"/>
                  </a:cxn>
                  <a:cxn ang="0">
                    <a:pos x="118" y="76"/>
                  </a:cxn>
                  <a:cxn ang="0">
                    <a:pos x="120" y="51"/>
                  </a:cxn>
                  <a:cxn ang="0">
                    <a:pos x="109" y="37"/>
                  </a:cxn>
                  <a:cxn ang="0">
                    <a:pos x="111" y="14"/>
                  </a:cxn>
                  <a:cxn ang="0">
                    <a:pos x="94" y="0"/>
                  </a:cxn>
                  <a:cxn ang="0">
                    <a:pos x="58" y="3"/>
                  </a:cxn>
                </a:cxnLst>
                <a:rect l="0" t="0" r="r" b="b"/>
                <a:pathLst>
                  <a:path w="134" h="190">
                    <a:moveTo>
                      <a:pt x="58" y="3"/>
                    </a:moveTo>
                    <a:lnTo>
                      <a:pt x="33" y="15"/>
                    </a:lnTo>
                    <a:lnTo>
                      <a:pt x="9" y="37"/>
                    </a:lnTo>
                    <a:lnTo>
                      <a:pt x="0" y="51"/>
                    </a:lnTo>
                    <a:lnTo>
                      <a:pt x="4" y="64"/>
                    </a:lnTo>
                    <a:lnTo>
                      <a:pt x="16" y="71"/>
                    </a:lnTo>
                    <a:lnTo>
                      <a:pt x="38" y="67"/>
                    </a:lnTo>
                    <a:lnTo>
                      <a:pt x="12" y="74"/>
                    </a:lnTo>
                    <a:lnTo>
                      <a:pt x="9" y="87"/>
                    </a:lnTo>
                    <a:lnTo>
                      <a:pt x="12" y="100"/>
                    </a:lnTo>
                    <a:lnTo>
                      <a:pt x="18" y="113"/>
                    </a:lnTo>
                    <a:lnTo>
                      <a:pt x="44" y="108"/>
                    </a:lnTo>
                    <a:lnTo>
                      <a:pt x="16" y="117"/>
                    </a:lnTo>
                    <a:lnTo>
                      <a:pt x="16" y="128"/>
                    </a:lnTo>
                    <a:lnTo>
                      <a:pt x="20" y="144"/>
                    </a:lnTo>
                    <a:lnTo>
                      <a:pt x="30" y="151"/>
                    </a:lnTo>
                    <a:lnTo>
                      <a:pt x="44" y="149"/>
                    </a:lnTo>
                    <a:lnTo>
                      <a:pt x="28" y="156"/>
                    </a:lnTo>
                    <a:lnTo>
                      <a:pt x="25" y="166"/>
                    </a:lnTo>
                    <a:lnTo>
                      <a:pt x="27" y="178"/>
                    </a:lnTo>
                    <a:lnTo>
                      <a:pt x="45" y="189"/>
                    </a:lnTo>
                    <a:lnTo>
                      <a:pt x="70" y="185"/>
                    </a:lnTo>
                    <a:lnTo>
                      <a:pt x="95" y="176"/>
                    </a:lnTo>
                    <a:lnTo>
                      <a:pt x="112" y="166"/>
                    </a:lnTo>
                    <a:lnTo>
                      <a:pt x="128" y="147"/>
                    </a:lnTo>
                    <a:lnTo>
                      <a:pt x="126" y="121"/>
                    </a:lnTo>
                    <a:lnTo>
                      <a:pt x="133" y="96"/>
                    </a:lnTo>
                    <a:lnTo>
                      <a:pt x="118" y="76"/>
                    </a:lnTo>
                    <a:lnTo>
                      <a:pt x="120" y="51"/>
                    </a:lnTo>
                    <a:lnTo>
                      <a:pt x="109" y="37"/>
                    </a:lnTo>
                    <a:lnTo>
                      <a:pt x="111" y="14"/>
                    </a:lnTo>
                    <a:lnTo>
                      <a:pt x="94" y="0"/>
                    </a:lnTo>
                    <a:lnTo>
                      <a:pt x="58" y="3"/>
                    </a:lnTo>
                  </a:path>
                </a:pathLst>
              </a:custGeom>
              <a:solidFill>
                <a:srgbClr val="FFE0C0"/>
              </a:solidFill>
              <a:ln w="12700" cap="rnd" cmpd="sng">
                <a:solidFill>
                  <a:srgbClr val="000000"/>
                </a:solidFill>
                <a:prstDash val="solid"/>
                <a:round/>
                <a:headEnd type="none" w="med" len="med"/>
                <a:tailEnd type="none" w="med" len="med"/>
              </a:ln>
              <a:effectLst/>
            </p:spPr>
            <p:txBody>
              <a:bodyPr/>
              <a:lstStyle/>
              <a:p>
                <a:endParaRPr lang="en-US"/>
              </a:p>
            </p:txBody>
          </p:sp>
        </p:grpSp>
        <p:grpSp>
          <p:nvGrpSpPr>
            <p:cNvPr id="80922" name="Group 26"/>
            <p:cNvGrpSpPr>
              <a:grpSpLocks/>
            </p:cNvGrpSpPr>
            <p:nvPr/>
          </p:nvGrpSpPr>
          <p:grpSpPr bwMode="auto">
            <a:xfrm>
              <a:off x="1263" y="2257"/>
              <a:ext cx="771" cy="1422"/>
              <a:chOff x="1263" y="2257"/>
              <a:chExt cx="771" cy="1422"/>
            </a:xfrm>
          </p:grpSpPr>
          <p:grpSp>
            <p:nvGrpSpPr>
              <p:cNvPr id="80923" name="Group 27"/>
              <p:cNvGrpSpPr>
                <a:grpSpLocks/>
              </p:cNvGrpSpPr>
              <p:nvPr/>
            </p:nvGrpSpPr>
            <p:grpSpPr bwMode="auto">
              <a:xfrm>
                <a:off x="1316" y="3174"/>
                <a:ext cx="675" cy="505"/>
                <a:chOff x="1316" y="3174"/>
                <a:chExt cx="675" cy="505"/>
              </a:xfrm>
            </p:grpSpPr>
            <p:sp>
              <p:nvSpPr>
                <p:cNvPr id="80924" name="Freeform 28"/>
                <p:cNvSpPr>
                  <a:spLocks/>
                </p:cNvSpPr>
                <p:nvPr/>
              </p:nvSpPr>
              <p:spPr bwMode="auto">
                <a:xfrm>
                  <a:off x="1630" y="3174"/>
                  <a:ext cx="361" cy="184"/>
                </a:xfrm>
                <a:custGeom>
                  <a:avLst/>
                  <a:gdLst/>
                  <a:ahLst/>
                  <a:cxnLst>
                    <a:cxn ang="0">
                      <a:pos x="17" y="42"/>
                    </a:cxn>
                    <a:cxn ang="0">
                      <a:pos x="9" y="95"/>
                    </a:cxn>
                    <a:cxn ang="0">
                      <a:pos x="0" y="130"/>
                    </a:cxn>
                    <a:cxn ang="0">
                      <a:pos x="5" y="156"/>
                    </a:cxn>
                    <a:cxn ang="0">
                      <a:pos x="17" y="168"/>
                    </a:cxn>
                    <a:cxn ang="0">
                      <a:pos x="59" y="172"/>
                    </a:cxn>
                    <a:cxn ang="0">
                      <a:pos x="112" y="168"/>
                    </a:cxn>
                    <a:cxn ang="0">
                      <a:pos x="126" y="143"/>
                    </a:cxn>
                    <a:cxn ang="0">
                      <a:pos x="200" y="175"/>
                    </a:cxn>
                    <a:cxn ang="0">
                      <a:pos x="250" y="183"/>
                    </a:cxn>
                    <a:cxn ang="0">
                      <a:pos x="284" y="183"/>
                    </a:cxn>
                    <a:cxn ang="0">
                      <a:pos x="329" y="179"/>
                    </a:cxn>
                    <a:cxn ang="0">
                      <a:pos x="348" y="172"/>
                    </a:cxn>
                    <a:cxn ang="0">
                      <a:pos x="360" y="153"/>
                    </a:cxn>
                    <a:cxn ang="0">
                      <a:pos x="355" y="118"/>
                    </a:cxn>
                    <a:cxn ang="0">
                      <a:pos x="335" y="101"/>
                    </a:cxn>
                    <a:cxn ang="0">
                      <a:pos x="284" y="100"/>
                    </a:cxn>
                    <a:cxn ang="0">
                      <a:pos x="230" y="81"/>
                    </a:cxn>
                    <a:cxn ang="0">
                      <a:pos x="185" y="65"/>
                    </a:cxn>
                    <a:cxn ang="0">
                      <a:pos x="185" y="0"/>
                    </a:cxn>
                    <a:cxn ang="0">
                      <a:pos x="17" y="42"/>
                    </a:cxn>
                  </a:cxnLst>
                  <a:rect l="0" t="0" r="r" b="b"/>
                  <a:pathLst>
                    <a:path w="361" h="184">
                      <a:moveTo>
                        <a:pt x="17" y="42"/>
                      </a:moveTo>
                      <a:lnTo>
                        <a:pt x="9" y="95"/>
                      </a:lnTo>
                      <a:lnTo>
                        <a:pt x="0" y="130"/>
                      </a:lnTo>
                      <a:lnTo>
                        <a:pt x="5" y="156"/>
                      </a:lnTo>
                      <a:lnTo>
                        <a:pt x="17" y="168"/>
                      </a:lnTo>
                      <a:lnTo>
                        <a:pt x="59" y="172"/>
                      </a:lnTo>
                      <a:lnTo>
                        <a:pt x="112" y="168"/>
                      </a:lnTo>
                      <a:lnTo>
                        <a:pt x="126" y="143"/>
                      </a:lnTo>
                      <a:lnTo>
                        <a:pt x="200" y="175"/>
                      </a:lnTo>
                      <a:lnTo>
                        <a:pt x="250" y="183"/>
                      </a:lnTo>
                      <a:lnTo>
                        <a:pt x="284" y="183"/>
                      </a:lnTo>
                      <a:lnTo>
                        <a:pt x="329" y="179"/>
                      </a:lnTo>
                      <a:lnTo>
                        <a:pt x="348" y="172"/>
                      </a:lnTo>
                      <a:lnTo>
                        <a:pt x="360" y="153"/>
                      </a:lnTo>
                      <a:lnTo>
                        <a:pt x="355" y="118"/>
                      </a:lnTo>
                      <a:lnTo>
                        <a:pt x="335" y="101"/>
                      </a:lnTo>
                      <a:lnTo>
                        <a:pt x="284" y="100"/>
                      </a:lnTo>
                      <a:lnTo>
                        <a:pt x="230" y="81"/>
                      </a:lnTo>
                      <a:lnTo>
                        <a:pt x="185" y="65"/>
                      </a:lnTo>
                      <a:lnTo>
                        <a:pt x="185" y="0"/>
                      </a:lnTo>
                      <a:lnTo>
                        <a:pt x="17" y="42"/>
                      </a:lnTo>
                    </a:path>
                  </a:pathLst>
                </a:custGeom>
                <a:solidFill>
                  <a:srgbClr val="C06000"/>
                </a:solidFill>
                <a:ln w="12700" cap="rnd" cmpd="sng">
                  <a:solidFill>
                    <a:srgbClr val="000000"/>
                  </a:solidFill>
                  <a:prstDash val="solid"/>
                  <a:round/>
                  <a:headEnd type="none" w="med" len="med"/>
                  <a:tailEnd type="none" w="med" len="med"/>
                </a:ln>
                <a:effectLst/>
              </p:spPr>
              <p:txBody>
                <a:bodyPr/>
                <a:lstStyle/>
                <a:p>
                  <a:endParaRPr lang="en-US"/>
                </a:p>
              </p:txBody>
            </p:sp>
            <p:sp>
              <p:nvSpPr>
                <p:cNvPr id="80925" name="Freeform 29"/>
                <p:cNvSpPr>
                  <a:spLocks/>
                </p:cNvSpPr>
                <p:nvPr/>
              </p:nvSpPr>
              <p:spPr bwMode="auto">
                <a:xfrm>
                  <a:off x="1316" y="3502"/>
                  <a:ext cx="242" cy="177"/>
                </a:xfrm>
                <a:custGeom>
                  <a:avLst/>
                  <a:gdLst/>
                  <a:ahLst/>
                  <a:cxnLst>
                    <a:cxn ang="0">
                      <a:pos x="23" y="3"/>
                    </a:cxn>
                    <a:cxn ang="0">
                      <a:pos x="0" y="61"/>
                    </a:cxn>
                    <a:cxn ang="0">
                      <a:pos x="4" y="93"/>
                    </a:cxn>
                    <a:cxn ang="0">
                      <a:pos x="30" y="96"/>
                    </a:cxn>
                    <a:cxn ang="0">
                      <a:pos x="49" y="134"/>
                    </a:cxn>
                    <a:cxn ang="0">
                      <a:pos x="86" y="153"/>
                    </a:cxn>
                    <a:cxn ang="0">
                      <a:pos x="143" y="170"/>
                    </a:cxn>
                    <a:cxn ang="0">
                      <a:pos x="169" y="176"/>
                    </a:cxn>
                    <a:cxn ang="0">
                      <a:pos x="201" y="174"/>
                    </a:cxn>
                    <a:cxn ang="0">
                      <a:pos x="231" y="160"/>
                    </a:cxn>
                    <a:cxn ang="0">
                      <a:pos x="241" y="127"/>
                    </a:cxn>
                    <a:cxn ang="0">
                      <a:pos x="233" y="93"/>
                    </a:cxn>
                    <a:cxn ang="0">
                      <a:pos x="210" y="71"/>
                    </a:cxn>
                    <a:cxn ang="0">
                      <a:pos x="174" y="58"/>
                    </a:cxn>
                    <a:cxn ang="0">
                      <a:pos x="167" y="26"/>
                    </a:cxn>
                    <a:cxn ang="0">
                      <a:pos x="160" y="0"/>
                    </a:cxn>
                    <a:cxn ang="0">
                      <a:pos x="23" y="3"/>
                    </a:cxn>
                  </a:cxnLst>
                  <a:rect l="0" t="0" r="r" b="b"/>
                  <a:pathLst>
                    <a:path w="242" h="177">
                      <a:moveTo>
                        <a:pt x="23" y="3"/>
                      </a:moveTo>
                      <a:lnTo>
                        <a:pt x="0" y="61"/>
                      </a:lnTo>
                      <a:lnTo>
                        <a:pt x="4" y="93"/>
                      </a:lnTo>
                      <a:lnTo>
                        <a:pt x="30" y="96"/>
                      </a:lnTo>
                      <a:lnTo>
                        <a:pt x="49" y="134"/>
                      </a:lnTo>
                      <a:lnTo>
                        <a:pt x="86" y="153"/>
                      </a:lnTo>
                      <a:lnTo>
                        <a:pt x="143" y="170"/>
                      </a:lnTo>
                      <a:lnTo>
                        <a:pt x="169" y="176"/>
                      </a:lnTo>
                      <a:lnTo>
                        <a:pt x="201" y="174"/>
                      </a:lnTo>
                      <a:lnTo>
                        <a:pt x="231" y="160"/>
                      </a:lnTo>
                      <a:lnTo>
                        <a:pt x="241" y="127"/>
                      </a:lnTo>
                      <a:lnTo>
                        <a:pt x="233" y="93"/>
                      </a:lnTo>
                      <a:lnTo>
                        <a:pt x="210" y="71"/>
                      </a:lnTo>
                      <a:lnTo>
                        <a:pt x="174" y="58"/>
                      </a:lnTo>
                      <a:lnTo>
                        <a:pt x="167" y="26"/>
                      </a:lnTo>
                      <a:lnTo>
                        <a:pt x="160" y="0"/>
                      </a:lnTo>
                      <a:lnTo>
                        <a:pt x="23" y="3"/>
                      </a:lnTo>
                    </a:path>
                  </a:pathLst>
                </a:custGeom>
                <a:solidFill>
                  <a:srgbClr val="C06000"/>
                </a:solidFill>
                <a:ln w="12700" cap="rnd" cmpd="sng">
                  <a:solidFill>
                    <a:srgbClr val="000000"/>
                  </a:solidFill>
                  <a:prstDash val="solid"/>
                  <a:round/>
                  <a:headEnd type="none" w="med" len="med"/>
                  <a:tailEnd type="none" w="med" len="med"/>
                </a:ln>
                <a:effectLst/>
              </p:spPr>
              <p:txBody>
                <a:bodyPr/>
                <a:lstStyle/>
                <a:p>
                  <a:endParaRPr lang="en-US"/>
                </a:p>
              </p:txBody>
            </p:sp>
          </p:grpSp>
          <p:sp>
            <p:nvSpPr>
              <p:cNvPr id="80926" name="Freeform 30"/>
              <p:cNvSpPr>
                <a:spLocks/>
              </p:cNvSpPr>
              <p:nvPr/>
            </p:nvSpPr>
            <p:spPr bwMode="auto">
              <a:xfrm>
                <a:off x="1263" y="2257"/>
                <a:ext cx="771" cy="1271"/>
              </a:xfrm>
              <a:custGeom>
                <a:avLst/>
                <a:gdLst/>
                <a:ahLst/>
                <a:cxnLst>
                  <a:cxn ang="0">
                    <a:pos x="7" y="108"/>
                  </a:cxn>
                  <a:cxn ang="0">
                    <a:pos x="122" y="103"/>
                  </a:cxn>
                  <a:cxn ang="0">
                    <a:pos x="175" y="91"/>
                  </a:cxn>
                  <a:cxn ang="0">
                    <a:pos x="282" y="54"/>
                  </a:cxn>
                  <a:cxn ang="0">
                    <a:pos x="345" y="0"/>
                  </a:cxn>
                  <a:cxn ang="0">
                    <a:pos x="477" y="114"/>
                  </a:cxn>
                  <a:cxn ang="0">
                    <a:pos x="593" y="203"/>
                  </a:cxn>
                  <a:cxn ang="0">
                    <a:pos x="655" y="260"/>
                  </a:cxn>
                  <a:cxn ang="0">
                    <a:pos x="706" y="324"/>
                  </a:cxn>
                  <a:cxn ang="0">
                    <a:pos x="745" y="369"/>
                  </a:cxn>
                  <a:cxn ang="0">
                    <a:pos x="757" y="394"/>
                  </a:cxn>
                  <a:cxn ang="0">
                    <a:pos x="770" y="433"/>
                  </a:cxn>
                  <a:cxn ang="0">
                    <a:pos x="770" y="491"/>
                  </a:cxn>
                  <a:cxn ang="0">
                    <a:pos x="722" y="566"/>
                  </a:cxn>
                  <a:cxn ang="0">
                    <a:pos x="667" y="710"/>
                  </a:cxn>
                  <a:cxn ang="0">
                    <a:pos x="625" y="830"/>
                  </a:cxn>
                  <a:cxn ang="0">
                    <a:pos x="608" y="890"/>
                  </a:cxn>
                  <a:cxn ang="0">
                    <a:pos x="586" y="989"/>
                  </a:cxn>
                  <a:cxn ang="0">
                    <a:pos x="529" y="983"/>
                  </a:cxn>
                  <a:cxn ang="0">
                    <a:pos x="459" y="989"/>
                  </a:cxn>
                  <a:cxn ang="0">
                    <a:pos x="389" y="989"/>
                  </a:cxn>
                  <a:cxn ang="0">
                    <a:pos x="407" y="893"/>
                  </a:cxn>
                  <a:cxn ang="0">
                    <a:pos x="460" y="738"/>
                  </a:cxn>
                  <a:cxn ang="0">
                    <a:pos x="516" y="577"/>
                  </a:cxn>
                  <a:cxn ang="0">
                    <a:pos x="542" y="507"/>
                  </a:cxn>
                  <a:cxn ang="0">
                    <a:pos x="491" y="464"/>
                  </a:cxn>
                  <a:cxn ang="0">
                    <a:pos x="434" y="433"/>
                  </a:cxn>
                  <a:cxn ang="0">
                    <a:pos x="376" y="382"/>
                  </a:cxn>
                  <a:cxn ang="0">
                    <a:pos x="331" y="337"/>
                  </a:cxn>
                  <a:cxn ang="0">
                    <a:pos x="319" y="414"/>
                  </a:cxn>
                  <a:cxn ang="0">
                    <a:pos x="281" y="581"/>
                  </a:cxn>
                  <a:cxn ang="0">
                    <a:pos x="274" y="650"/>
                  </a:cxn>
                  <a:cxn ang="0">
                    <a:pos x="274" y="714"/>
                  </a:cxn>
                  <a:cxn ang="0">
                    <a:pos x="247" y="822"/>
                  </a:cxn>
                  <a:cxn ang="0">
                    <a:pos x="230" y="1064"/>
                  </a:cxn>
                  <a:cxn ang="0">
                    <a:pos x="229" y="1257"/>
                  </a:cxn>
                  <a:cxn ang="0">
                    <a:pos x="128" y="1257"/>
                  </a:cxn>
                  <a:cxn ang="0">
                    <a:pos x="89" y="1270"/>
                  </a:cxn>
                  <a:cxn ang="0">
                    <a:pos x="50" y="1250"/>
                  </a:cxn>
                  <a:cxn ang="0">
                    <a:pos x="53" y="1137"/>
                  </a:cxn>
                  <a:cxn ang="0">
                    <a:pos x="43" y="1015"/>
                  </a:cxn>
                  <a:cxn ang="0">
                    <a:pos x="59" y="834"/>
                  </a:cxn>
                  <a:cxn ang="0">
                    <a:pos x="70" y="707"/>
                  </a:cxn>
                  <a:cxn ang="0">
                    <a:pos x="59" y="519"/>
                  </a:cxn>
                  <a:cxn ang="0">
                    <a:pos x="26" y="318"/>
                  </a:cxn>
                  <a:cxn ang="0">
                    <a:pos x="0" y="196"/>
                  </a:cxn>
                  <a:cxn ang="0">
                    <a:pos x="7" y="108"/>
                  </a:cxn>
                </a:cxnLst>
                <a:rect l="0" t="0" r="r" b="b"/>
                <a:pathLst>
                  <a:path w="771" h="1271">
                    <a:moveTo>
                      <a:pt x="7" y="108"/>
                    </a:moveTo>
                    <a:lnTo>
                      <a:pt x="122" y="103"/>
                    </a:lnTo>
                    <a:lnTo>
                      <a:pt x="175" y="91"/>
                    </a:lnTo>
                    <a:lnTo>
                      <a:pt x="282" y="54"/>
                    </a:lnTo>
                    <a:lnTo>
                      <a:pt x="345" y="0"/>
                    </a:lnTo>
                    <a:lnTo>
                      <a:pt x="477" y="114"/>
                    </a:lnTo>
                    <a:lnTo>
                      <a:pt x="593" y="203"/>
                    </a:lnTo>
                    <a:lnTo>
                      <a:pt x="655" y="260"/>
                    </a:lnTo>
                    <a:lnTo>
                      <a:pt x="706" y="324"/>
                    </a:lnTo>
                    <a:lnTo>
                      <a:pt x="745" y="369"/>
                    </a:lnTo>
                    <a:lnTo>
                      <a:pt x="757" y="394"/>
                    </a:lnTo>
                    <a:lnTo>
                      <a:pt x="770" y="433"/>
                    </a:lnTo>
                    <a:lnTo>
                      <a:pt x="770" y="491"/>
                    </a:lnTo>
                    <a:lnTo>
                      <a:pt x="722" y="566"/>
                    </a:lnTo>
                    <a:lnTo>
                      <a:pt x="667" y="710"/>
                    </a:lnTo>
                    <a:lnTo>
                      <a:pt x="625" y="830"/>
                    </a:lnTo>
                    <a:lnTo>
                      <a:pt x="608" y="890"/>
                    </a:lnTo>
                    <a:lnTo>
                      <a:pt x="586" y="989"/>
                    </a:lnTo>
                    <a:lnTo>
                      <a:pt x="529" y="983"/>
                    </a:lnTo>
                    <a:lnTo>
                      <a:pt x="459" y="989"/>
                    </a:lnTo>
                    <a:lnTo>
                      <a:pt x="389" y="989"/>
                    </a:lnTo>
                    <a:lnTo>
                      <a:pt x="407" y="893"/>
                    </a:lnTo>
                    <a:lnTo>
                      <a:pt x="460" y="738"/>
                    </a:lnTo>
                    <a:lnTo>
                      <a:pt x="516" y="577"/>
                    </a:lnTo>
                    <a:lnTo>
                      <a:pt x="542" y="507"/>
                    </a:lnTo>
                    <a:lnTo>
                      <a:pt x="491" y="464"/>
                    </a:lnTo>
                    <a:lnTo>
                      <a:pt x="434" y="433"/>
                    </a:lnTo>
                    <a:lnTo>
                      <a:pt x="376" y="382"/>
                    </a:lnTo>
                    <a:lnTo>
                      <a:pt x="331" y="337"/>
                    </a:lnTo>
                    <a:lnTo>
                      <a:pt x="319" y="414"/>
                    </a:lnTo>
                    <a:lnTo>
                      <a:pt x="281" y="581"/>
                    </a:lnTo>
                    <a:lnTo>
                      <a:pt x="274" y="650"/>
                    </a:lnTo>
                    <a:lnTo>
                      <a:pt x="274" y="714"/>
                    </a:lnTo>
                    <a:lnTo>
                      <a:pt x="247" y="822"/>
                    </a:lnTo>
                    <a:lnTo>
                      <a:pt x="230" y="1064"/>
                    </a:lnTo>
                    <a:lnTo>
                      <a:pt x="229" y="1257"/>
                    </a:lnTo>
                    <a:lnTo>
                      <a:pt x="128" y="1257"/>
                    </a:lnTo>
                    <a:lnTo>
                      <a:pt x="89" y="1270"/>
                    </a:lnTo>
                    <a:lnTo>
                      <a:pt x="50" y="1250"/>
                    </a:lnTo>
                    <a:lnTo>
                      <a:pt x="53" y="1137"/>
                    </a:lnTo>
                    <a:lnTo>
                      <a:pt x="43" y="1015"/>
                    </a:lnTo>
                    <a:lnTo>
                      <a:pt x="59" y="834"/>
                    </a:lnTo>
                    <a:lnTo>
                      <a:pt x="70" y="707"/>
                    </a:lnTo>
                    <a:lnTo>
                      <a:pt x="59" y="519"/>
                    </a:lnTo>
                    <a:lnTo>
                      <a:pt x="26" y="318"/>
                    </a:lnTo>
                    <a:lnTo>
                      <a:pt x="0" y="196"/>
                    </a:lnTo>
                    <a:lnTo>
                      <a:pt x="7" y="108"/>
                    </a:lnTo>
                  </a:path>
                </a:pathLst>
              </a:custGeom>
              <a:solidFill>
                <a:srgbClr val="0000FF"/>
              </a:solidFill>
              <a:ln w="12700" cap="rnd" cmpd="sng">
                <a:solidFill>
                  <a:srgbClr val="000000"/>
                </a:solidFill>
                <a:prstDash val="solid"/>
                <a:round/>
                <a:headEnd type="none" w="med" len="med"/>
                <a:tailEnd type="none" w="med" len="med"/>
              </a:ln>
              <a:effectLst/>
            </p:spPr>
            <p:txBody>
              <a:bodyPr/>
              <a:lstStyle/>
              <a:p>
                <a:endParaRPr lang="en-US"/>
              </a:p>
            </p:txBody>
          </p:sp>
        </p:grpSp>
        <p:grpSp>
          <p:nvGrpSpPr>
            <p:cNvPr id="80927" name="Group 31"/>
            <p:cNvGrpSpPr>
              <a:grpSpLocks/>
            </p:cNvGrpSpPr>
            <p:nvPr/>
          </p:nvGrpSpPr>
          <p:grpSpPr bwMode="auto">
            <a:xfrm>
              <a:off x="895" y="1687"/>
              <a:ext cx="568" cy="991"/>
              <a:chOff x="895" y="1687"/>
              <a:chExt cx="568" cy="991"/>
            </a:xfrm>
          </p:grpSpPr>
          <p:grpSp>
            <p:nvGrpSpPr>
              <p:cNvPr id="80928" name="Group 32"/>
              <p:cNvGrpSpPr>
                <a:grpSpLocks/>
              </p:cNvGrpSpPr>
              <p:nvPr/>
            </p:nvGrpSpPr>
            <p:grpSpPr bwMode="auto">
              <a:xfrm>
                <a:off x="1047" y="1687"/>
                <a:ext cx="416" cy="991"/>
                <a:chOff x="1047" y="1687"/>
                <a:chExt cx="416" cy="991"/>
              </a:xfrm>
            </p:grpSpPr>
            <p:sp>
              <p:nvSpPr>
                <p:cNvPr id="80929" name="Freeform 33"/>
                <p:cNvSpPr>
                  <a:spLocks/>
                </p:cNvSpPr>
                <p:nvPr/>
              </p:nvSpPr>
              <p:spPr bwMode="auto">
                <a:xfrm>
                  <a:off x="1047" y="1687"/>
                  <a:ext cx="416" cy="991"/>
                </a:xfrm>
                <a:custGeom>
                  <a:avLst/>
                  <a:gdLst/>
                  <a:ahLst/>
                  <a:cxnLst>
                    <a:cxn ang="0">
                      <a:pos x="290" y="958"/>
                    </a:cxn>
                    <a:cxn ang="0">
                      <a:pos x="358" y="916"/>
                    </a:cxn>
                    <a:cxn ang="0">
                      <a:pos x="387" y="824"/>
                    </a:cxn>
                    <a:cxn ang="0">
                      <a:pos x="409" y="741"/>
                    </a:cxn>
                    <a:cxn ang="0">
                      <a:pos x="415" y="648"/>
                    </a:cxn>
                    <a:cxn ang="0">
                      <a:pos x="391" y="547"/>
                    </a:cxn>
                    <a:cxn ang="0">
                      <a:pos x="374" y="464"/>
                    </a:cxn>
                    <a:cxn ang="0">
                      <a:pos x="353" y="369"/>
                    </a:cxn>
                    <a:cxn ang="0">
                      <a:pos x="327" y="298"/>
                    </a:cxn>
                    <a:cxn ang="0">
                      <a:pos x="284" y="212"/>
                    </a:cxn>
                    <a:cxn ang="0">
                      <a:pos x="248" y="134"/>
                    </a:cxn>
                    <a:cxn ang="0">
                      <a:pos x="186" y="41"/>
                    </a:cxn>
                    <a:cxn ang="0">
                      <a:pos x="152" y="0"/>
                    </a:cxn>
                    <a:cxn ang="0">
                      <a:pos x="112" y="30"/>
                    </a:cxn>
                    <a:cxn ang="0">
                      <a:pos x="69" y="68"/>
                    </a:cxn>
                    <a:cxn ang="0">
                      <a:pos x="12" y="121"/>
                    </a:cxn>
                    <a:cxn ang="0">
                      <a:pos x="6" y="138"/>
                    </a:cxn>
                    <a:cxn ang="0">
                      <a:pos x="0" y="168"/>
                    </a:cxn>
                    <a:cxn ang="0">
                      <a:pos x="17" y="222"/>
                    </a:cxn>
                    <a:cxn ang="0">
                      <a:pos x="41" y="289"/>
                    </a:cxn>
                    <a:cxn ang="0">
                      <a:pos x="104" y="411"/>
                    </a:cxn>
                    <a:cxn ang="0">
                      <a:pos x="127" y="516"/>
                    </a:cxn>
                    <a:cxn ang="0">
                      <a:pos x="135" y="595"/>
                    </a:cxn>
                    <a:cxn ang="0">
                      <a:pos x="138" y="655"/>
                    </a:cxn>
                    <a:cxn ang="0">
                      <a:pos x="138" y="758"/>
                    </a:cxn>
                    <a:cxn ang="0">
                      <a:pos x="127" y="921"/>
                    </a:cxn>
                    <a:cxn ang="0">
                      <a:pos x="127" y="977"/>
                    </a:cxn>
                    <a:cxn ang="0">
                      <a:pos x="146" y="985"/>
                    </a:cxn>
                    <a:cxn ang="0">
                      <a:pos x="202" y="990"/>
                    </a:cxn>
                    <a:cxn ang="0">
                      <a:pos x="242" y="978"/>
                    </a:cxn>
                    <a:cxn ang="0">
                      <a:pos x="290" y="958"/>
                    </a:cxn>
                  </a:cxnLst>
                  <a:rect l="0" t="0" r="r" b="b"/>
                  <a:pathLst>
                    <a:path w="416" h="991">
                      <a:moveTo>
                        <a:pt x="290" y="958"/>
                      </a:moveTo>
                      <a:lnTo>
                        <a:pt x="358" y="916"/>
                      </a:lnTo>
                      <a:lnTo>
                        <a:pt x="387" y="824"/>
                      </a:lnTo>
                      <a:lnTo>
                        <a:pt x="409" y="741"/>
                      </a:lnTo>
                      <a:lnTo>
                        <a:pt x="415" y="648"/>
                      </a:lnTo>
                      <a:lnTo>
                        <a:pt x="391" y="547"/>
                      </a:lnTo>
                      <a:lnTo>
                        <a:pt x="374" y="464"/>
                      </a:lnTo>
                      <a:lnTo>
                        <a:pt x="353" y="369"/>
                      </a:lnTo>
                      <a:lnTo>
                        <a:pt x="327" y="298"/>
                      </a:lnTo>
                      <a:lnTo>
                        <a:pt x="284" y="212"/>
                      </a:lnTo>
                      <a:lnTo>
                        <a:pt x="248" y="134"/>
                      </a:lnTo>
                      <a:lnTo>
                        <a:pt x="186" y="41"/>
                      </a:lnTo>
                      <a:lnTo>
                        <a:pt x="152" y="0"/>
                      </a:lnTo>
                      <a:lnTo>
                        <a:pt x="112" y="30"/>
                      </a:lnTo>
                      <a:lnTo>
                        <a:pt x="69" y="68"/>
                      </a:lnTo>
                      <a:lnTo>
                        <a:pt x="12" y="121"/>
                      </a:lnTo>
                      <a:lnTo>
                        <a:pt x="6" y="138"/>
                      </a:lnTo>
                      <a:lnTo>
                        <a:pt x="0" y="168"/>
                      </a:lnTo>
                      <a:lnTo>
                        <a:pt x="17" y="222"/>
                      </a:lnTo>
                      <a:lnTo>
                        <a:pt x="41" y="289"/>
                      </a:lnTo>
                      <a:lnTo>
                        <a:pt x="104" y="411"/>
                      </a:lnTo>
                      <a:lnTo>
                        <a:pt x="127" y="516"/>
                      </a:lnTo>
                      <a:lnTo>
                        <a:pt x="135" y="595"/>
                      </a:lnTo>
                      <a:lnTo>
                        <a:pt x="138" y="655"/>
                      </a:lnTo>
                      <a:lnTo>
                        <a:pt x="138" y="758"/>
                      </a:lnTo>
                      <a:lnTo>
                        <a:pt x="127" y="921"/>
                      </a:lnTo>
                      <a:lnTo>
                        <a:pt x="127" y="977"/>
                      </a:lnTo>
                      <a:lnTo>
                        <a:pt x="146" y="985"/>
                      </a:lnTo>
                      <a:lnTo>
                        <a:pt x="202" y="990"/>
                      </a:lnTo>
                      <a:lnTo>
                        <a:pt x="242" y="978"/>
                      </a:lnTo>
                      <a:lnTo>
                        <a:pt x="290" y="958"/>
                      </a:lnTo>
                    </a:path>
                  </a:pathLst>
                </a:custGeom>
                <a:solidFill>
                  <a:srgbClr val="0000FF"/>
                </a:solidFill>
                <a:ln w="12700" cap="rnd" cmpd="sng">
                  <a:solidFill>
                    <a:srgbClr val="000000"/>
                  </a:solidFill>
                  <a:prstDash val="solid"/>
                  <a:round/>
                  <a:headEnd type="none" w="med" len="med"/>
                  <a:tailEnd type="none" w="med" len="med"/>
                </a:ln>
                <a:effectLst/>
              </p:spPr>
              <p:txBody>
                <a:bodyPr/>
                <a:lstStyle/>
                <a:p>
                  <a:endParaRPr lang="en-US"/>
                </a:p>
              </p:txBody>
            </p:sp>
            <p:sp>
              <p:nvSpPr>
                <p:cNvPr id="80930" name="Freeform 34"/>
                <p:cNvSpPr>
                  <a:spLocks/>
                </p:cNvSpPr>
                <p:nvPr/>
              </p:nvSpPr>
              <p:spPr bwMode="auto">
                <a:xfrm>
                  <a:off x="1152" y="1726"/>
                  <a:ext cx="294" cy="559"/>
                </a:xfrm>
                <a:custGeom>
                  <a:avLst/>
                  <a:gdLst/>
                  <a:ahLst/>
                  <a:cxnLst>
                    <a:cxn ang="0">
                      <a:pos x="0" y="0"/>
                    </a:cxn>
                    <a:cxn ang="0">
                      <a:pos x="40" y="130"/>
                    </a:cxn>
                    <a:cxn ang="0">
                      <a:pos x="107" y="113"/>
                    </a:cxn>
                    <a:cxn ang="0">
                      <a:pos x="64" y="180"/>
                    </a:cxn>
                    <a:cxn ang="0">
                      <a:pos x="107" y="230"/>
                    </a:cxn>
                    <a:cxn ang="0">
                      <a:pos x="155" y="307"/>
                    </a:cxn>
                    <a:cxn ang="0">
                      <a:pos x="212" y="396"/>
                    </a:cxn>
                    <a:cxn ang="0">
                      <a:pos x="261" y="482"/>
                    </a:cxn>
                    <a:cxn ang="0">
                      <a:pos x="293" y="558"/>
                    </a:cxn>
                  </a:cxnLst>
                  <a:rect l="0" t="0" r="r" b="b"/>
                  <a:pathLst>
                    <a:path w="294" h="559">
                      <a:moveTo>
                        <a:pt x="0" y="0"/>
                      </a:moveTo>
                      <a:lnTo>
                        <a:pt x="40" y="130"/>
                      </a:lnTo>
                      <a:lnTo>
                        <a:pt x="107" y="113"/>
                      </a:lnTo>
                      <a:lnTo>
                        <a:pt x="64" y="180"/>
                      </a:lnTo>
                      <a:lnTo>
                        <a:pt x="107" y="230"/>
                      </a:lnTo>
                      <a:lnTo>
                        <a:pt x="155" y="307"/>
                      </a:lnTo>
                      <a:lnTo>
                        <a:pt x="212" y="396"/>
                      </a:lnTo>
                      <a:lnTo>
                        <a:pt x="261" y="482"/>
                      </a:lnTo>
                      <a:lnTo>
                        <a:pt x="293" y="558"/>
                      </a:lnTo>
                    </a:path>
                  </a:pathLst>
                </a:custGeom>
                <a:noFill/>
                <a:ln w="12700" cap="rnd" cmpd="sng">
                  <a:solidFill>
                    <a:srgbClr val="000000"/>
                  </a:solidFill>
                  <a:prstDash val="solid"/>
                  <a:round/>
                  <a:headEnd type="none" w="med" len="med"/>
                  <a:tailEnd type="none" w="med" len="med"/>
                </a:ln>
                <a:effectLst/>
              </p:spPr>
              <p:txBody>
                <a:bodyPr/>
                <a:lstStyle/>
                <a:p>
                  <a:endParaRPr lang="en-US"/>
                </a:p>
              </p:txBody>
            </p:sp>
          </p:grpSp>
          <p:grpSp>
            <p:nvGrpSpPr>
              <p:cNvPr id="80931" name="Group 35"/>
              <p:cNvGrpSpPr>
                <a:grpSpLocks/>
              </p:cNvGrpSpPr>
              <p:nvPr/>
            </p:nvGrpSpPr>
            <p:grpSpPr bwMode="auto">
              <a:xfrm>
                <a:off x="895" y="1791"/>
                <a:ext cx="495" cy="830"/>
                <a:chOff x="895" y="1791"/>
                <a:chExt cx="495" cy="830"/>
              </a:xfrm>
            </p:grpSpPr>
            <p:sp>
              <p:nvSpPr>
                <p:cNvPr id="80932" name="Freeform 36"/>
                <p:cNvSpPr>
                  <a:spLocks/>
                </p:cNvSpPr>
                <p:nvPr/>
              </p:nvSpPr>
              <p:spPr bwMode="auto">
                <a:xfrm>
                  <a:off x="1205" y="2429"/>
                  <a:ext cx="185" cy="192"/>
                </a:xfrm>
                <a:custGeom>
                  <a:avLst/>
                  <a:gdLst/>
                  <a:ahLst/>
                  <a:cxnLst>
                    <a:cxn ang="0">
                      <a:pos x="57" y="0"/>
                    </a:cxn>
                    <a:cxn ang="0">
                      <a:pos x="92" y="24"/>
                    </a:cxn>
                    <a:cxn ang="0">
                      <a:pos x="128" y="25"/>
                    </a:cxn>
                    <a:cxn ang="0">
                      <a:pos x="159" y="32"/>
                    </a:cxn>
                    <a:cxn ang="0">
                      <a:pos x="173" y="44"/>
                    </a:cxn>
                    <a:cxn ang="0">
                      <a:pos x="177" y="58"/>
                    </a:cxn>
                    <a:cxn ang="0">
                      <a:pos x="170" y="84"/>
                    </a:cxn>
                    <a:cxn ang="0">
                      <a:pos x="184" y="102"/>
                    </a:cxn>
                    <a:cxn ang="0">
                      <a:pos x="183" y="127"/>
                    </a:cxn>
                    <a:cxn ang="0">
                      <a:pos x="169" y="143"/>
                    </a:cxn>
                    <a:cxn ang="0">
                      <a:pos x="158" y="161"/>
                    </a:cxn>
                    <a:cxn ang="0">
                      <a:pos x="133" y="170"/>
                    </a:cxn>
                    <a:cxn ang="0">
                      <a:pos x="116" y="191"/>
                    </a:cxn>
                    <a:cxn ang="0">
                      <a:pos x="86" y="187"/>
                    </a:cxn>
                    <a:cxn ang="0">
                      <a:pos x="68" y="176"/>
                    </a:cxn>
                    <a:cxn ang="0">
                      <a:pos x="51" y="157"/>
                    </a:cxn>
                    <a:cxn ang="0">
                      <a:pos x="40" y="113"/>
                    </a:cxn>
                    <a:cxn ang="0">
                      <a:pos x="0" y="74"/>
                    </a:cxn>
                    <a:cxn ang="0">
                      <a:pos x="57" y="0"/>
                    </a:cxn>
                  </a:cxnLst>
                  <a:rect l="0" t="0" r="r" b="b"/>
                  <a:pathLst>
                    <a:path w="185" h="192">
                      <a:moveTo>
                        <a:pt x="57" y="0"/>
                      </a:moveTo>
                      <a:lnTo>
                        <a:pt x="92" y="24"/>
                      </a:lnTo>
                      <a:lnTo>
                        <a:pt x="128" y="25"/>
                      </a:lnTo>
                      <a:lnTo>
                        <a:pt x="159" y="32"/>
                      </a:lnTo>
                      <a:lnTo>
                        <a:pt x="173" y="44"/>
                      </a:lnTo>
                      <a:lnTo>
                        <a:pt x="177" y="58"/>
                      </a:lnTo>
                      <a:lnTo>
                        <a:pt x="170" y="84"/>
                      </a:lnTo>
                      <a:lnTo>
                        <a:pt x="184" y="102"/>
                      </a:lnTo>
                      <a:lnTo>
                        <a:pt x="183" y="127"/>
                      </a:lnTo>
                      <a:lnTo>
                        <a:pt x="169" y="143"/>
                      </a:lnTo>
                      <a:lnTo>
                        <a:pt x="158" y="161"/>
                      </a:lnTo>
                      <a:lnTo>
                        <a:pt x="133" y="170"/>
                      </a:lnTo>
                      <a:lnTo>
                        <a:pt x="116" y="191"/>
                      </a:lnTo>
                      <a:lnTo>
                        <a:pt x="86" y="187"/>
                      </a:lnTo>
                      <a:lnTo>
                        <a:pt x="68" y="176"/>
                      </a:lnTo>
                      <a:lnTo>
                        <a:pt x="51" y="157"/>
                      </a:lnTo>
                      <a:lnTo>
                        <a:pt x="40" y="113"/>
                      </a:lnTo>
                      <a:lnTo>
                        <a:pt x="0" y="74"/>
                      </a:lnTo>
                      <a:lnTo>
                        <a:pt x="57" y="0"/>
                      </a:lnTo>
                    </a:path>
                  </a:pathLst>
                </a:custGeom>
                <a:solidFill>
                  <a:srgbClr val="FFE0C0"/>
                </a:solidFill>
                <a:ln w="12700" cap="rnd" cmpd="sng">
                  <a:solidFill>
                    <a:srgbClr val="000000"/>
                  </a:solidFill>
                  <a:prstDash val="solid"/>
                  <a:round/>
                  <a:headEnd type="none" w="med" len="med"/>
                  <a:tailEnd type="none" w="med" len="med"/>
                </a:ln>
                <a:effectLst/>
              </p:spPr>
              <p:txBody>
                <a:bodyPr/>
                <a:lstStyle/>
                <a:p>
                  <a:endParaRPr lang="en-US"/>
                </a:p>
              </p:txBody>
            </p:sp>
            <p:sp>
              <p:nvSpPr>
                <p:cNvPr id="80933" name="Freeform 37"/>
                <p:cNvSpPr>
                  <a:spLocks/>
                </p:cNvSpPr>
                <p:nvPr/>
              </p:nvSpPr>
              <p:spPr bwMode="auto">
                <a:xfrm>
                  <a:off x="1180" y="2420"/>
                  <a:ext cx="110" cy="123"/>
                </a:xfrm>
                <a:custGeom>
                  <a:avLst/>
                  <a:gdLst/>
                  <a:ahLst/>
                  <a:cxnLst>
                    <a:cxn ang="0">
                      <a:pos x="82" y="0"/>
                    </a:cxn>
                    <a:cxn ang="0">
                      <a:pos x="109" y="17"/>
                    </a:cxn>
                    <a:cxn ang="0">
                      <a:pos x="95" y="46"/>
                    </a:cxn>
                    <a:cxn ang="0">
                      <a:pos x="68" y="82"/>
                    </a:cxn>
                    <a:cxn ang="0">
                      <a:pos x="30" y="122"/>
                    </a:cxn>
                    <a:cxn ang="0">
                      <a:pos x="0" y="86"/>
                    </a:cxn>
                    <a:cxn ang="0">
                      <a:pos x="82" y="0"/>
                    </a:cxn>
                  </a:cxnLst>
                  <a:rect l="0" t="0" r="r" b="b"/>
                  <a:pathLst>
                    <a:path w="110" h="123">
                      <a:moveTo>
                        <a:pt x="82" y="0"/>
                      </a:moveTo>
                      <a:lnTo>
                        <a:pt x="109" y="17"/>
                      </a:lnTo>
                      <a:lnTo>
                        <a:pt x="95" y="46"/>
                      </a:lnTo>
                      <a:lnTo>
                        <a:pt x="68" y="82"/>
                      </a:lnTo>
                      <a:lnTo>
                        <a:pt x="30" y="122"/>
                      </a:lnTo>
                      <a:lnTo>
                        <a:pt x="0" y="86"/>
                      </a:lnTo>
                      <a:lnTo>
                        <a:pt x="82" y="0"/>
                      </a:lnTo>
                    </a:path>
                  </a:pathLst>
                </a:custGeom>
                <a:solidFill>
                  <a:srgbClr val="FFFFFF"/>
                </a:solidFill>
                <a:ln w="12700" cap="rnd" cmpd="sng">
                  <a:solidFill>
                    <a:srgbClr val="000000"/>
                  </a:solidFill>
                  <a:prstDash val="solid"/>
                  <a:round/>
                  <a:headEnd type="none" w="med" len="med"/>
                  <a:tailEnd type="none" w="med" len="med"/>
                </a:ln>
                <a:effectLst/>
              </p:spPr>
              <p:txBody>
                <a:bodyPr/>
                <a:lstStyle/>
                <a:p>
                  <a:endParaRPr lang="en-US"/>
                </a:p>
              </p:txBody>
            </p:sp>
            <p:sp>
              <p:nvSpPr>
                <p:cNvPr id="80934" name="Freeform 38"/>
                <p:cNvSpPr>
                  <a:spLocks/>
                </p:cNvSpPr>
                <p:nvPr/>
              </p:nvSpPr>
              <p:spPr bwMode="auto">
                <a:xfrm>
                  <a:off x="895" y="1791"/>
                  <a:ext cx="401" cy="757"/>
                </a:xfrm>
                <a:custGeom>
                  <a:avLst/>
                  <a:gdLst/>
                  <a:ahLst/>
                  <a:cxnLst>
                    <a:cxn ang="0">
                      <a:pos x="120" y="58"/>
                    </a:cxn>
                    <a:cxn ang="0">
                      <a:pos x="96" y="106"/>
                    </a:cxn>
                    <a:cxn ang="0">
                      <a:pos x="55" y="177"/>
                    </a:cxn>
                    <a:cxn ang="0">
                      <a:pos x="41" y="232"/>
                    </a:cxn>
                    <a:cxn ang="0">
                      <a:pos x="20" y="296"/>
                    </a:cxn>
                    <a:cxn ang="0">
                      <a:pos x="5" y="403"/>
                    </a:cxn>
                    <a:cxn ang="0">
                      <a:pos x="0" y="460"/>
                    </a:cxn>
                    <a:cxn ang="0">
                      <a:pos x="13" y="474"/>
                    </a:cxn>
                    <a:cxn ang="0">
                      <a:pos x="50" y="525"/>
                    </a:cxn>
                    <a:cxn ang="0">
                      <a:pos x="95" y="580"/>
                    </a:cxn>
                    <a:cxn ang="0">
                      <a:pos x="147" y="629"/>
                    </a:cxn>
                    <a:cxn ang="0">
                      <a:pos x="286" y="756"/>
                    </a:cxn>
                    <a:cxn ang="0">
                      <a:pos x="350" y="678"/>
                    </a:cxn>
                    <a:cxn ang="0">
                      <a:pos x="400" y="615"/>
                    </a:cxn>
                    <a:cxn ang="0">
                      <a:pos x="268" y="501"/>
                    </a:cxn>
                    <a:cxn ang="0">
                      <a:pos x="223" y="468"/>
                    </a:cxn>
                    <a:cxn ang="0">
                      <a:pos x="196" y="438"/>
                    </a:cxn>
                    <a:cxn ang="0">
                      <a:pos x="174" y="424"/>
                    </a:cxn>
                    <a:cxn ang="0">
                      <a:pos x="209" y="332"/>
                    </a:cxn>
                    <a:cxn ang="0">
                      <a:pos x="230" y="260"/>
                    </a:cxn>
                    <a:cxn ang="0">
                      <a:pos x="241" y="227"/>
                    </a:cxn>
                    <a:cxn ang="0">
                      <a:pos x="252" y="192"/>
                    </a:cxn>
                    <a:cxn ang="0">
                      <a:pos x="258" y="150"/>
                    </a:cxn>
                    <a:cxn ang="0">
                      <a:pos x="258" y="111"/>
                    </a:cxn>
                    <a:cxn ang="0">
                      <a:pos x="258" y="79"/>
                    </a:cxn>
                    <a:cxn ang="0">
                      <a:pos x="252" y="47"/>
                    </a:cxn>
                    <a:cxn ang="0">
                      <a:pos x="232" y="22"/>
                    </a:cxn>
                    <a:cxn ang="0">
                      <a:pos x="206" y="5"/>
                    </a:cxn>
                    <a:cxn ang="0">
                      <a:pos x="187" y="0"/>
                    </a:cxn>
                    <a:cxn ang="0">
                      <a:pos x="152" y="23"/>
                    </a:cxn>
                    <a:cxn ang="0">
                      <a:pos x="120" y="58"/>
                    </a:cxn>
                  </a:cxnLst>
                  <a:rect l="0" t="0" r="r" b="b"/>
                  <a:pathLst>
                    <a:path w="401" h="757">
                      <a:moveTo>
                        <a:pt x="120" y="58"/>
                      </a:moveTo>
                      <a:lnTo>
                        <a:pt x="96" y="106"/>
                      </a:lnTo>
                      <a:lnTo>
                        <a:pt x="55" y="177"/>
                      </a:lnTo>
                      <a:lnTo>
                        <a:pt x="41" y="232"/>
                      </a:lnTo>
                      <a:lnTo>
                        <a:pt x="20" y="296"/>
                      </a:lnTo>
                      <a:lnTo>
                        <a:pt x="5" y="403"/>
                      </a:lnTo>
                      <a:lnTo>
                        <a:pt x="0" y="460"/>
                      </a:lnTo>
                      <a:lnTo>
                        <a:pt x="13" y="474"/>
                      </a:lnTo>
                      <a:lnTo>
                        <a:pt x="50" y="525"/>
                      </a:lnTo>
                      <a:lnTo>
                        <a:pt x="95" y="580"/>
                      </a:lnTo>
                      <a:lnTo>
                        <a:pt x="147" y="629"/>
                      </a:lnTo>
                      <a:lnTo>
                        <a:pt x="286" y="756"/>
                      </a:lnTo>
                      <a:lnTo>
                        <a:pt x="350" y="678"/>
                      </a:lnTo>
                      <a:lnTo>
                        <a:pt x="400" y="615"/>
                      </a:lnTo>
                      <a:lnTo>
                        <a:pt x="268" y="501"/>
                      </a:lnTo>
                      <a:lnTo>
                        <a:pt x="223" y="468"/>
                      </a:lnTo>
                      <a:lnTo>
                        <a:pt x="196" y="438"/>
                      </a:lnTo>
                      <a:lnTo>
                        <a:pt x="174" y="424"/>
                      </a:lnTo>
                      <a:lnTo>
                        <a:pt x="209" y="332"/>
                      </a:lnTo>
                      <a:lnTo>
                        <a:pt x="230" y="260"/>
                      </a:lnTo>
                      <a:lnTo>
                        <a:pt x="241" y="227"/>
                      </a:lnTo>
                      <a:lnTo>
                        <a:pt x="252" y="192"/>
                      </a:lnTo>
                      <a:lnTo>
                        <a:pt x="258" y="150"/>
                      </a:lnTo>
                      <a:lnTo>
                        <a:pt x="258" y="111"/>
                      </a:lnTo>
                      <a:lnTo>
                        <a:pt x="258" y="79"/>
                      </a:lnTo>
                      <a:lnTo>
                        <a:pt x="252" y="47"/>
                      </a:lnTo>
                      <a:lnTo>
                        <a:pt x="232" y="22"/>
                      </a:lnTo>
                      <a:lnTo>
                        <a:pt x="206" y="5"/>
                      </a:lnTo>
                      <a:lnTo>
                        <a:pt x="187" y="0"/>
                      </a:lnTo>
                      <a:lnTo>
                        <a:pt x="152" y="23"/>
                      </a:lnTo>
                      <a:lnTo>
                        <a:pt x="120" y="58"/>
                      </a:lnTo>
                    </a:path>
                  </a:pathLst>
                </a:custGeom>
                <a:solidFill>
                  <a:srgbClr val="0000FF"/>
                </a:solidFill>
                <a:ln w="12700" cap="rnd" cmpd="sng">
                  <a:solidFill>
                    <a:srgbClr val="000000"/>
                  </a:solidFill>
                  <a:prstDash val="solid"/>
                  <a:round/>
                  <a:headEnd type="none" w="med" len="med"/>
                  <a:tailEnd type="none" w="med" len="med"/>
                </a:ln>
                <a:effectLst/>
              </p:spPr>
              <p:txBody>
                <a:bodyPr/>
                <a:lstStyle/>
                <a:p>
                  <a:endParaRPr lang="en-US"/>
                </a:p>
              </p:txBody>
            </p:sp>
          </p:grpSp>
        </p:grpSp>
        <p:grpSp>
          <p:nvGrpSpPr>
            <p:cNvPr id="80935" name="Group 39"/>
            <p:cNvGrpSpPr>
              <a:grpSpLocks/>
            </p:cNvGrpSpPr>
            <p:nvPr/>
          </p:nvGrpSpPr>
          <p:grpSpPr bwMode="auto">
            <a:xfrm>
              <a:off x="1028" y="1274"/>
              <a:ext cx="321" cy="417"/>
              <a:chOff x="1028" y="1274"/>
              <a:chExt cx="321" cy="417"/>
            </a:xfrm>
          </p:grpSpPr>
          <p:grpSp>
            <p:nvGrpSpPr>
              <p:cNvPr id="80936" name="Group 40"/>
              <p:cNvGrpSpPr>
                <a:grpSpLocks/>
              </p:cNvGrpSpPr>
              <p:nvPr/>
            </p:nvGrpSpPr>
            <p:grpSpPr bwMode="auto">
              <a:xfrm>
                <a:off x="1060" y="1396"/>
                <a:ext cx="275" cy="199"/>
                <a:chOff x="1060" y="1396"/>
                <a:chExt cx="275" cy="199"/>
              </a:xfrm>
            </p:grpSpPr>
            <p:sp>
              <p:nvSpPr>
                <p:cNvPr id="80937" name="Freeform 41"/>
                <p:cNvSpPr>
                  <a:spLocks/>
                </p:cNvSpPr>
                <p:nvPr/>
              </p:nvSpPr>
              <p:spPr bwMode="auto">
                <a:xfrm>
                  <a:off x="1295" y="1396"/>
                  <a:ext cx="40" cy="91"/>
                </a:xfrm>
                <a:custGeom>
                  <a:avLst/>
                  <a:gdLst/>
                  <a:ahLst/>
                  <a:cxnLst>
                    <a:cxn ang="0">
                      <a:pos x="0" y="10"/>
                    </a:cxn>
                    <a:cxn ang="0">
                      <a:pos x="6" y="0"/>
                    </a:cxn>
                    <a:cxn ang="0">
                      <a:pos x="19" y="0"/>
                    </a:cxn>
                    <a:cxn ang="0">
                      <a:pos x="24" y="6"/>
                    </a:cxn>
                    <a:cxn ang="0">
                      <a:pos x="30" y="17"/>
                    </a:cxn>
                    <a:cxn ang="0">
                      <a:pos x="34" y="40"/>
                    </a:cxn>
                    <a:cxn ang="0">
                      <a:pos x="39" y="68"/>
                    </a:cxn>
                    <a:cxn ang="0">
                      <a:pos x="39" y="90"/>
                    </a:cxn>
                    <a:cxn ang="0">
                      <a:pos x="29" y="90"/>
                    </a:cxn>
                    <a:cxn ang="0">
                      <a:pos x="0" y="10"/>
                    </a:cxn>
                  </a:cxnLst>
                  <a:rect l="0" t="0" r="r" b="b"/>
                  <a:pathLst>
                    <a:path w="40" h="91">
                      <a:moveTo>
                        <a:pt x="0" y="10"/>
                      </a:moveTo>
                      <a:lnTo>
                        <a:pt x="6" y="0"/>
                      </a:lnTo>
                      <a:lnTo>
                        <a:pt x="19" y="0"/>
                      </a:lnTo>
                      <a:lnTo>
                        <a:pt x="24" y="6"/>
                      </a:lnTo>
                      <a:lnTo>
                        <a:pt x="30" y="17"/>
                      </a:lnTo>
                      <a:lnTo>
                        <a:pt x="34" y="40"/>
                      </a:lnTo>
                      <a:lnTo>
                        <a:pt x="39" y="68"/>
                      </a:lnTo>
                      <a:lnTo>
                        <a:pt x="39" y="90"/>
                      </a:lnTo>
                      <a:lnTo>
                        <a:pt x="29" y="90"/>
                      </a:lnTo>
                      <a:lnTo>
                        <a:pt x="0" y="10"/>
                      </a:lnTo>
                    </a:path>
                  </a:pathLst>
                </a:custGeom>
                <a:solidFill>
                  <a:srgbClr val="FFE0C0"/>
                </a:solidFill>
                <a:ln w="12700" cap="rnd" cmpd="sng">
                  <a:solidFill>
                    <a:srgbClr val="000000"/>
                  </a:solidFill>
                  <a:prstDash val="solid"/>
                  <a:round/>
                  <a:headEnd type="none" w="med" len="med"/>
                  <a:tailEnd type="none" w="med" len="med"/>
                </a:ln>
                <a:effectLst/>
              </p:spPr>
              <p:txBody>
                <a:bodyPr/>
                <a:lstStyle/>
                <a:p>
                  <a:endParaRPr lang="en-US"/>
                </a:p>
              </p:txBody>
            </p:sp>
            <p:sp>
              <p:nvSpPr>
                <p:cNvPr id="80938" name="Freeform 42"/>
                <p:cNvSpPr>
                  <a:spLocks/>
                </p:cNvSpPr>
                <p:nvPr/>
              </p:nvSpPr>
              <p:spPr bwMode="auto">
                <a:xfrm>
                  <a:off x="1060" y="1520"/>
                  <a:ext cx="66" cy="75"/>
                </a:xfrm>
                <a:custGeom>
                  <a:avLst/>
                  <a:gdLst/>
                  <a:ahLst/>
                  <a:cxnLst>
                    <a:cxn ang="0">
                      <a:pos x="15" y="0"/>
                    </a:cxn>
                    <a:cxn ang="0">
                      <a:pos x="4" y="6"/>
                    </a:cxn>
                    <a:cxn ang="0">
                      <a:pos x="0" y="14"/>
                    </a:cxn>
                    <a:cxn ang="0">
                      <a:pos x="4" y="26"/>
                    </a:cxn>
                    <a:cxn ang="0">
                      <a:pos x="12" y="39"/>
                    </a:cxn>
                    <a:cxn ang="0">
                      <a:pos x="22" y="51"/>
                    </a:cxn>
                    <a:cxn ang="0">
                      <a:pos x="41" y="69"/>
                    </a:cxn>
                    <a:cxn ang="0">
                      <a:pos x="53" y="74"/>
                    </a:cxn>
                    <a:cxn ang="0">
                      <a:pos x="65" y="65"/>
                    </a:cxn>
                    <a:cxn ang="0">
                      <a:pos x="15" y="0"/>
                    </a:cxn>
                  </a:cxnLst>
                  <a:rect l="0" t="0" r="r" b="b"/>
                  <a:pathLst>
                    <a:path w="66" h="75">
                      <a:moveTo>
                        <a:pt x="15" y="0"/>
                      </a:moveTo>
                      <a:lnTo>
                        <a:pt x="4" y="6"/>
                      </a:lnTo>
                      <a:lnTo>
                        <a:pt x="0" y="14"/>
                      </a:lnTo>
                      <a:lnTo>
                        <a:pt x="4" y="26"/>
                      </a:lnTo>
                      <a:lnTo>
                        <a:pt x="12" y="39"/>
                      </a:lnTo>
                      <a:lnTo>
                        <a:pt x="22" y="51"/>
                      </a:lnTo>
                      <a:lnTo>
                        <a:pt x="41" y="69"/>
                      </a:lnTo>
                      <a:lnTo>
                        <a:pt x="53" y="74"/>
                      </a:lnTo>
                      <a:lnTo>
                        <a:pt x="65" y="65"/>
                      </a:lnTo>
                      <a:lnTo>
                        <a:pt x="15" y="0"/>
                      </a:lnTo>
                    </a:path>
                  </a:pathLst>
                </a:custGeom>
                <a:solidFill>
                  <a:srgbClr val="FFE0C0"/>
                </a:solidFill>
                <a:ln w="12700" cap="rnd" cmpd="sng">
                  <a:solidFill>
                    <a:srgbClr val="000000"/>
                  </a:solidFill>
                  <a:prstDash val="solid"/>
                  <a:round/>
                  <a:headEnd type="none" w="med" len="med"/>
                  <a:tailEnd type="none" w="med" len="med"/>
                </a:ln>
                <a:effectLst/>
              </p:spPr>
              <p:txBody>
                <a:bodyPr/>
                <a:lstStyle/>
                <a:p>
                  <a:endParaRPr lang="en-US"/>
                </a:p>
              </p:txBody>
            </p:sp>
          </p:grpSp>
          <p:sp>
            <p:nvSpPr>
              <p:cNvPr id="80939" name="Freeform 43"/>
              <p:cNvSpPr>
                <a:spLocks/>
              </p:cNvSpPr>
              <p:nvPr/>
            </p:nvSpPr>
            <p:spPr bwMode="auto">
              <a:xfrm>
                <a:off x="1042" y="1319"/>
                <a:ext cx="307" cy="372"/>
              </a:xfrm>
              <a:custGeom>
                <a:avLst/>
                <a:gdLst/>
                <a:ahLst/>
                <a:cxnLst>
                  <a:cxn ang="0">
                    <a:pos x="27" y="53"/>
                  </a:cxn>
                  <a:cxn ang="0">
                    <a:pos x="12" y="74"/>
                  </a:cxn>
                  <a:cxn ang="0">
                    <a:pos x="4" y="100"/>
                  </a:cxn>
                  <a:cxn ang="0">
                    <a:pos x="0" y="130"/>
                  </a:cxn>
                  <a:cxn ang="0">
                    <a:pos x="5" y="155"/>
                  </a:cxn>
                  <a:cxn ang="0">
                    <a:pos x="15" y="179"/>
                  </a:cxn>
                  <a:cxn ang="0">
                    <a:pos x="33" y="199"/>
                  </a:cxn>
                  <a:cxn ang="0">
                    <a:pos x="49" y="222"/>
                  </a:cxn>
                  <a:cxn ang="0">
                    <a:pos x="64" y="253"/>
                  </a:cxn>
                  <a:cxn ang="0">
                    <a:pos x="81" y="290"/>
                  </a:cxn>
                  <a:cxn ang="0">
                    <a:pos x="98" y="320"/>
                  </a:cxn>
                  <a:cxn ang="0">
                    <a:pos x="115" y="337"/>
                  </a:cxn>
                  <a:cxn ang="0">
                    <a:pos x="134" y="348"/>
                  </a:cxn>
                  <a:cxn ang="0">
                    <a:pos x="167" y="362"/>
                  </a:cxn>
                  <a:cxn ang="0">
                    <a:pos x="200" y="371"/>
                  </a:cxn>
                  <a:cxn ang="0">
                    <a:pos x="222" y="368"/>
                  </a:cxn>
                  <a:cxn ang="0">
                    <a:pos x="241" y="365"/>
                  </a:cxn>
                  <a:cxn ang="0">
                    <a:pos x="274" y="353"/>
                  </a:cxn>
                  <a:cxn ang="0">
                    <a:pos x="287" y="340"/>
                  </a:cxn>
                  <a:cxn ang="0">
                    <a:pos x="293" y="323"/>
                  </a:cxn>
                  <a:cxn ang="0">
                    <a:pos x="303" y="287"/>
                  </a:cxn>
                  <a:cxn ang="0">
                    <a:pos x="306" y="259"/>
                  </a:cxn>
                  <a:cxn ang="0">
                    <a:pos x="306" y="225"/>
                  </a:cxn>
                  <a:cxn ang="0">
                    <a:pos x="302" y="201"/>
                  </a:cxn>
                  <a:cxn ang="0">
                    <a:pos x="293" y="174"/>
                  </a:cxn>
                  <a:cxn ang="0">
                    <a:pos x="279" y="137"/>
                  </a:cxn>
                  <a:cxn ang="0">
                    <a:pos x="262" y="109"/>
                  </a:cxn>
                  <a:cxn ang="0">
                    <a:pos x="254" y="77"/>
                  </a:cxn>
                  <a:cxn ang="0">
                    <a:pos x="238" y="41"/>
                  </a:cxn>
                  <a:cxn ang="0">
                    <a:pos x="220" y="22"/>
                  </a:cxn>
                  <a:cxn ang="0">
                    <a:pos x="202" y="12"/>
                  </a:cxn>
                  <a:cxn ang="0">
                    <a:pos x="167" y="1"/>
                  </a:cxn>
                  <a:cxn ang="0">
                    <a:pos x="144" y="0"/>
                  </a:cxn>
                  <a:cxn ang="0">
                    <a:pos x="110" y="6"/>
                  </a:cxn>
                  <a:cxn ang="0">
                    <a:pos x="78" y="17"/>
                  </a:cxn>
                  <a:cxn ang="0">
                    <a:pos x="47" y="37"/>
                  </a:cxn>
                  <a:cxn ang="0">
                    <a:pos x="27" y="53"/>
                  </a:cxn>
                </a:cxnLst>
                <a:rect l="0" t="0" r="r" b="b"/>
                <a:pathLst>
                  <a:path w="307" h="372">
                    <a:moveTo>
                      <a:pt x="27" y="53"/>
                    </a:moveTo>
                    <a:lnTo>
                      <a:pt x="12" y="74"/>
                    </a:lnTo>
                    <a:lnTo>
                      <a:pt x="4" y="100"/>
                    </a:lnTo>
                    <a:lnTo>
                      <a:pt x="0" y="130"/>
                    </a:lnTo>
                    <a:lnTo>
                      <a:pt x="5" y="155"/>
                    </a:lnTo>
                    <a:lnTo>
                      <a:pt x="15" y="179"/>
                    </a:lnTo>
                    <a:lnTo>
                      <a:pt x="33" y="199"/>
                    </a:lnTo>
                    <a:lnTo>
                      <a:pt x="49" y="222"/>
                    </a:lnTo>
                    <a:lnTo>
                      <a:pt x="64" y="253"/>
                    </a:lnTo>
                    <a:lnTo>
                      <a:pt x="81" y="290"/>
                    </a:lnTo>
                    <a:lnTo>
                      <a:pt x="98" y="320"/>
                    </a:lnTo>
                    <a:lnTo>
                      <a:pt x="115" y="337"/>
                    </a:lnTo>
                    <a:lnTo>
                      <a:pt x="134" y="348"/>
                    </a:lnTo>
                    <a:lnTo>
                      <a:pt x="167" y="362"/>
                    </a:lnTo>
                    <a:lnTo>
                      <a:pt x="200" y="371"/>
                    </a:lnTo>
                    <a:lnTo>
                      <a:pt x="222" y="368"/>
                    </a:lnTo>
                    <a:lnTo>
                      <a:pt x="241" y="365"/>
                    </a:lnTo>
                    <a:lnTo>
                      <a:pt x="274" y="353"/>
                    </a:lnTo>
                    <a:lnTo>
                      <a:pt x="287" y="340"/>
                    </a:lnTo>
                    <a:lnTo>
                      <a:pt x="293" y="323"/>
                    </a:lnTo>
                    <a:lnTo>
                      <a:pt x="303" y="287"/>
                    </a:lnTo>
                    <a:lnTo>
                      <a:pt x="306" y="259"/>
                    </a:lnTo>
                    <a:lnTo>
                      <a:pt x="306" y="225"/>
                    </a:lnTo>
                    <a:lnTo>
                      <a:pt x="302" y="201"/>
                    </a:lnTo>
                    <a:lnTo>
                      <a:pt x="293" y="174"/>
                    </a:lnTo>
                    <a:lnTo>
                      <a:pt x="279" y="137"/>
                    </a:lnTo>
                    <a:lnTo>
                      <a:pt x="262" y="109"/>
                    </a:lnTo>
                    <a:lnTo>
                      <a:pt x="254" y="77"/>
                    </a:lnTo>
                    <a:lnTo>
                      <a:pt x="238" y="41"/>
                    </a:lnTo>
                    <a:lnTo>
                      <a:pt x="220" y="22"/>
                    </a:lnTo>
                    <a:lnTo>
                      <a:pt x="202" y="12"/>
                    </a:lnTo>
                    <a:lnTo>
                      <a:pt x="167" y="1"/>
                    </a:lnTo>
                    <a:lnTo>
                      <a:pt x="144" y="0"/>
                    </a:lnTo>
                    <a:lnTo>
                      <a:pt x="110" y="6"/>
                    </a:lnTo>
                    <a:lnTo>
                      <a:pt x="78" y="17"/>
                    </a:lnTo>
                    <a:lnTo>
                      <a:pt x="47" y="37"/>
                    </a:lnTo>
                    <a:lnTo>
                      <a:pt x="27" y="53"/>
                    </a:lnTo>
                  </a:path>
                </a:pathLst>
              </a:custGeom>
              <a:solidFill>
                <a:srgbClr val="FFE0C0"/>
              </a:solidFill>
              <a:ln w="12700" cap="rnd" cmpd="sng">
                <a:solidFill>
                  <a:srgbClr val="000000"/>
                </a:solidFill>
                <a:prstDash val="solid"/>
                <a:round/>
                <a:headEnd type="none" w="med" len="med"/>
                <a:tailEnd type="none" w="med" len="med"/>
              </a:ln>
              <a:effectLst/>
            </p:spPr>
            <p:txBody>
              <a:bodyPr/>
              <a:lstStyle/>
              <a:p>
                <a:endParaRPr lang="en-US"/>
              </a:p>
            </p:txBody>
          </p:sp>
          <p:grpSp>
            <p:nvGrpSpPr>
              <p:cNvPr id="80940" name="Group 44"/>
              <p:cNvGrpSpPr>
                <a:grpSpLocks/>
              </p:cNvGrpSpPr>
              <p:nvPr/>
            </p:nvGrpSpPr>
            <p:grpSpPr bwMode="auto">
              <a:xfrm>
                <a:off x="1073" y="1400"/>
                <a:ext cx="232" cy="129"/>
                <a:chOff x="1073" y="1400"/>
                <a:chExt cx="232" cy="129"/>
              </a:xfrm>
            </p:grpSpPr>
            <p:sp>
              <p:nvSpPr>
                <p:cNvPr id="80941" name="Freeform 45"/>
                <p:cNvSpPr>
                  <a:spLocks/>
                </p:cNvSpPr>
                <p:nvPr/>
              </p:nvSpPr>
              <p:spPr bwMode="auto">
                <a:xfrm>
                  <a:off x="1186" y="1458"/>
                  <a:ext cx="18" cy="20"/>
                </a:xfrm>
                <a:custGeom>
                  <a:avLst/>
                  <a:gdLst/>
                  <a:ahLst/>
                  <a:cxnLst>
                    <a:cxn ang="0">
                      <a:pos x="0" y="11"/>
                    </a:cxn>
                    <a:cxn ang="0">
                      <a:pos x="5" y="4"/>
                    </a:cxn>
                    <a:cxn ang="0">
                      <a:pos x="15" y="0"/>
                    </a:cxn>
                    <a:cxn ang="0">
                      <a:pos x="17" y="10"/>
                    </a:cxn>
                    <a:cxn ang="0">
                      <a:pos x="9" y="10"/>
                    </a:cxn>
                    <a:cxn ang="0">
                      <a:pos x="3" y="19"/>
                    </a:cxn>
                    <a:cxn ang="0">
                      <a:pos x="0" y="11"/>
                    </a:cxn>
                  </a:cxnLst>
                  <a:rect l="0" t="0" r="r" b="b"/>
                  <a:pathLst>
                    <a:path w="18" h="20">
                      <a:moveTo>
                        <a:pt x="0" y="11"/>
                      </a:moveTo>
                      <a:lnTo>
                        <a:pt x="5" y="4"/>
                      </a:lnTo>
                      <a:lnTo>
                        <a:pt x="15" y="0"/>
                      </a:lnTo>
                      <a:lnTo>
                        <a:pt x="17" y="10"/>
                      </a:lnTo>
                      <a:lnTo>
                        <a:pt x="9" y="10"/>
                      </a:lnTo>
                      <a:lnTo>
                        <a:pt x="3" y="19"/>
                      </a:lnTo>
                      <a:lnTo>
                        <a:pt x="0" y="11"/>
                      </a:lnTo>
                    </a:path>
                  </a:pathLst>
                </a:custGeom>
                <a:solidFill>
                  <a:srgbClr val="C0C0C0"/>
                </a:solidFill>
                <a:ln w="12700" cap="rnd" cmpd="sng">
                  <a:solidFill>
                    <a:srgbClr val="000000"/>
                  </a:solidFill>
                  <a:prstDash val="solid"/>
                  <a:round/>
                  <a:headEnd type="none" w="med" len="med"/>
                  <a:tailEnd type="none" w="med" len="med"/>
                </a:ln>
                <a:effectLst/>
              </p:spPr>
              <p:txBody>
                <a:bodyPr/>
                <a:lstStyle/>
                <a:p>
                  <a:endParaRPr lang="en-US"/>
                </a:p>
              </p:txBody>
            </p:sp>
            <p:sp>
              <p:nvSpPr>
                <p:cNvPr id="80942" name="Freeform 46"/>
                <p:cNvSpPr>
                  <a:spLocks/>
                </p:cNvSpPr>
                <p:nvPr/>
              </p:nvSpPr>
              <p:spPr bwMode="auto">
                <a:xfrm>
                  <a:off x="1073" y="1507"/>
                  <a:ext cx="34" cy="22"/>
                </a:xfrm>
                <a:custGeom>
                  <a:avLst/>
                  <a:gdLst/>
                  <a:ahLst/>
                  <a:cxnLst>
                    <a:cxn ang="0">
                      <a:pos x="28" y="0"/>
                    </a:cxn>
                    <a:cxn ang="0">
                      <a:pos x="33" y="11"/>
                    </a:cxn>
                    <a:cxn ang="0">
                      <a:pos x="5" y="21"/>
                    </a:cxn>
                    <a:cxn ang="0">
                      <a:pos x="0" y="16"/>
                    </a:cxn>
                    <a:cxn ang="0">
                      <a:pos x="28" y="0"/>
                    </a:cxn>
                  </a:cxnLst>
                  <a:rect l="0" t="0" r="r" b="b"/>
                  <a:pathLst>
                    <a:path w="34" h="22">
                      <a:moveTo>
                        <a:pt x="28" y="0"/>
                      </a:moveTo>
                      <a:lnTo>
                        <a:pt x="33" y="11"/>
                      </a:lnTo>
                      <a:lnTo>
                        <a:pt x="5" y="21"/>
                      </a:lnTo>
                      <a:lnTo>
                        <a:pt x="0" y="16"/>
                      </a:lnTo>
                      <a:lnTo>
                        <a:pt x="28" y="0"/>
                      </a:lnTo>
                    </a:path>
                  </a:pathLst>
                </a:custGeom>
                <a:solidFill>
                  <a:srgbClr val="C0C0C0"/>
                </a:solidFill>
                <a:ln w="12700" cap="rnd" cmpd="sng">
                  <a:solidFill>
                    <a:srgbClr val="000000"/>
                  </a:solidFill>
                  <a:prstDash val="solid"/>
                  <a:round/>
                  <a:headEnd type="none" w="med" len="med"/>
                  <a:tailEnd type="none" w="med" len="med"/>
                </a:ln>
                <a:effectLst/>
              </p:spPr>
              <p:txBody>
                <a:bodyPr/>
                <a:lstStyle/>
                <a:p>
                  <a:endParaRPr lang="en-US"/>
                </a:p>
              </p:txBody>
            </p:sp>
            <p:sp>
              <p:nvSpPr>
                <p:cNvPr id="80943" name="Freeform 47"/>
                <p:cNvSpPr>
                  <a:spLocks/>
                </p:cNvSpPr>
                <p:nvPr/>
              </p:nvSpPr>
              <p:spPr bwMode="auto">
                <a:xfrm>
                  <a:off x="1275" y="1400"/>
                  <a:ext cx="30" cy="22"/>
                </a:xfrm>
                <a:custGeom>
                  <a:avLst/>
                  <a:gdLst/>
                  <a:ahLst/>
                  <a:cxnLst>
                    <a:cxn ang="0">
                      <a:pos x="0" y="11"/>
                    </a:cxn>
                    <a:cxn ang="0">
                      <a:pos x="6" y="21"/>
                    </a:cxn>
                    <a:cxn ang="0">
                      <a:pos x="29" y="5"/>
                    </a:cxn>
                    <a:cxn ang="0">
                      <a:pos x="26" y="0"/>
                    </a:cxn>
                    <a:cxn ang="0">
                      <a:pos x="0" y="11"/>
                    </a:cxn>
                  </a:cxnLst>
                  <a:rect l="0" t="0" r="r" b="b"/>
                  <a:pathLst>
                    <a:path w="30" h="22">
                      <a:moveTo>
                        <a:pt x="0" y="11"/>
                      </a:moveTo>
                      <a:lnTo>
                        <a:pt x="6" y="21"/>
                      </a:lnTo>
                      <a:lnTo>
                        <a:pt x="29" y="5"/>
                      </a:lnTo>
                      <a:lnTo>
                        <a:pt x="26" y="0"/>
                      </a:lnTo>
                      <a:lnTo>
                        <a:pt x="0" y="11"/>
                      </a:lnTo>
                    </a:path>
                  </a:pathLst>
                </a:custGeom>
                <a:solidFill>
                  <a:srgbClr val="C0C0C0"/>
                </a:solidFill>
                <a:ln w="12700" cap="rnd" cmpd="sng">
                  <a:solidFill>
                    <a:srgbClr val="000000"/>
                  </a:solidFill>
                  <a:prstDash val="solid"/>
                  <a:round/>
                  <a:headEnd type="none" w="med" len="med"/>
                  <a:tailEnd type="none" w="med" len="med"/>
                </a:ln>
                <a:effectLst/>
              </p:spPr>
              <p:txBody>
                <a:bodyPr/>
                <a:lstStyle/>
                <a:p>
                  <a:endParaRPr lang="en-US"/>
                </a:p>
              </p:txBody>
            </p:sp>
          </p:grpSp>
          <p:grpSp>
            <p:nvGrpSpPr>
              <p:cNvPr id="80944" name="Group 48"/>
              <p:cNvGrpSpPr>
                <a:grpSpLocks/>
              </p:cNvGrpSpPr>
              <p:nvPr/>
            </p:nvGrpSpPr>
            <p:grpSpPr bwMode="auto">
              <a:xfrm>
                <a:off x="1100" y="1409"/>
                <a:ext cx="197" cy="143"/>
                <a:chOff x="1100" y="1409"/>
                <a:chExt cx="197" cy="143"/>
              </a:xfrm>
            </p:grpSpPr>
            <p:sp>
              <p:nvSpPr>
                <p:cNvPr id="80945" name="Freeform 49"/>
                <p:cNvSpPr>
                  <a:spLocks/>
                </p:cNvSpPr>
                <p:nvPr/>
              </p:nvSpPr>
              <p:spPr bwMode="auto">
                <a:xfrm>
                  <a:off x="1100" y="1461"/>
                  <a:ext cx="100" cy="91"/>
                </a:xfrm>
                <a:custGeom>
                  <a:avLst/>
                  <a:gdLst/>
                  <a:ahLst/>
                  <a:cxnLst>
                    <a:cxn ang="0">
                      <a:pos x="0" y="46"/>
                    </a:cxn>
                    <a:cxn ang="0">
                      <a:pos x="81" y="0"/>
                    </a:cxn>
                    <a:cxn ang="0">
                      <a:pos x="95" y="23"/>
                    </a:cxn>
                    <a:cxn ang="0">
                      <a:pos x="99" y="40"/>
                    </a:cxn>
                    <a:cxn ang="0">
                      <a:pos x="98" y="57"/>
                    </a:cxn>
                    <a:cxn ang="0">
                      <a:pos x="91" y="68"/>
                    </a:cxn>
                    <a:cxn ang="0">
                      <a:pos x="80" y="77"/>
                    </a:cxn>
                    <a:cxn ang="0">
                      <a:pos x="64" y="83"/>
                    </a:cxn>
                    <a:cxn ang="0">
                      <a:pos x="54" y="89"/>
                    </a:cxn>
                    <a:cxn ang="0">
                      <a:pos x="44" y="90"/>
                    </a:cxn>
                    <a:cxn ang="0">
                      <a:pos x="32" y="88"/>
                    </a:cxn>
                    <a:cxn ang="0">
                      <a:pos x="23" y="82"/>
                    </a:cxn>
                    <a:cxn ang="0">
                      <a:pos x="16" y="75"/>
                    </a:cxn>
                    <a:cxn ang="0">
                      <a:pos x="13" y="68"/>
                    </a:cxn>
                    <a:cxn ang="0">
                      <a:pos x="5" y="54"/>
                    </a:cxn>
                    <a:cxn ang="0">
                      <a:pos x="0" y="46"/>
                    </a:cxn>
                  </a:cxnLst>
                  <a:rect l="0" t="0" r="r" b="b"/>
                  <a:pathLst>
                    <a:path w="100" h="91">
                      <a:moveTo>
                        <a:pt x="0" y="46"/>
                      </a:moveTo>
                      <a:lnTo>
                        <a:pt x="81" y="0"/>
                      </a:lnTo>
                      <a:lnTo>
                        <a:pt x="95" y="23"/>
                      </a:lnTo>
                      <a:lnTo>
                        <a:pt x="99" y="40"/>
                      </a:lnTo>
                      <a:lnTo>
                        <a:pt x="98" y="57"/>
                      </a:lnTo>
                      <a:lnTo>
                        <a:pt x="91" y="68"/>
                      </a:lnTo>
                      <a:lnTo>
                        <a:pt x="80" y="77"/>
                      </a:lnTo>
                      <a:lnTo>
                        <a:pt x="64" y="83"/>
                      </a:lnTo>
                      <a:lnTo>
                        <a:pt x="54" y="89"/>
                      </a:lnTo>
                      <a:lnTo>
                        <a:pt x="44" y="90"/>
                      </a:lnTo>
                      <a:lnTo>
                        <a:pt x="32" y="88"/>
                      </a:lnTo>
                      <a:lnTo>
                        <a:pt x="23" y="82"/>
                      </a:lnTo>
                      <a:lnTo>
                        <a:pt x="16" y="75"/>
                      </a:lnTo>
                      <a:lnTo>
                        <a:pt x="13" y="68"/>
                      </a:lnTo>
                      <a:lnTo>
                        <a:pt x="5" y="54"/>
                      </a:lnTo>
                      <a:lnTo>
                        <a:pt x="0" y="46"/>
                      </a:lnTo>
                    </a:path>
                  </a:pathLst>
                </a:custGeom>
                <a:solidFill>
                  <a:srgbClr val="80FFFF"/>
                </a:solidFill>
                <a:ln w="12700" cap="rnd" cmpd="sng">
                  <a:solidFill>
                    <a:srgbClr val="000000"/>
                  </a:solidFill>
                  <a:prstDash val="solid"/>
                  <a:round/>
                  <a:headEnd type="none" w="med" len="med"/>
                  <a:tailEnd type="none" w="med" len="med"/>
                </a:ln>
                <a:effectLst/>
              </p:spPr>
              <p:txBody>
                <a:bodyPr/>
                <a:lstStyle/>
                <a:p>
                  <a:endParaRPr lang="en-US"/>
                </a:p>
              </p:txBody>
            </p:sp>
            <p:sp>
              <p:nvSpPr>
                <p:cNvPr id="80946" name="Oval 50"/>
                <p:cNvSpPr>
                  <a:spLocks noChangeArrowheads="1"/>
                </p:cNvSpPr>
                <p:nvPr/>
              </p:nvSpPr>
              <p:spPr bwMode="auto">
                <a:xfrm>
                  <a:off x="1146" y="1502"/>
                  <a:ext cx="9" cy="8"/>
                </a:xfrm>
                <a:prstGeom prst="ellipse">
                  <a:avLst/>
                </a:prstGeom>
                <a:solidFill>
                  <a:srgbClr val="00A000"/>
                </a:solidFill>
                <a:ln w="12700">
                  <a:solidFill>
                    <a:srgbClr val="000000"/>
                  </a:solidFill>
                  <a:round/>
                  <a:headEnd/>
                  <a:tailEnd/>
                </a:ln>
                <a:effectLst/>
              </p:spPr>
              <p:txBody>
                <a:bodyPr wrap="none" anchor="ctr"/>
                <a:lstStyle/>
                <a:p>
                  <a:endParaRPr lang="en-US"/>
                </a:p>
              </p:txBody>
            </p:sp>
            <p:sp>
              <p:nvSpPr>
                <p:cNvPr id="80947" name="Freeform 51"/>
                <p:cNvSpPr>
                  <a:spLocks/>
                </p:cNvSpPr>
                <p:nvPr/>
              </p:nvSpPr>
              <p:spPr bwMode="auto">
                <a:xfrm>
                  <a:off x="1196" y="1409"/>
                  <a:ext cx="101" cy="90"/>
                </a:xfrm>
                <a:custGeom>
                  <a:avLst/>
                  <a:gdLst/>
                  <a:ahLst/>
                  <a:cxnLst>
                    <a:cxn ang="0">
                      <a:pos x="0" y="45"/>
                    </a:cxn>
                    <a:cxn ang="0">
                      <a:pos x="83" y="0"/>
                    </a:cxn>
                    <a:cxn ang="0">
                      <a:pos x="95" y="25"/>
                    </a:cxn>
                    <a:cxn ang="0">
                      <a:pos x="100" y="40"/>
                    </a:cxn>
                    <a:cxn ang="0">
                      <a:pos x="97" y="56"/>
                    </a:cxn>
                    <a:cxn ang="0">
                      <a:pos x="91" y="66"/>
                    </a:cxn>
                    <a:cxn ang="0">
                      <a:pos x="79" y="76"/>
                    </a:cxn>
                    <a:cxn ang="0">
                      <a:pos x="66" y="83"/>
                    </a:cxn>
                    <a:cxn ang="0">
                      <a:pos x="55" y="87"/>
                    </a:cxn>
                    <a:cxn ang="0">
                      <a:pos x="43" y="89"/>
                    </a:cxn>
                    <a:cxn ang="0">
                      <a:pos x="32" y="87"/>
                    </a:cxn>
                    <a:cxn ang="0">
                      <a:pos x="23" y="81"/>
                    </a:cxn>
                    <a:cxn ang="0">
                      <a:pos x="17" y="76"/>
                    </a:cxn>
                    <a:cxn ang="0">
                      <a:pos x="13" y="67"/>
                    </a:cxn>
                    <a:cxn ang="0">
                      <a:pos x="5" y="54"/>
                    </a:cxn>
                    <a:cxn ang="0">
                      <a:pos x="0" y="45"/>
                    </a:cxn>
                  </a:cxnLst>
                  <a:rect l="0" t="0" r="r" b="b"/>
                  <a:pathLst>
                    <a:path w="101" h="90">
                      <a:moveTo>
                        <a:pt x="0" y="45"/>
                      </a:moveTo>
                      <a:lnTo>
                        <a:pt x="83" y="0"/>
                      </a:lnTo>
                      <a:lnTo>
                        <a:pt x="95" y="25"/>
                      </a:lnTo>
                      <a:lnTo>
                        <a:pt x="100" y="40"/>
                      </a:lnTo>
                      <a:lnTo>
                        <a:pt x="97" y="56"/>
                      </a:lnTo>
                      <a:lnTo>
                        <a:pt x="91" y="66"/>
                      </a:lnTo>
                      <a:lnTo>
                        <a:pt x="79" y="76"/>
                      </a:lnTo>
                      <a:lnTo>
                        <a:pt x="66" y="83"/>
                      </a:lnTo>
                      <a:lnTo>
                        <a:pt x="55" y="87"/>
                      </a:lnTo>
                      <a:lnTo>
                        <a:pt x="43" y="89"/>
                      </a:lnTo>
                      <a:lnTo>
                        <a:pt x="32" y="87"/>
                      </a:lnTo>
                      <a:lnTo>
                        <a:pt x="23" y="81"/>
                      </a:lnTo>
                      <a:lnTo>
                        <a:pt x="17" y="76"/>
                      </a:lnTo>
                      <a:lnTo>
                        <a:pt x="13" y="67"/>
                      </a:lnTo>
                      <a:lnTo>
                        <a:pt x="5" y="54"/>
                      </a:lnTo>
                      <a:lnTo>
                        <a:pt x="0" y="45"/>
                      </a:lnTo>
                    </a:path>
                  </a:pathLst>
                </a:custGeom>
                <a:solidFill>
                  <a:srgbClr val="80FFFF"/>
                </a:solidFill>
                <a:ln w="12700" cap="rnd" cmpd="sng">
                  <a:solidFill>
                    <a:srgbClr val="000000"/>
                  </a:solidFill>
                  <a:prstDash val="solid"/>
                  <a:round/>
                  <a:headEnd type="none" w="med" len="med"/>
                  <a:tailEnd type="none" w="med" len="med"/>
                </a:ln>
                <a:effectLst/>
              </p:spPr>
              <p:txBody>
                <a:bodyPr/>
                <a:lstStyle/>
                <a:p>
                  <a:endParaRPr lang="en-US"/>
                </a:p>
              </p:txBody>
            </p:sp>
            <p:sp>
              <p:nvSpPr>
                <p:cNvPr id="80948" name="Oval 52"/>
                <p:cNvSpPr>
                  <a:spLocks noChangeArrowheads="1"/>
                </p:cNvSpPr>
                <p:nvPr/>
              </p:nvSpPr>
              <p:spPr bwMode="auto">
                <a:xfrm>
                  <a:off x="1242" y="1450"/>
                  <a:ext cx="9" cy="8"/>
                </a:xfrm>
                <a:prstGeom prst="ellipse">
                  <a:avLst/>
                </a:prstGeom>
                <a:solidFill>
                  <a:srgbClr val="00A000"/>
                </a:solidFill>
                <a:ln w="12700">
                  <a:solidFill>
                    <a:srgbClr val="000000"/>
                  </a:solidFill>
                  <a:round/>
                  <a:headEnd/>
                  <a:tailEnd/>
                </a:ln>
                <a:effectLst/>
              </p:spPr>
              <p:txBody>
                <a:bodyPr wrap="none" anchor="ctr"/>
                <a:lstStyle/>
                <a:p>
                  <a:endParaRPr lang="en-US"/>
                </a:p>
              </p:txBody>
            </p:sp>
          </p:grpSp>
          <p:sp>
            <p:nvSpPr>
              <p:cNvPr id="80949" name="Freeform 53"/>
              <p:cNvSpPr>
                <a:spLocks/>
              </p:cNvSpPr>
              <p:nvPr/>
            </p:nvSpPr>
            <p:spPr bwMode="auto">
              <a:xfrm>
                <a:off x="1203" y="1555"/>
                <a:ext cx="100" cy="82"/>
              </a:xfrm>
              <a:custGeom>
                <a:avLst/>
                <a:gdLst/>
                <a:ahLst/>
                <a:cxnLst>
                  <a:cxn ang="0">
                    <a:pos x="0" y="42"/>
                  </a:cxn>
                  <a:cxn ang="0">
                    <a:pos x="15" y="42"/>
                  </a:cxn>
                  <a:cxn ang="0">
                    <a:pos x="29" y="39"/>
                  </a:cxn>
                  <a:cxn ang="0">
                    <a:pos x="45" y="35"/>
                  </a:cxn>
                  <a:cxn ang="0">
                    <a:pos x="59" y="30"/>
                  </a:cxn>
                  <a:cxn ang="0">
                    <a:pos x="75" y="19"/>
                  </a:cxn>
                  <a:cxn ang="0">
                    <a:pos x="84" y="11"/>
                  </a:cxn>
                  <a:cxn ang="0">
                    <a:pos x="93" y="0"/>
                  </a:cxn>
                  <a:cxn ang="0">
                    <a:pos x="98" y="22"/>
                  </a:cxn>
                  <a:cxn ang="0">
                    <a:pos x="99" y="30"/>
                  </a:cxn>
                  <a:cxn ang="0">
                    <a:pos x="99" y="46"/>
                  </a:cxn>
                  <a:cxn ang="0">
                    <a:pos x="95" y="57"/>
                  </a:cxn>
                  <a:cxn ang="0">
                    <a:pos x="88" y="69"/>
                  </a:cxn>
                  <a:cxn ang="0">
                    <a:pos x="79" y="76"/>
                  </a:cxn>
                  <a:cxn ang="0">
                    <a:pos x="68" y="80"/>
                  </a:cxn>
                  <a:cxn ang="0">
                    <a:pos x="56" y="81"/>
                  </a:cxn>
                  <a:cxn ang="0">
                    <a:pos x="44" y="80"/>
                  </a:cxn>
                  <a:cxn ang="0">
                    <a:pos x="33" y="75"/>
                  </a:cxn>
                  <a:cxn ang="0">
                    <a:pos x="28" y="73"/>
                  </a:cxn>
                  <a:cxn ang="0">
                    <a:pos x="17" y="66"/>
                  </a:cxn>
                  <a:cxn ang="0">
                    <a:pos x="10" y="52"/>
                  </a:cxn>
                  <a:cxn ang="0">
                    <a:pos x="0" y="42"/>
                  </a:cxn>
                </a:cxnLst>
                <a:rect l="0" t="0" r="r" b="b"/>
                <a:pathLst>
                  <a:path w="100" h="82">
                    <a:moveTo>
                      <a:pt x="0" y="42"/>
                    </a:moveTo>
                    <a:lnTo>
                      <a:pt x="15" y="42"/>
                    </a:lnTo>
                    <a:lnTo>
                      <a:pt x="29" y="39"/>
                    </a:lnTo>
                    <a:lnTo>
                      <a:pt x="45" y="35"/>
                    </a:lnTo>
                    <a:lnTo>
                      <a:pt x="59" y="30"/>
                    </a:lnTo>
                    <a:lnTo>
                      <a:pt x="75" y="19"/>
                    </a:lnTo>
                    <a:lnTo>
                      <a:pt x="84" y="11"/>
                    </a:lnTo>
                    <a:lnTo>
                      <a:pt x="93" y="0"/>
                    </a:lnTo>
                    <a:lnTo>
                      <a:pt x="98" y="22"/>
                    </a:lnTo>
                    <a:lnTo>
                      <a:pt x="99" y="30"/>
                    </a:lnTo>
                    <a:lnTo>
                      <a:pt x="99" y="46"/>
                    </a:lnTo>
                    <a:lnTo>
                      <a:pt x="95" y="57"/>
                    </a:lnTo>
                    <a:lnTo>
                      <a:pt x="88" y="69"/>
                    </a:lnTo>
                    <a:lnTo>
                      <a:pt x="79" y="76"/>
                    </a:lnTo>
                    <a:lnTo>
                      <a:pt x="68" y="80"/>
                    </a:lnTo>
                    <a:lnTo>
                      <a:pt x="56" y="81"/>
                    </a:lnTo>
                    <a:lnTo>
                      <a:pt x="44" y="80"/>
                    </a:lnTo>
                    <a:lnTo>
                      <a:pt x="33" y="75"/>
                    </a:lnTo>
                    <a:lnTo>
                      <a:pt x="28" y="73"/>
                    </a:lnTo>
                    <a:lnTo>
                      <a:pt x="17" y="66"/>
                    </a:lnTo>
                    <a:lnTo>
                      <a:pt x="10" y="52"/>
                    </a:lnTo>
                    <a:lnTo>
                      <a:pt x="0" y="42"/>
                    </a:lnTo>
                  </a:path>
                </a:pathLst>
              </a:custGeom>
              <a:solidFill>
                <a:srgbClr val="FFFFFF"/>
              </a:solidFill>
              <a:ln w="12700" cap="rnd" cmpd="sng">
                <a:solidFill>
                  <a:srgbClr val="000000"/>
                </a:solidFill>
                <a:prstDash val="solid"/>
                <a:round/>
                <a:headEnd type="none" w="med" len="med"/>
                <a:tailEnd type="none" w="med" len="med"/>
              </a:ln>
              <a:effectLst/>
            </p:spPr>
            <p:txBody>
              <a:bodyPr/>
              <a:lstStyle/>
              <a:p>
                <a:endParaRPr lang="en-US"/>
              </a:p>
            </p:txBody>
          </p:sp>
          <p:sp>
            <p:nvSpPr>
              <p:cNvPr id="80950" name="Freeform 54"/>
              <p:cNvSpPr>
                <a:spLocks/>
              </p:cNvSpPr>
              <p:nvPr/>
            </p:nvSpPr>
            <p:spPr bwMode="auto">
              <a:xfrm>
                <a:off x="1210" y="1528"/>
                <a:ext cx="52" cy="30"/>
              </a:xfrm>
              <a:custGeom>
                <a:avLst/>
                <a:gdLst/>
                <a:ahLst/>
                <a:cxnLst>
                  <a:cxn ang="0">
                    <a:pos x="0" y="29"/>
                  </a:cxn>
                  <a:cxn ang="0">
                    <a:pos x="15" y="28"/>
                  </a:cxn>
                  <a:cxn ang="0">
                    <a:pos x="21" y="25"/>
                  </a:cxn>
                  <a:cxn ang="0">
                    <a:pos x="30" y="23"/>
                  </a:cxn>
                  <a:cxn ang="0">
                    <a:pos x="38" y="17"/>
                  </a:cxn>
                  <a:cxn ang="0">
                    <a:pos x="44" y="9"/>
                  </a:cxn>
                  <a:cxn ang="0">
                    <a:pos x="51" y="0"/>
                  </a:cxn>
                </a:cxnLst>
                <a:rect l="0" t="0" r="r" b="b"/>
                <a:pathLst>
                  <a:path w="52" h="30">
                    <a:moveTo>
                      <a:pt x="0" y="29"/>
                    </a:moveTo>
                    <a:lnTo>
                      <a:pt x="15" y="28"/>
                    </a:lnTo>
                    <a:lnTo>
                      <a:pt x="21" y="25"/>
                    </a:lnTo>
                    <a:lnTo>
                      <a:pt x="30" y="23"/>
                    </a:lnTo>
                    <a:lnTo>
                      <a:pt x="38" y="17"/>
                    </a:lnTo>
                    <a:lnTo>
                      <a:pt x="44" y="9"/>
                    </a:lnTo>
                    <a:lnTo>
                      <a:pt x="51" y="0"/>
                    </a:lnTo>
                  </a:path>
                </a:pathLst>
              </a:custGeom>
              <a:noFill/>
              <a:ln w="12700" cap="rnd" cmpd="sng">
                <a:solidFill>
                  <a:srgbClr val="000000"/>
                </a:solidFill>
                <a:prstDash val="solid"/>
                <a:round/>
                <a:headEnd type="none" w="med" len="med"/>
                <a:tailEnd type="none" w="med" len="med"/>
              </a:ln>
              <a:effectLst/>
            </p:spPr>
            <p:txBody>
              <a:bodyPr/>
              <a:lstStyle/>
              <a:p>
                <a:endParaRPr lang="en-US"/>
              </a:p>
            </p:txBody>
          </p:sp>
          <p:sp>
            <p:nvSpPr>
              <p:cNvPr id="80951" name="Freeform 55"/>
              <p:cNvSpPr>
                <a:spLocks/>
              </p:cNvSpPr>
              <p:nvPr/>
            </p:nvSpPr>
            <p:spPr bwMode="auto">
              <a:xfrm>
                <a:off x="1028" y="1274"/>
                <a:ext cx="277" cy="255"/>
              </a:xfrm>
              <a:custGeom>
                <a:avLst/>
                <a:gdLst/>
                <a:ahLst/>
                <a:cxnLst>
                  <a:cxn ang="0">
                    <a:pos x="47" y="254"/>
                  </a:cxn>
                  <a:cxn ang="0">
                    <a:pos x="58" y="249"/>
                  </a:cxn>
                  <a:cxn ang="0">
                    <a:pos x="61" y="232"/>
                  </a:cxn>
                  <a:cxn ang="0">
                    <a:pos x="63" y="210"/>
                  </a:cxn>
                  <a:cxn ang="0">
                    <a:pos x="52" y="165"/>
                  </a:cxn>
                  <a:cxn ang="0">
                    <a:pos x="46" y="139"/>
                  </a:cxn>
                  <a:cxn ang="0">
                    <a:pos x="80" y="140"/>
                  </a:cxn>
                  <a:cxn ang="0">
                    <a:pos x="125" y="138"/>
                  </a:cxn>
                  <a:cxn ang="0">
                    <a:pos x="139" y="123"/>
                  </a:cxn>
                  <a:cxn ang="0">
                    <a:pos x="163" y="106"/>
                  </a:cxn>
                  <a:cxn ang="0">
                    <a:pos x="199" y="110"/>
                  </a:cxn>
                  <a:cxn ang="0">
                    <a:pos x="234" y="91"/>
                  </a:cxn>
                  <a:cxn ang="0">
                    <a:pos x="238" y="111"/>
                  </a:cxn>
                  <a:cxn ang="0">
                    <a:pos x="253" y="119"/>
                  </a:cxn>
                  <a:cxn ang="0">
                    <a:pos x="268" y="144"/>
                  </a:cxn>
                  <a:cxn ang="0">
                    <a:pos x="276" y="139"/>
                  </a:cxn>
                  <a:cxn ang="0">
                    <a:pos x="276" y="122"/>
                  </a:cxn>
                  <a:cxn ang="0">
                    <a:pos x="272" y="95"/>
                  </a:cxn>
                  <a:cxn ang="0">
                    <a:pos x="265" y="74"/>
                  </a:cxn>
                  <a:cxn ang="0">
                    <a:pos x="252" y="58"/>
                  </a:cxn>
                  <a:cxn ang="0">
                    <a:pos x="254" y="30"/>
                  </a:cxn>
                  <a:cxn ang="0">
                    <a:pos x="254" y="14"/>
                  </a:cxn>
                  <a:cxn ang="0">
                    <a:pos x="235" y="17"/>
                  </a:cxn>
                  <a:cxn ang="0">
                    <a:pos x="214" y="17"/>
                  </a:cxn>
                  <a:cxn ang="0">
                    <a:pos x="202" y="13"/>
                  </a:cxn>
                  <a:cxn ang="0">
                    <a:pos x="188" y="0"/>
                  </a:cxn>
                  <a:cxn ang="0">
                    <a:pos x="175" y="12"/>
                  </a:cxn>
                  <a:cxn ang="0">
                    <a:pos x="164" y="17"/>
                  </a:cxn>
                  <a:cxn ang="0">
                    <a:pos x="140" y="19"/>
                  </a:cxn>
                  <a:cxn ang="0">
                    <a:pos x="119" y="23"/>
                  </a:cxn>
                  <a:cxn ang="0">
                    <a:pos x="95" y="32"/>
                  </a:cxn>
                  <a:cxn ang="0">
                    <a:pos x="76" y="44"/>
                  </a:cxn>
                  <a:cxn ang="0">
                    <a:pos x="52" y="66"/>
                  </a:cxn>
                  <a:cxn ang="0">
                    <a:pos x="38" y="70"/>
                  </a:cxn>
                  <a:cxn ang="0">
                    <a:pos x="25" y="82"/>
                  </a:cxn>
                  <a:cxn ang="0">
                    <a:pos x="14" y="93"/>
                  </a:cxn>
                  <a:cxn ang="0">
                    <a:pos x="9" y="110"/>
                  </a:cxn>
                  <a:cxn ang="0">
                    <a:pos x="2" y="129"/>
                  </a:cxn>
                  <a:cxn ang="0">
                    <a:pos x="0" y="145"/>
                  </a:cxn>
                  <a:cxn ang="0">
                    <a:pos x="0" y="180"/>
                  </a:cxn>
                  <a:cxn ang="0">
                    <a:pos x="9" y="217"/>
                  </a:cxn>
                  <a:cxn ang="0">
                    <a:pos x="47" y="254"/>
                  </a:cxn>
                </a:cxnLst>
                <a:rect l="0" t="0" r="r" b="b"/>
                <a:pathLst>
                  <a:path w="277" h="255">
                    <a:moveTo>
                      <a:pt x="47" y="254"/>
                    </a:moveTo>
                    <a:lnTo>
                      <a:pt x="58" y="249"/>
                    </a:lnTo>
                    <a:lnTo>
                      <a:pt x="61" y="232"/>
                    </a:lnTo>
                    <a:lnTo>
                      <a:pt x="63" y="210"/>
                    </a:lnTo>
                    <a:lnTo>
                      <a:pt x="52" y="165"/>
                    </a:lnTo>
                    <a:lnTo>
                      <a:pt x="46" y="139"/>
                    </a:lnTo>
                    <a:lnTo>
                      <a:pt x="80" y="140"/>
                    </a:lnTo>
                    <a:lnTo>
                      <a:pt x="125" y="138"/>
                    </a:lnTo>
                    <a:lnTo>
                      <a:pt x="139" y="123"/>
                    </a:lnTo>
                    <a:lnTo>
                      <a:pt x="163" y="106"/>
                    </a:lnTo>
                    <a:lnTo>
                      <a:pt x="199" y="110"/>
                    </a:lnTo>
                    <a:lnTo>
                      <a:pt x="234" y="91"/>
                    </a:lnTo>
                    <a:lnTo>
                      <a:pt x="238" y="111"/>
                    </a:lnTo>
                    <a:lnTo>
                      <a:pt x="253" y="119"/>
                    </a:lnTo>
                    <a:lnTo>
                      <a:pt x="268" y="144"/>
                    </a:lnTo>
                    <a:lnTo>
                      <a:pt x="276" y="139"/>
                    </a:lnTo>
                    <a:lnTo>
                      <a:pt x="276" y="122"/>
                    </a:lnTo>
                    <a:lnTo>
                      <a:pt x="272" y="95"/>
                    </a:lnTo>
                    <a:lnTo>
                      <a:pt x="265" y="74"/>
                    </a:lnTo>
                    <a:lnTo>
                      <a:pt x="252" y="58"/>
                    </a:lnTo>
                    <a:lnTo>
                      <a:pt x="254" y="30"/>
                    </a:lnTo>
                    <a:lnTo>
                      <a:pt x="254" y="14"/>
                    </a:lnTo>
                    <a:lnTo>
                      <a:pt x="235" y="17"/>
                    </a:lnTo>
                    <a:lnTo>
                      <a:pt x="214" y="17"/>
                    </a:lnTo>
                    <a:lnTo>
                      <a:pt x="202" y="13"/>
                    </a:lnTo>
                    <a:lnTo>
                      <a:pt x="188" y="0"/>
                    </a:lnTo>
                    <a:lnTo>
                      <a:pt x="175" y="12"/>
                    </a:lnTo>
                    <a:lnTo>
                      <a:pt x="164" y="17"/>
                    </a:lnTo>
                    <a:lnTo>
                      <a:pt x="140" y="19"/>
                    </a:lnTo>
                    <a:lnTo>
                      <a:pt x="119" y="23"/>
                    </a:lnTo>
                    <a:lnTo>
                      <a:pt x="95" y="32"/>
                    </a:lnTo>
                    <a:lnTo>
                      <a:pt x="76" y="44"/>
                    </a:lnTo>
                    <a:lnTo>
                      <a:pt x="52" y="66"/>
                    </a:lnTo>
                    <a:lnTo>
                      <a:pt x="38" y="70"/>
                    </a:lnTo>
                    <a:lnTo>
                      <a:pt x="25" y="82"/>
                    </a:lnTo>
                    <a:lnTo>
                      <a:pt x="14" y="93"/>
                    </a:lnTo>
                    <a:lnTo>
                      <a:pt x="9" y="110"/>
                    </a:lnTo>
                    <a:lnTo>
                      <a:pt x="2" y="129"/>
                    </a:lnTo>
                    <a:lnTo>
                      <a:pt x="0" y="145"/>
                    </a:lnTo>
                    <a:lnTo>
                      <a:pt x="0" y="180"/>
                    </a:lnTo>
                    <a:lnTo>
                      <a:pt x="9" y="217"/>
                    </a:lnTo>
                    <a:lnTo>
                      <a:pt x="47" y="254"/>
                    </a:lnTo>
                  </a:path>
                </a:pathLst>
              </a:custGeom>
              <a:solidFill>
                <a:srgbClr val="C06000"/>
              </a:solidFill>
              <a:ln w="12700" cap="rnd" cmpd="sng">
                <a:solidFill>
                  <a:srgbClr val="000000"/>
                </a:solidFill>
                <a:prstDash val="solid"/>
                <a:round/>
                <a:headEnd type="none" w="med" len="med"/>
                <a:tailEnd type="none" w="med" len="med"/>
              </a:ln>
              <a:effectLst/>
            </p:spPr>
            <p:txBody>
              <a:bodyPr/>
              <a:lstStyle/>
              <a:p>
                <a:endParaRPr lang="en-US"/>
              </a:p>
            </p:txBody>
          </p:sp>
        </p:grpSp>
        <p:sp>
          <p:nvSpPr>
            <p:cNvPr id="80952" name="Freeform 56"/>
            <p:cNvSpPr>
              <a:spLocks/>
            </p:cNvSpPr>
            <p:nvPr/>
          </p:nvSpPr>
          <p:spPr bwMode="auto">
            <a:xfrm>
              <a:off x="1289" y="1686"/>
              <a:ext cx="275" cy="689"/>
            </a:xfrm>
            <a:custGeom>
              <a:avLst/>
              <a:gdLst/>
              <a:ahLst/>
              <a:cxnLst>
                <a:cxn ang="0">
                  <a:pos x="14" y="5"/>
                </a:cxn>
                <a:cxn ang="0">
                  <a:pos x="31" y="0"/>
                </a:cxn>
                <a:cxn ang="0">
                  <a:pos x="68" y="23"/>
                </a:cxn>
                <a:cxn ang="0">
                  <a:pos x="68" y="64"/>
                </a:cxn>
                <a:cxn ang="0">
                  <a:pos x="99" y="103"/>
                </a:cxn>
                <a:cxn ang="0">
                  <a:pos x="130" y="144"/>
                </a:cxn>
                <a:cxn ang="0">
                  <a:pos x="162" y="198"/>
                </a:cxn>
                <a:cxn ang="0">
                  <a:pos x="187" y="249"/>
                </a:cxn>
                <a:cxn ang="0">
                  <a:pos x="214" y="321"/>
                </a:cxn>
                <a:cxn ang="0">
                  <a:pos x="235" y="385"/>
                </a:cxn>
                <a:cxn ang="0">
                  <a:pos x="262" y="513"/>
                </a:cxn>
                <a:cxn ang="0">
                  <a:pos x="274" y="593"/>
                </a:cxn>
                <a:cxn ang="0">
                  <a:pos x="239" y="688"/>
                </a:cxn>
                <a:cxn ang="0">
                  <a:pos x="170" y="611"/>
                </a:cxn>
                <a:cxn ang="0">
                  <a:pos x="151" y="483"/>
                </a:cxn>
                <a:cxn ang="0">
                  <a:pos x="137" y="404"/>
                </a:cxn>
                <a:cxn ang="0">
                  <a:pos x="116" y="330"/>
                </a:cxn>
                <a:cxn ang="0">
                  <a:pos x="93" y="276"/>
                </a:cxn>
                <a:cxn ang="0">
                  <a:pos x="62" y="197"/>
                </a:cxn>
                <a:cxn ang="0">
                  <a:pos x="44" y="140"/>
                </a:cxn>
                <a:cxn ang="0">
                  <a:pos x="27" y="76"/>
                </a:cxn>
                <a:cxn ang="0">
                  <a:pos x="0" y="59"/>
                </a:cxn>
                <a:cxn ang="0">
                  <a:pos x="14" y="5"/>
                </a:cxn>
              </a:cxnLst>
              <a:rect l="0" t="0" r="r" b="b"/>
              <a:pathLst>
                <a:path w="275" h="689">
                  <a:moveTo>
                    <a:pt x="14" y="5"/>
                  </a:moveTo>
                  <a:lnTo>
                    <a:pt x="31" y="0"/>
                  </a:lnTo>
                  <a:lnTo>
                    <a:pt x="68" y="23"/>
                  </a:lnTo>
                  <a:lnTo>
                    <a:pt x="68" y="64"/>
                  </a:lnTo>
                  <a:lnTo>
                    <a:pt x="99" y="103"/>
                  </a:lnTo>
                  <a:lnTo>
                    <a:pt x="130" y="144"/>
                  </a:lnTo>
                  <a:lnTo>
                    <a:pt x="162" y="198"/>
                  </a:lnTo>
                  <a:lnTo>
                    <a:pt x="187" y="249"/>
                  </a:lnTo>
                  <a:lnTo>
                    <a:pt x="214" y="321"/>
                  </a:lnTo>
                  <a:lnTo>
                    <a:pt x="235" y="385"/>
                  </a:lnTo>
                  <a:lnTo>
                    <a:pt x="262" y="513"/>
                  </a:lnTo>
                  <a:lnTo>
                    <a:pt x="274" y="593"/>
                  </a:lnTo>
                  <a:lnTo>
                    <a:pt x="239" y="688"/>
                  </a:lnTo>
                  <a:lnTo>
                    <a:pt x="170" y="611"/>
                  </a:lnTo>
                  <a:lnTo>
                    <a:pt x="151" y="483"/>
                  </a:lnTo>
                  <a:lnTo>
                    <a:pt x="137" y="404"/>
                  </a:lnTo>
                  <a:lnTo>
                    <a:pt x="116" y="330"/>
                  </a:lnTo>
                  <a:lnTo>
                    <a:pt x="93" y="276"/>
                  </a:lnTo>
                  <a:lnTo>
                    <a:pt x="62" y="197"/>
                  </a:lnTo>
                  <a:lnTo>
                    <a:pt x="44" y="140"/>
                  </a:lnTo>
                  <a:lnTo>
                    <a:pt x="27" y="76"/>
                  </a:lnTo>
                  <a:lnTo>
                    <a:pt x="0" y="59"/>
                  </a:lnTo>
                  <a:lnTo>
                    <a:pt x="14" y="5"/>
                  </a:lnTo>
                </a:path>
              </a:pathLst>
            </a:custGeom>
            <a:solidFill>
              <a:srgbClr val="FF0000"/>
            </a:solidFill>
            <a:ln w="12700" cap="rnd" cmpd="sng">
              <a:solidFill>
                <a:srgbClr val="000000"/>
              </a:solidFill>
              <a:prstDash val="solid"/>
              <a:round/>
              <a:headEnd type="none" w="med" len="med"/>
              <a:tailEnd type="none" w="med" len="med"/>
            </a:ln>
            <a:effectLst/>
          </p:spPr>
          <p:txBody>
            <a:bodyPr/>
            <a:lstStyle/>
            <a:p>
              <a:endParaRPr lang="en-US"/>
            </a:p>
          </p:txBody>
        </p:sp>
      </p:grpSp>
    </p:spTree>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Rot="1" noChangeArrowheads="1"/>
          </p:cNvSpPr>
          <p:nvPr>
            <p:ph type="title"/>
          </p:nvPr>
        </p:nvSpPr>
        <p:spPr>
          <a:noFill/>
          <a:ln/>
        </p:spPr>
        <p:txBody>
          <a:bodyPr lIns="90488" tIns="44450" rIns="90488" bIns="44450" anchor="b"/>
          <a:lstStyle/>
          <a:p>
            <a:r>
              <a:rPr lang="en-US"/>
              <a:t>The Hierarchy of Levels</a:t>
            </a:r>
          </a:p>
        </p:txBody>
      </p:sp>
      <p:grpSp>
        <p:nvGrpSpPr>
          <p:cNvPr id="82947" name="Group 3"/>
          <p:cNvGrpSpPr>
            <a:grpSpLocks/>
          </p:cNvGrpSpPr>
          <p:nvPr/>
        </p:nvGrpSpPr>
        <p:grpSpPr bwMode="auto">
          <a:xfrm>
            <a:off x="2287588" y="2133600"/>
            <a:ext cx="6324600" cy="4565650"/>
            <a:chOff x="1441" y="1344"/>
            <a:chExt cx="3984" cy="2876"/>
          </a:xfrm>
        </p:grpSpPr>
        <p:sp>
          <p:nvSpPr>
            <p:cNvPr id="82948" name="Freeform 4"/>
            <p:cNvSpPr>
              <a:spLocks/>
            </p:cNvSpPr>
            <p:nvPr/>
          </p:nvSpPr>
          <p:spPr bwMode="auto">
            <a:xfrm>
              <a:off x="1441" y="1344"/>
              <a:ext cx="3984" cy="2872"/>
            </a:xfrm>
            <a:custGeom>
              <a:avLst/>
              <a:gdLst/>
              <a:ahLst/>
              <a:cxnLst>
                <a:cxn ang="0">
                  <a:pos x="771" y="2871"/>
                </a:cxn>
                <a:cxn ang="0">
                  <a:pos x="0" y="2268"/>
                </a:cxn>
                <a:cxn ang="0">
                  <a:pos x="0" y="1767"/>
                </a:cxn>
                <a:cxn ang="0">
                  <a:pos x="643" y="1767"/>
                </a:cxn>
                <a:cxn ang="0">
                  <a:pos x="643" y="1327"/>
                </a:cxn>
                <a:cxn ang="0">
                  <a:pos x="1286" y="1327"/>
                </a:cxn>
                <a:cxn ang="0">
                  <a:pos x="1286" y="886"/>
                </a:cxn>
                <a:cxn ang="0">
                  <a:pos x="1929" y="886"/>
                </a:cxn>
                <a:cxn ang="0">
                  <a:pos x="1929" y="444"/>
                </a:cxn>
                <a:cxn ang="0">
                  <a:pos x="2569" y="444"/>
                </a:cxn>
                <a:cxn ang="0">
                  <a:pos x="2569" y="2"/>
                </a:cxn>
                <a:cxn ang="0">
                  <a:pos x="3212" y="0"/>
                </a:cxn>
                <a:cxn ang="0">
                  <a:pos x="3983" y="552"/>
                </a:cxn>
                <a:cxn ang="0">
                  <a:pos x="771" y="2871"/>
                </a:cxn>
              </a:cxnLst>
              <a:rect l="0" t="0" r="r" b="b"/>
              <a:pathLst>
                <a:path w="3984" h="2872">
                  <a:moveTo>
                    <a:pt x="771" y="2871"/>
                  </a:moveTo>
                  <a:lnTo>
                    <a:pt x="0" y="2268"/>
                  </a:lnTo>
                  <a:lnTo>
                    <a:pt x="0" y="1767"/>
                  </a:lnTo>
                  <a:lnTo>
                    <a:pt x="643" y="1767"/>
                  </a:lnTo>
                  <a:lnTo>
                    <a:pt x="643" y="1327"/>
                  </a:lnTo>
                  <a:lnTo>
                    <a:pt x="1286" y="1327"/>
                  </a:lnTo>
                  <a:lnTo>
                    <a:pt x="1286" y="886"/>
                  </a:lnTo>
                  <a:lnTo>
                    <a:pt x="1929" y="886"/>
                  </a:lnTo>
                  <a:lnTo>
                    <a:pt x="1929" y="444"/>
                  </a:lnTo>
                  <a:lnTo>
                    <a:pt x="2569" y="444"/>
                  </a:lnTo>
                  <a:lnTo>
                    <a:pt x="2569" y="2"/>
                  </a:lnTo>
                  <a:lnTo>
                    <a:pt x="3212" y="0"/>
                  </a:lnTo>
                  <a:lnTo>
                    <a:pt x="3983" y="552"/>
                  </a:lnTo>
                  <a:lnTo>
                    <a:pt x="771" y="2871"/>
                  </a:lnTo>
                </a:path>
              </a:pathLst>
            </a:custGeom>
            <a:solidFill>
              <a:srgbClr val="CECECE"/>
            </a:solidFill>
            <a:ln w="12700" cap="rnd" cmpd="sng">
              <a:noFill/>
              <a:prstDash val="solid"/>
              <a:round/>
              <a:headEnd type="none" w="med" len="med"/>
              <a:tailEnd type="none" w="med" len="med"/>
            </a:ln>
            <a:effectLst/>
          </p:spPr>
          <p:txBody>
            <a:bodyPr/>
            <a:lstStyle/>
            <a:p>
              <a:endParaRPr lang="en-US"/>
            </a:p>
          </p:txBody>
        </p:sp>
        <p:sp>
          <p:nvSpPr>
            <p:cNvPr id="82949" name="Freeform 5"/>
            <p:cNvSpPr>
              <a:spLocks/>
            </p:cNvSpPr>
            <p:nvPr/>
          </p:nvSpPr>
          <p:spPr bwMode="auto">
            <a:xfrm>
              <a:off x="2216" y="1899"/>
              <a:ext cx="3209" cy="2321"/>
            </a:xfrm>
            <a:custGeom>
              <a:avLst/>
              <a:gdLst/>
              <a:ahLst/>
              <a:cxnLst>
                <a:cxn ang="0">
                  <a:pos x="3208" y="0"/>
                </a:cxn>
                <a:cxn ang="0">
                  <a:pos x="3208" y="2320"/>
                </a:cxn>
                <a:cxn ang="0">
                  <a:pos x="0" y="2315"/>
                </a:cxn>
                <a:cxn ang="0">
                  <a:pos x="0" y="1764"/>
                </a:cxn>
                <a:cxn ang="0">
                  <a:pos x="642" y="1764"/>
                </a:cxn>
                <a:cxn ang="0">
                  <a:pos x="642" y="1323"/>
                </a:cxn>
                <a:cxn ang="0">
                  <a:pos x="1282" y="1323"/>
                </a:cxn>
                <a:cxn ang="0">
                  <a:pos x="1282" y="884"/>
                </a:cxn>
                <a:cxn ang="0">
                  <a:pos x="1924" y="884"/>
                </a:cxn>
                <a:cxn ang="0">
                  <a:pos x="1924" y="443"/>
                </a:cxn>
                <a:cxn ang="0">
                  <a:pos x="2566" y="443"/>
                </a:cxn>
                <a:cxn ang="0">
                  <a:pos x="2566" y="2"/>
                </a:cxn>
                <a:cxn ang="0">
                  <a:pos x="3208" y="0"/>
                </a:cxn>
              </a:cxnLst>
              <a:rect l="0" t="0" r="r" b="b"/>
              <a:pathLst>
                <a:path w="3209" h="2321">
                  <a:moveTo>
                    <a:pt x="3208" y="0"/>
                  </a:moveTo>
                  <a:lnTo>
                    <a:pt x="3208" y="2320"/>
                  </a:lnTo>
                  <a:lnTo>
                    <a:pt x="0" y="2315"/>
                  </a:lnTo>
                  <a:lnTo>
                    <a:pt x="0" y="1764"/>
                  </a:lnTo>
                  <a:lnTo>
                    <a:pt x="642" y="1764"/>
                  </a:lnTo>
                  <a:lnTo>
                    <a:pt x="642" y="1323"/>
                  </a:lnTo>
                  <a:lnTo>
                    <a:pt x="1282" y="1323"/>
                  </a:lnTo>
                  <a:lnTo>
                    <a:pt x="1282" y="884"/>
                  </a:lnTo>
                  <a:lnTo>
                    <a:pt x="1924" y="884"/>
                  </a:lnTo>
                  <a:lnTo>
                    <a:pt x="1924" y="443"/>
                  </a:lnTo>
                  <a:lnTo>
                    <a:pt x="2566" y="443"/>
                  </a:lnTo>
                  <a:lnTo>
                    <a:pt x="2566" y="2"/>
                  </a:lnTo>
                  <a:lnTo>
                    <a:pt x="3208" y="0"/>
                  </a:lnTo>
                </a:path>
              </a:pathLst>
            </a:custGeom>
            <a:solidFill>
              <a:srgbClr val="DADADA"/>
            </a:solidFill>
            <a:ln w="12700" cap="rnd" cmpd="sng">
              <a:noFill/>
              <a:prstDash val="solid"/>
              <a:round/>
              <a:headEnd type="none" w="med" len="med"/>
              <a:tailEnd type="none" w="med" len="med"/>
            </a:ln>
            <a:effectLst/>
          </p:spPr>
          <p:txBody>
            <a:bodyPr/>
            <a:lstStyle/>
            <a:p>
              <a:endParaRPr lang="en-US"/>
            </a:p>
          </p:txBody>
        </p:sp>
        <p:sp>
          <p:nvSpPr>
            <p:cNvPr id="82950" name="Freeform 6"/>
            <p:cNvSpPr>
              <a:spLocks/>
            </p:cNvSpPr>
            <p:nvPr/>
          </p:nvSpPr>
          <p:spPr bwMode="auto">
            <a:xfrm>
              <a:off x="1441" y="3119"/>
              <a:ext cx="1405" cy="542"/>
            </a:xfrm>
            <a:custGeom>
              <a:avLst/>
              <a:gdLst/>
              <a:ahLst/>
              <a:cxnLst>
                <a:cxn ang="0">
                  <a:pos x="0" y="0"/>
                </a:cxn>
                <a:cxn ang="0">
                  <a:pos x="638" y="0"/>
                </a:cxn>
                <a:cxn ang="0">
                  <a:pos x="1404" y="541"/>
                </a:cxn>
                <a:cxn ang="0">
                  <a:pos x="766" y="541"/>
                </a:cxn>
                <a:cxn ang="0">
                  <a:pos x="0" y="0"/>
                </a:cxn>
              </a:cxnLst>
              <a:rect l="0" t="0" r="r" b="b"/>
              <a:pathLst>
                <a:path w="1405" h="542">
                  <a:moveTo>
                    <a:pt x="0" y="0"/>
                  </a:moveTo>
                  <a:lnTo>
                    <a:pt x="638" y="0"/>
                  </a:lnTo>
                  <a:lnTo>
                    <a:pt x="1404" y="541"/>
                  </a:lnTo>
                  <a:lnTo>
                    <a:pt x="766" y="541"/>
                  </a:lnTo>
                  <a:lnTo>
                    <a:pt x="0" y="0"/>
                  </a:lnTo>
                </a:path>
              </a:pathLst>
            </a:custGeom>
            <a:solidFill>
              <a:srgbClr val="919191"/>
            </a:solidFill>
            <a:ln w="12700" cap="rnd" cmpd="sng">
              <a:noFill/>
              <a:prstDash val="solid"/>
              <a:round/>
              <a:headEnd type="none" w="med" len="med"/>
              <a:tailEnd type="none" w="med" len="med"/>
            </a:ln>
            <a:effectLst/>
          </p:spPr>
          <p:txBody>
            <a:bodyPr/>
            <a:lstStyle/>
            <a:p>
              <a:endParaRPr lang="en-US"/>
            </a:p>
          </p:txBody>
        </p:sp>
        <p:sp>
          <p:nvSpPr>
            <p:cNvPr id="82951" name="Freeform 7"/>
            <p:cNvSpPr>
              <a:spLocks/>
            </p:cNvSpPr>
            <p:nvPr/>
          </p:nvSpPr>
          <p:spPr bwMode="auto">
            <a:xfrm>
              <a:off x="2087" y="2677"/>
              <a:ext cx="1402" cy="542"/>
            </a:xfrm>
            <a:custGeom>
              <a:avLst/>
              <a:gdLst/>
              <a:ahLst/>
              <a:cxnLst>
                <a:cxn ang="0">
                  <a:pos x="0" y="0"/>
                </a:cxn>
                <a:cxn ang="0">
                  <a:pos x="638" y="0"/>
                </a:cxn>
                <a:cxn ang="0">
                  <a:pos x="1401" y="541"/>
                </a:cxn>
                <a:cxn ang="0">
                  <a:pos x="766" y="541"/>
                </a:cxn>
                <a:cxn ang="0">
                  <a:pos x="0" y="0"/>
                </a:cxn>
              </a:cxnLst>
              <a:rect l="0" t="0" r="r" b="b"/>
              <a:pathLst>
                <a:path w="1402" h="542">
                  <a:moveTo>
                    <a:pt x="0" y="0"/>
                  </a:moveTo>
                  <a:lnTo>
                    <a:pt x="638" y="0"/>
                  </a:lnTo>
                  <a:lnTo>
                    <a:pt x="1401" y="541"/>
                  </a:lnTo>
                  <a:lnTo>
                    <a:pt x="766" y="541"/>
                  </a:lnTo>
                  <a:lnTo>
                    <a:pt x="0" y="0"/>
                  </a:lnTo>
                </a:path>
              </a:pathLst>
            </a:custGeom>
            <a:solidFill>
              <a:srgbClr val="919191"/>
            </a:solidFill>
            <a:ln w="12700" cap="rnd" cmpd="sng">
              <a:noFill/>
              <a:prstDash val="solid"/>
              <a:round/>
              <a:headEnd type="none" w="med" len="med"/>
              <a:tailEnd type="none" w="med" len="med"/>
            </a:ln>
            <a:effectLst/>
          </p:spPr>
          <p:txBody>
            <a:bodyPr/>
            <a:lstStyle/>
            <a:p>
              <a:endParaRPr lang="en-US"/>
            </a:p>
          </p:txBody>
        </p:sp>
        <p:sp>
          <p:nvSpPr>
            <p:cNvPr id="82952" name="Freeform 8"/>
            <p:cNvSpPr>
              <a:spLocks/>
            </p:cNvSpPr>
            <p:nvPr/>
          </p:nvSpPr>
          <p:spPr bwMode="auto">
            <a:xfrm>
              <a:off x="2732" y="2234"/>
              <a:ext cx="1402" cy="541"/>
            </a:xfrm>
            <a:custGeom>
              <a:avLst/>
              <a:gdLst/>
              <a:ahLst/>
              <a:cxnLst>
                <a:cxn ang="0">
                  <a:pos x="0" y="0"/>
                </a:cxn>
                <a:cxn ang="0">
                  <a:pos x="638" y="0"/>
                </a:cxn>
                <a:cxn ang="0">
                  <a:pos x="1401" y="540"/>
                </a:cxn>
                <a:cxn ang="0">
                  <a:pos x="763" y="540"/>
                </a:cxn>
                <a:cxn ang="0">
                  <a:pos x="0" y="0"/>
                </a:cxn>
              </a:cxnLst>
              <a:rect l="0" t="0" r="r" b="b"/>
              <a:pathLst>
                <a:path w="1402" h="541">
                  <a:moveTo>
                    <a:pt x="0" y="0"/>
                  </a:moveTo>
                  <a:lnTo>
                    <a:pt x="638" y="0"/>
                  </a:lnTo>
                  <a:lnTo>
                    <a:pt x="1401" y="540"/>
                  </a:lnTo>
                  <a:lnTo>
                    <a:pt x="763" y="540"/>
                  </a:lnTo>
                  <a:lnTo>
                    <a:pt x="0" y="0"/>
                  </a:lnTo>
                </a:path>
              </a:pathLst>
            </a:custGeom>
            <a:solidFill>
              <a:srgbClr val="919191"/>
            </a:solidFill>
            <a:ln w="12700" cap="rnd" cmpd="sng">
              <a:noFill/>
              <a:prstDash val="solid"/>
              <a:round/>
              <a:headEnd type="none" w="med" len="med"/>
              <a:tailEnd type="none" w="med" len="med"/>
            </a:ln>
            <a:effectLst/>
          </p:spPr>
          <p:txBody>
            <a:bodyPr/>
            <a:lstStyle/>
            <a:p>
              <a:endParaRPr lang="en-US"/>
            </a:p>
          </p:txBody>
        </p:sp>
        <p:sp>
          <p:nvSpPr>
            <p:cNvPr id="82953" name="Freeform 9"/>
            <p:cNvSpPr>
              <a:spLocks/>
            </p:cNvSpPr>
            <p:nvPr/>
          </p:nvSpPr>
          <p:spPr bwMode="auto">
            <a:xfrm>
              <a:off x="3377" y="1790"/>
              <a:ext cx="1402" cy="542"/>
            </a:xfrm>
            <a:custGeom>
              <a:avLst/>
              <a:gdLst/>
              <a:ahLst/>
              <a:cxnLst>
                <a:cxn ang="0">
                  <a:pos x="0" y="0"/>
                </a:cxn>
                <a:cxn ang="0">
                  <a:pos x="635" y="0"/>
                </a:cxn>
                <a:cxn ang="0">
                  <a:pos x="1401" y="541"/>
                </a:cxn>
                <a:cxn ang="0">
                  <a:pos x="763" y="541"/>
                </a:cxn>
                <a:cxn ang="0">
                  <a:pos x="0" y="0"/>
                </a:cxn>
              </a:cxnLst>
              <a:rect l="0" t="0" r="r" b="b"/>
              <a:pathLst>
                <a:path w="1402" h="542">
                  <a:moveTo>
                    <a:pt x="0" y="0"/>
                  </a:moveTo>
                  <a:lnTo>
                    <a:pt x="635" y="0"/>
                  </a:lnTo>
                  <a:lnTo>
                    <a:pt x="1401" y="541"/>
                  </a:lnTo>
                  <a:lnTo>
                    <a:pt x="763" y="541"/>
                  </a:lnTo>
                  <a:lnTo>
                    <a:pt x="0" y="0"/>
                  </a:lnTo>
                </a:path>
              </a:pathLst>
            </a:custGeom>
            <a:solidFill>
              <a:srgbClr val="919191"/>
            </a:solidFill>
            <a:ln w="12700" cap="rnd" cmpd="sng">
              <a:noFill/>
              <a:prstDash val="solid"/>
              <a:round/>
              <a:headEnd type="none" w="med" len="med"/>
              <a:tailEnd type="none" w="med" len="med"/>
            </a:ln>
            <a:effectLst/>
          </p:spPr>
          <p:txBody>
            <a:bodyPr/>
            <a:lstStyle/>
            <a:p>
              <a:endParaRPr lang="en-US"/>
            </a:p>
          </p:txBody>
        </p:sp>
        <p:sp>
          <p:nvSpPr>
            <p:cNvPr id="82954" name="Freeform 10"/>
            <p:cNvSpPr>
              <a:spLocks/>
            </p:cNvSpPr>
            <p:nvPr/>
          </p:nvSpPr>
          <p:spPr bwMode="auto">
            <a:xfrm>
              <a:off x="4020" y="1347"/>
              <a:ext cx="1405" cy="541"/>
            </a:xfrm>
            <a:custGeom>
              <a:avLst/>
              <a:gdLst/>
              <a:ahLst/>
              <a:cxnLst>
                <a:cxn ang="0">
                  <a:pos x="0" y="0"/>
                </a:cxn>
                <a:cxn ang="0">
                  <a:pos x="638" y="0"/>
                </a:cxn>
                <a:cxn ang="0">
                  <a:pos x="1404" y="540"/>
                </a:cxn>
                <a:cxn ang="0">
                  <a:pos x="766" y="540"/>
                </a:cxn>
                <a:cxn ang="0">
                  <a:pos x="0" y="0"/>
                </a:cxn>
              </a:cxnLst>
              <a:rect l="0" t="0" r="r" b="b"/>
              <a:pathLst>
                <a:path w="1405" h="541">
                  <a:moveTo>
                    <a:pt x="0" y="0"/>
                  </a:moveTo>
                  <a:lnTo>
                    <a:pt x="638" y="0"/>
                  </a:lnTo>
                  <a:lnTo>
                    <a:pt x="1404" y="540"/>
                  </a:lnTo>
                  <a:lnTo>
                    <a:pt x="766" y="540"/>
                  </a:lnTo>
                  <a:lnTo>
                    <a:pt x="0" y="0"/>
                  </a:lnTo>
                </a:path>
              </a:pathLst>
            </a:custGeom>
            <a:solidFill>
              <a:srgbClr val="919191"/>
            </a:solidFill>
            <a:ln w="12700" cap="rnd" cmpd="sng">
              <a:noFill/>
              <a:prstDash val="solid"/>
              <a:round/>
              <a:headEnd type="none" w="med" len="med"/>
              <a:tailEnd type="none" w="med" len="med"/>
            </a:ln>
            <a:effectLst/>
          </p:spPr>
          <p:txBody>
            <a:bodyPr/>
            <a:lstStyle/>
            <a:p>
              <a:endParaRPr lang="en-US"/>
            </a:p>
          </p:txBody>
        </p:sp>
      </p:grpSp>
      <p:sp>
        <p:nvSpPr>
          <p:cNvPr id="82955" name="Rectangle 11"/>
          <p:cNvSpPr>
            <a:spLocks noChangeArrowheads="1"/>
          </p:cNvSpPr>
          <p:nvPr/>
        </p:nvSpPr>
        <p:spPr bwMode="auto">
          <a:xfrm>
            <a:off x="1808163" y="6029325"/>
            <a:ext cx="1584325" cy="515938"/>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wrap="none" lIns="90488" tIns="44450" rIns="90488" bIns="44450">
            <a:spAutoFit/>
          </a:bodyPr>
          <a:lstStyle/>
          <a:p>
            <a:pPr eaLnBrk="0" hangingPunct="0"/>
            <a:r>
              <a:rPr lang="en-US" sz="2800" b="1" i="1">
                <a:solidFill>
                  <a:srgbClr val="FAFD00"/>
                </a:solidFill>
                <a:effectLst>
                  <a:outerShdw blurRad="38100" dist="38100" dir="2700000" algn="tl">
                    <a:srgbClr val="000000"/>
                  </a:outerShdw>
                </a:effectLst>
              </a:rPr>
              <a:t>Nominal</a:t>
            </a:r>
          </a:p>
        </p:txBody>
      </p:sp>
      <p:sp>
        <p:nvSpPr>
          <p:cNvPr id="82956" name="Rectangle 12"/>
          <p:cNvSpPr>
            <a:spLocks noChangeArrowheads="1"/>
          </p:cNvSpPr>
          <p:nvPr/>
        </p:nvSpPr>
        <p:spPr bwMode="auto">
          <a:xfrm>
            <a:off x="3490913" y="6127750"/>
            <a:ext cx="4452937" cy="393700"/>
          </a:xfrm>
          <a:prstGeom prst="rect">
            <a:avLst/>
          </a:prstGeom>
          <a:noFill/>
          <a:ln w="12700">
            <a:noFill/>
            <a:miter lim="800000"/>
            <a:headEnd/>
            <a:tailEnd/>
          </a:ln>
          <a:effectLst/>
        </p:spPr>
        <p:txBody>
          <a:bodyPr wrap="none" lIns="90488" tIns="44450" rIns="90488" bIns="44450">
            <a:spAutoFit/>
          </a:bodyPr>
          <a:lstStyle/>
          <a:p>
            <a:pPr eaLnBrk="0" hangingPunct="0"/>
            <a:r>
              <a:rPr lang="en-US" sz="2000" b="1" i="1">
                <a:solidFill>
                  <a:schemeClr val="accent2"/>
                </a:solidFill>
              </a:rPr>
              <a:t>Attributes are only named; weakest</a:t>
            </a:r>
          </a:p>
        </p:txBody>
      </p:sp>
      <p:grpSp>
        <p:nvGrpSpPr>
          <p:cNvPr id="82957" name="Group 13"/>
          <p:cNvGrpSpPr>
            <a:grpSpLocks/>
          </p:cNvGrpSpPr>
          <p:nvPr/>
        </p:nvGrpSpPr>
        <p:grpSpPr bwMode="auto">
          <a:xfrm>
            <a:off x="1420813" y="1344613"/>
            <a:ext cx="2952750" cy="4495800"/>
            <a:chOff x="895" y="847"/>
            <a:chExt cx="1860" cy="2832"/>
          </a:xfrm>
        </p:grpSpPr>
        <p:grpSp>
          <p:nvGrpSpPr>
            <p:cNvPr id="82958" name="Group 14"/>
            <p:cNvGrpSpPr>
              <a:grpSpLocks/>
            </p:cNvGrpSpPr>
            <p:nvPr/>
          </p:nvGrpSpPr>
          <p:grpSpPr bwMode="auto">
            <a:xfrm>
              <a:off x="1828" y="1413"/>
              <a:ext cx="147" cy="251"/>
              <a:chOff x="1828" y="1413"/>
              <a:chExt cx="147" cy="251"/>
            </a:xfrm>
          </p:grpSpPr>
          <p:sp>
            <p:nvSpPr>
              <p:cNvPr id="82959" name="Freeform 15"/>
              <p:cNvSpPr>
                <a:spLocks/>
              </p:cNvSpPr>
              <p:nvPr/>
            </p:nvSpPr>
            <p:spPr bwMode="auto">
              <a:xfrm>
                <a:off x="1828" y="1413"/>
                <a:ext cx="123" cy="248"/>
              </a:xfrm>
              <a:custGeom>
                <a:avLst/>
                <a:gdLst/>
                <a:ahLst/>
                <a:cxnLst>
                  <a:cxn ang="0">
                    <a:pos x="55" y="247"/>
                  </a:cxn>
                  <a:cxn ang="0">
                    <a:pos x="47" y="197"/>
                  </a:cxn>
                  <a:cxn ang="0">
                    <a:pos x="28" y="166"/>
                  </a:cxn>
                  <a:cxn ang="0">
                    <a:pos x="17" y="128"/>
                  </a:cxn>
                  <a:cxn ang="0">
                    <a:pos x="22" y="96"/>
                  </a:cxn>
                  <a:cxn ang="0">
                    <a:pos x="26" y="76"/>
                  </a:cxn>
                  <a:cxn ang="0">
                    <a:pos x="17" y="45"/>
                  </a:cxn>
                  <a:cxn ang="0">
                    <a:pos x="0" y="21"/>
                  </a:cxn>
                  <a:cxn ang="0">
                    <a:pos x="10" y="4"/>
                  </a:cxn>
                  <a:cxn ang="0">
                    <a:pos x="28" y="0"/>
                  </a:cxn>
                  <a:cxn ang="0">
                    <a:pos x="46" y="4"/>
                  </a:cxn>
                  <a:cxn ang="0">
                    <a:pos x="56" y="17"/>
                  </a:cxn>
                  <a:cxn ang="0">
                    <a:pos x="65" y="28"/>
                  </a:cxn>
                  <a:cxn ang="0">
                    <a:pos x="98" y="74"/>
                  </a:cxn>
                  <a:cxn ang="0">
                    <a:pos x="122" y="118"/>
                  </a:cxn>
                  <a:cxn ang="0">
                    <a:pos x="113" y="176"/>
                  </a:cxn>
                  <a:cxn ang="0">
                    <a:pos x="100" y="247"/>
                  </a:cxn>
                  <a:cxn ang="0">
                    <a:pos x="55" y="247"/>
                  </a:cxn>
                </a:cxnLst>
                <a:rect l="0" t="0" r="r" b="b"/>
                <a:pathLst>
                  <a:path w="123" h="248">
                    <a:moveTo>
                      <a:pt x="55" y="247"/>
                    </a:moveTo>
                    <a:lnTo>
                      <a:pt x="47" y="197"/>
                    </a:lnTo>
                    <a:lnTo>
                      <a:pt x="28" y="166"/>
                    </a:lnTo>
                    <a:lnTo>
                      <a:pt x="17" y="128"/>
                    </a:lnTo>
                    <a:lnTo>
                      <a:pt x="22" y="96"/>
                    </a:lnTo>
                    <a:lnTo>
                      <a:pt x="26" y="76"/>
                    </a:lnTo>
                    <a:lnTo>
                      <a:pt x="17" y="45"/>
                    </a:lnTo>
                    <a:lnTo>
                      <a:pt x="0" y="21"/>
                    </a:lnTo>
                    <a:lnTo>
                      <a:pt x="10" y="4"/>
                    </a:lnTo>
                    <a:lnTo>
                      <a:pt x="28" y="0"/>
                    </a:lnTo>
                    <a:lnTo>
                      <a:pt x="46" y="4"/>
                    </a:lnTo>
                    <a:lnTo>
                      <a:pt x="56" y="17"/>
                    </a:lnTo>
                    <a:lnTo>
                      <a:pt x="65" y="28"/>
                    </a:lnTo>
                    <a:lnTo>
                      <a:pt x="98" y="74"/>
                    </a:lnTo>
                    <a:lnTo>
                      <a:pt x="122" y="118"/>
                    </a:lnTo>
                    <a:lnTo>
                      <a:pt x="113" y="176"/>
                    </a:lnTo>
                    <a:lnTo>
                      <a:pt x="100" y="247"/>
                    </a:lnTo>
                    <a:lnTo>
                      <a:pt x="55" y="247"/>
                    </a:lnTo>
                  </a:path>
                </a:pathLst>
              </a:custGeom>
              <a:solidFill>
                <a:srgbClr val="FFE0C0"/>
              </a:solidFill>
              <a:ln w="12700" cap="rnd" cmpd="sng">
                <a:solidFill>
                  <a:srgbClr val="000000"/>
                </a:solidFill>
                <a:prstDash val="solid"/>
                <a:round/>
                <a:headEnd type="none" w="med" len="med"/>
                <a:tailEnd type="none" w="med" len="med"/>
              </a:ln>
              <a:effectLst/>
            </p:spPr>
            <p:txBody>
              <a:bodyPr/>
              <a:lstStyle/>
              <a:p>
                <a:endParaRPr lang="en-US"/>
              </a:p>
            </p:txBody>
          </p:sp>
          <p:sp>
            <p:nvSpPr>
              <p:cNvPr id="82960" name="Freeform 16"/>
              <p:cNvSpPr>
                <a:spLocks/>
              </p:cNvSpPr>
              <p:nvPr/>
            </p:nvSpPr>
            <p:spPr bwMode="auto">
              <a:xfrm>
                <a:off x="1850" y="1609"/>
                <a:ext cx="125" cy="55"/>
              </a:xfrm>
              <a:custGeom>
                <a:avLst/>
                <a:gdLst/>
                <a:ahLst/>
                <a:cxnLst>
                  <a:cxn ang="0">
                    <a:pos x="0" y="0"/>
                  </a:cxn>
                  <a:cxn ang="0">
                    <a:pos x="6" y="54"/>
                  </a:cxn>
                  <a:cxn ang="0">
                    <a:pos x="124" y="54"/>
                  </a:cxn>
                  <a:cxn ang="0">
                    <a:pos x="118" y="0"/>
                  </a:cxn>
                  <a:cxn ang="0">
                    <a:pos x="73" y="7"/>
                  </a:cxn>
                  <a:cxn ang="0">
                    <a:pos x="0" y="0"/>
                  </a:cxn>
                </a:cxnLst>
                <a:rect l="0" t="0" r="r" b="b"/>
                <a:pathLst>
                  <a:path w="125" h="55">
                    <a:moveTo>
                      <a:pt x="0" y="0"/>
                    </a:moveTo>
                    <a:lnTo>
                      <a:pt x="6" y="54"/>
                    </a:lnTo>
                    <a:lnTo>
                      <a:pt x="124" y="54"/>
                    </a:lnTo>
                    <a:lnTo>
                      <a:pt x="118" y="0"/>
                    </a:lnTo>
                    <a:lnTo>
                      <a:pt x="73" y="7"/>
                    </a:lnTo>
                    <a:lnTo>
                      <a:pt x="0" y="0"/>
                    </a:lnTo>
                  </a:path>
                </a:pathLst>
              </a:custGeom>
              <a:solidFill>
                <a:srgbClr val="FFFFFF"/>
              </a:solidFill>
              <a:ln w="12700" cap="rnd" cmpd="sng">
                <a:solidFill>
                  <a:srgbClr val="000000"/>
                </a:solidFill>
                <a:prstDash val="solid"/>
                <a:round/>
                <a:headEnd type="none" w="med" len="med"/>
                <a:tailEnd type="none" w="med" len="med"/>
              </a:ln>
              <a:effectLst/>
            </p:spPr>
            <p:txBody>
              <a:bodyPr/>
              <a:lstStyle/>
              <a:p>
                <a:endParaRPr lang="en-US"/>
              </a:p>
            </p:txBody>
          </p:sp>
        </p:grpSp>
        <p:sp>
          <p:nvSpPr>
            <p:cNvPr id="82961" name="Freeform 17"/>
            <p:cNvSpPr>
              <a:spLocks/>
            </p:cNvSpPr>
            <p:nvPr/>
          </p:nvSpPr>
          <p:spPr bwMode="auto">
            <a:xfrm>
              <a:off x="1111" y="1605"/>
              <a:ext cx="584" cy="773"/>
            </a:xfrm>
            <a:custGeom>
              <a:avLst/>
              <a:gdLst/>
              <a:ahLst/>
              <a:cxnLst>
                <a:cxn ang="0">
                  <a:pos x="34" y="133"/>
                </a:cxn>
                <a:cxn ang="0">
                  <a:pos x="80" y="93"/>
                </a:cxn>
                <a:cxn ang="0">
                  <a:pos x="263" y="36"/>
                </a:cxn>
                <a:cxn ang="0">
                  <a:pos x="376" y="6"/>
                </a:cxn>
                <a:cxn ang="0">
                  <a:pos x="417" y="0"/>
                </a:cxn>
                <a:cxn ang="0">
                  <a:pos x="473" y="87"/>
                </a:cxn>
                <a:cxn ang="0">
                  <a:pos x="503" y="185"/>
                </a:cxn>
                <a:cxn ang="0">
                  <a:pos x="519" y="278"/>
                </a:cxn>
                <a:cxn ang="0">
                  <a:pos x="519" y="445"/>
                </a:cxn>
                <a:cxn ang="0">
                  <a:pos x="583" y="610"/>
                </a:cxn>
                <a:cxn ang="0">
                  <a:pos x="576" y="687"/>
                </a:cxn>
                <a:cxn ang="0">
                  <a:pos x="490" y="732"/>
                </a:cxn>
                <a:cxn ang="0">
                  <a:pos x="269" y="772"/>
                </a:cxn>
                <a:cxn ang="0">
                  <a:pos x="189" y="726"/>
                </a:cxn>
                <a:cxn ang="0">
                  <a:pos x="138" y="594"/>
                </a:cxn>
                <a:cxn ang="0">
                  <a:pos x="97" y="449"/>
                </a:cxn>
                <a:cxn ang="0">
                  <a:pos x="22" y="374"/>
                </a:cxn>
                <a:cxn ang="0">
                  <a:pos x="5" y="295"/>
                </a:cxn>
                <a:cxn ang="0">
                  <a:pos x="0" y="197"/>
                </a:cxn>
                <a:cxn ang="0">
                  <a:pos x="34" y="133"/>
                </a:cxn>
              </a:cxnLst>
              <a:rect l="0" t="0" r="r" b="b"/>
              <a:pathLst>
                <a:path w="584" h="773">
                  <a:moveTo>
                    <a:pt x="34" y="133"/>
                  </a:moveTo>
                  <a:lnTo>
                    <a:pt x="80" y="93"/>
                  </a:lnTo>
                  <a:lnTo>
                    <a:pt x="263" y="36"/>
                  </a:lnTo>
                  <a:lnTo>
                    <a:pt x="376" y="6"/>
                  </a:lnTo>
                  <a:lnTo>
                    <a:pt x="417" y="0"/>
                  </a:lnTo>
                  <a:lnTo>
                    <a:pt x="473" y="87"/>
                  </a:lnTo>
                  <a:lnTo>
                    <a:pt x="503" y="185"/>
                  </a:lnTo>
                  <a:lnTo>
                    <a:pt x="519" y="278"/>
                  </a:lnTo>
                  <a:lnTo>
                    <a:pt x="519" y="445"/>
                  </a:lnTo>
                  <a:lnTo>
                    <a:pt x="583" y="610"/>
                  </a:lnTo>
                  <a:lnTo>
                    <a:pt x="576" y="687"/>
                  </a:lnTo>
                  <a:lnTo>
                    <a:pt x="490" y="732"/>
                  </a:lnTo>
                  <a:lnTo>
                    <a:pt x="269" y="772"/>
                  </a:lnTo>
                  <a:lnTo>
                    <a:pt x="189" y="726"/>
                  </a:lnTo>
                  <a:lnTo>
                    <a:pt x="138" y="594"/>
                  </a:lnTo>
                  <a:lnTo>
                    <a:pt x="97" y="449"/>
                  </a:lnTo>
                  <a:lnTo>
                    <a:pt x="22" y="374"/>
                  </a:lnTo>
                  <a:lnTo>
                    <a:pt x="5" y="295"/>
                  </a:lnTo>
                  <a:lnTo>
                    <a:pt x="0" y="197"/>
                  </a:lnTo>
                  <a:lnTo>
                    <a:pt x="34" y="133"/>
                  </a:lnTo>
                </a:path>
              </a:pathLst>
            </a:custGeom>
            <a:solidFill>
              <a:srgbClr val="FFFFFF"/>
            </a:solidFill>
            <a:ln w="12700" cap="rnd" cmpd="sng">
              <a:solidFill>
                <a:srgbClr val="000000"/>
              </a:solidFill>
              <a:prstDash val="solid"/>
              <a:round/>
              <a:headEnd type="none" w="med" len="med"/>
              <a:tailEnd type="none" w="med" len="med"/>
            </a:ln>
            <a:effectLst/>
          </p:spPr>
          <p:txBody>
            <a:bodyPr/>
            <a:lstStyle/>
            <a:p>
              <a:endParaRPr lang="en-US"/>
            </a:p>
          </p:txBody>
        </p:sp>
        <p:grpSp>
          <p:nvGrpSpPr>
            <p:cNvPr id="82962" name="Group 18"/>
            <p:cNvGrpSpPr>
              <a:grpSpLocks/>
            </p:cNvGrpSpPr>
            <p:nvPr/>
          </p:nvGrpSpPr>
          <p:grpSpPr bwMode="auto">
            <a:xfrm>
              <a:off x="1353" y="1577"/>
              <a:ext cx="639" cy="847"/>
              <a:chOff x="1353" y="1577"/>
              <a:chExt cx="639" cy="847"/>
            </a:xfrm>
          </p:grpSpPr>
          <p:sp>
            <p:nvSpPr>
              <p:cNvPr id="82963" name="Freeform 19"/>
              <p:cNvSpPr>
                <a:spLocks/>
              </p:cNvSpPr>
              <p:nvPr/>
            </p:nvSpPr>
            <p:spPr bwMode="auto">
              <a:xfrm>
                <a:off x="1353" y="1577"/>
                <a:ext cx="639" cy="847"/>
              </a:xfrm>
              <a:custGeom>
                <a:avLst/>
                <a:gdLst/>
                <a:ahLst/>
                <a:cxnLst>
                  <a:cxn ang="0">
                    <a:pos x="0" y="52"/>
                  </a:cxn>
                  <a:cxn ang="0">
                    <a:pos x="35" y="102"/>
                  </a:cxn>
                  <a:cxn ang="0">
                    <a:pos x="81" y="177"/>
                  </a:cxn>
                  <a:cxn ang="0">
                    <a:pos x="127" y="276"/>
                  </a:cxn>
                  <a:cxn ang="0">
                    <a:pos x="164" y="374"/>
                  </a:cxn>
                  <a:cxn ang="0">
                    <a:pos x="190" y="453"/>
                  </a:cxn>
                  <a:cxn ang="0">
                    <a:pos x="235" y="617"/>
                  </a:cxn>
                  <a:cxn ang="0">
                    <a:pos x="248" y="667"/>
                  </a:cxn>
                  <a:cxn ang="0">
                    <a:pos x="267" y="699"/>
                  </a:cxn>
                  <a:cxn ang="0">
                    <a:pos x="283" y="726"/>
                  </a:cxn>
                  <a:cxn ang="0">
                    <a:pos x="409" y="811"/>
                  </a:cxn>
                  <a:cxn ang="0">
                    <a:pos x="456" y="846"/>
                  </a:cxn>
                  <a:cxn ang="0">
                    <a:pos x="450" y="760"/>
                  </a:cxn>
                  <a:cxn ang="0">
                    <a:pos x="429" y="689"/>
                  </a:cxn>
                  <a:cxn ang="0">
                    <a:pos x="405" y="616"/>
                  </a:cxn>
                  <a:cxn ang="0">
                    <a:pos x="348" y="525"/>
                  </a:cxn>
                  <a:cxn ang="0">
                    <a:pos x="312" y="425"/>
                  </a:cxn>
                  <a:cxn ang="0">
                    <a:pos x="295" y="276"/>
                  </a:cxn>
                  <a:cxn ang="0">
                    <a:pos x="370" y="334"/>
                  </a:cxn>
                  <a:cxn ang="0">
                    <a:pos x="439" y="381"/>
                  </a:cxn>
                  <a:cxn ang="0">
                    <a:pos x="508" y="403"/>
                  </a:cxn>
                  <a:cxn ang="0">
                    <a:pos x="552" y="414"/>
                  </a:cxn>
                  <a:cxn ang="0">
                    <a:pos x="587" y="409"/>
                  </a:cxn>
                  <a:cxn ang="0">
                    <a:pos x="609" y="381"/>
                  </a:cxn>
                  <a:cxn ang="0">
                    <a:pos x="633" y="302"/>
                  </a:cxn>
                  <a:cxn ang="0">
                    <a:pos x="638" y="244"/>
                  </a:cxn>
                  <a:cxn ang="0">
                    <a:pos x="638" y="147"/>
                  </a:cxn>
                  <a:cxn ang="0">
                    <a:pos x="638" y="66"/>
                  </a:cxn>
                  <a:cxn ang="0">
                    <a:pos x="535" y="68"/>
                  </a:cxn>
                  <a:cxn ang="0">
                    <a:pos x="490" y="58"/>
                  </a:cxn>
                  <a:cxn ang="0">
                    <a:pos x="484" y="149"/>
                  </a:cxn>
                  <a:cxn ang="0">
                    <a:pos x="473" y="178"/>
                  </a:cxn>
                  <a:cxn ang="0">
                    <a:pos x="405" y="144"/>
                  </a:cxn>
                  <a:cxn ang="0">
                    <a:pos x="358" y="104"/>
                  </a:cxn>
                  <a:cxn ang="0">
                    <a:pos x="272" y="58"/>
                  </a:cxn>
                  <a:cxn ang="0">
                    <a:pos x="210" y="17"/>
                  </a:cxn>
                  <a:cxn ang="0">
                    <a:pos x="154" y="0"/>
                  </a:cxn>
                  <a:cxn ang="0">
                    <a:pos x="85" y="28"/>
                  </a:cxn>
                  <a:cxn ang="0">
                    <a:pos x="0" y="52"/>
                  </a:cxn>
                </a:cxnLst>
                <a:rect l="0" t="0" r="r" b="b"/>
                <a:pathLst>
                  <a:path w="639" h="847">
                    <a:moveTo>
                      <a:pt x="0" y="52"/>
                    </a:moveTo>
                    <a:lnTo>
                      <a:pt x="35" y="102"/>
                    </a:lnTo>
                    <a:lnTo>
                      <a:pt x="81" y="177"/>
                    </a:lnTo>
                    <a:lnTo>
                      <a:pt x="127" y="276"/>
                    </a:lnTo>
                    <a:lnTo>
                      <a:pt x="164" y="374"/>
                    </a:lnTo>
                    <a:lnTo>
                      <a:pt x="190" y="453"/>
                    </a:lnTo>
                    <a:lnTo>
                      <a:pt x="235" y="617"/>
                    </a:lnTo>
                    <a:lnTo>
                      <a:pt x="248" y="667"/>
                    </a:lnTo>
                    <a:lnTo>
                      <a:pt x="267" y="699"/>
                    </a:lnTo>
                    <a:lnTo>
                      <a:pt x="283" y="726"/>
                    </a:lnTo>
                    <a:lnTo>
                      <a:pt x="409" y="811"/>
                    </a:lnTo>
                    <a:lnTo>
                      <a:pt x="456" y="846"/>
                    </a:lnTo>
                    <a:lnTo>
                      <a:pt x="450" y="760"/>
                    </a:lnTo>
                    <a:lnTo>
                      <a:pt x="429" y="689"/>
                    </a:lnTo>
                    <a:lnTo>
                      <a:pt x="405" y="616"/>
                    </a:lnTo>
                    <a:lnTo>
                      <a:pt x="348" y="525"/>
                    </a:lnTo>
                    <a:lnTo>
                      <a:pt x="312" y="425"/>
                    </a:lnTo>
                    <a:lnTo>
                      <a:pt x="295" y="276"/>
                    </a:lnTo>
                    <a:lnTo>
                      <a:pt x="370" y="334"/>
                    </a:lnTo>
                    <a:lnTo>
                      <a:pt x="439" y="381"/>
                    </a:lnTo>
                    <a:lnTo>
                      <a:pt x="508" y="403"/>
                    </a:lnTo>
                    <a:lnTo>
                      <a:pt x="552" y="414"/>
                    </a:lnTo>
                    <a:lnTo>
                      <a:pt x="587" y="409"/>
                    </a:lnTo>
                    <a:lnTo>
                      <a:pt x="609" y="381"/>
                    </a:lnTo>
                    <a:lnTo>
                      <a:pt x="633" y="302"/>
                    </a:lnTo>
                    <a:lnTo>
                      <a:pt x="638" y="244"/>
                    </a:lnTo>
                    <a:lnTo>
                      <a:pt x="638" y="147"/>
                    </a:lnTo>
                    <a:lnTo>
                      <a:pt x="638" y="66"/>
                    </a:lnTo>
                    <a:lnTo>
                      <a:pt x="535" y="68"/>
                    </a:lnTo>
                    <a:lnTo>
                      <a:pt x="490" y="58"/>
                    </a:lnTo>
                    <a:lnTo>
                      <a:pt x="484" y="149"/>
                    </a:lnTo>
                    <a:lnTo>
                      <a:pt x="473" y="178"/>
                    </a:lnTo>
                    <a:lnTo>
                      <a:pt x="405" y="144"/>
                    </a:lnTo>
                    <a:lnTo>
                      <a:pt x="358" y="104"/>
                    </a:lnTo>
                    <a:lnTo>
                      <a:pt x="272" y="58"/>
                    </a:lnTo>
                    <a:lnTo>
                      <a:pt x="210" y="17"/>
                    </a:lnTo>
                    <a:lnTo>
                      <a:pt x="154" y="0"/>
                    </a:lnTo>
                    <a:lnTo>
                      <a:pt x="85" y="28"/>
                    </a:lnTo>
                    <a:lnTo>
                      <a:pt x="0" y="52"/>
                    </a:lnTo>
                  </a:path>
                </a:pathLst>
              </a:custGeom>
              <a:solidFill>
                <a:srgbClr val="0000FF"/>
              </a:solidFill>
              <a:ln w="12700" cap="rnd" cmpd="sng">
                <a:solidFill>
                  <a:srgbClr val="000000"/>
                </a:solidFill>
                <a:prstDash val="solid"/>
                <a:round/>
                <a:headEnd type="none" w="med" len="med"/>
                <a:tailEnd type="none" w="med" len="med"/>
              </a:ln>
              <a:effectLst/>
            </p:spPr>
            <p:txBody>
              <a:bodyPr/>
              <a:lstStyle/>
              <a:p>
                <a:endParaRPr lang="en-US"/>
              </a:p>
            </p:txBody>
          </p:sp>
          <p:sp>
            <p:nvSpPr>
              <p:cNvPr id="82964" name="Freeform 20"/>
              <p:cNvSpPr>
                <a:spLocks/>
              </p:cNvSpPr>
              <p:nvPr/>
            </p:nvSpPr>
            <p:spPr bwMode="auto">
              <a:xfrm>
                <a:off x="1395" y="1618"/>
                <a:ext cx="180" cy="514"/>
              </a:xfrm>
              <a:custGeom>
                <a:avLst/>
                <a:gdLst/>
                <a:ahLst/>
                <a:cxnLst>
                  <a:cxn ang="0">
                    <a:pos x="0" y="0"/>
                  </a:cxn>
                  <a:cxn ang="0">
                    <a:pos x="78" y="35"/>
                  </a:cxn>
                  <a:cxn ang="0">
                    <a:pos x="71" y="96"/>
                  </a:cxn>
                  <a:cxn ang="0">
                    <a:pos x="121" y="99"/>
                  </a:cxn>
                  <a:cxn ang="0">
                    <a:pos x="152" y="210"/>
                  </a:cxn>
                  <a:cxn ang="0">
                    <a:pos x="170" y="330"/>
                  </a:cxn>
                  <a:cxn ang="0">
                    <a:pos x="177" y="444"/>
                  </a:cxn>
                  <a:cxn ang="0">
                    <a:pos x="179" y="513"/>
                  </a:cxn>
                </a:cxnLst>
                <a:rect l="0" t="0" r="r" b="b"/>
                <a:pathLst>
                  <a:path w="180" h="514">
                    <a:moveTo>
                      <a:pt x="0" y="0"/>
                    </a:moveTo>
                    <a:lnTo>
                      <a:pt x="78" y="35"/>
                    </a:lnTo>
                    <a:lnTo>
                      <a:pt x="71" y="96"/>
                    </a:lnTo>
                    <a:lnTo>
                      <a:pt x="121" y="99"/>
                    </a:lnTo>
                    <a:lnTo>
                      <a:pt x="152" y="210"/>
                    </a:lnTo>
                    <a:lnTo>
                      <a:pt x="170" y="330"/>
                    </a:lnTo>
                    <a:lnTo>
                      <a:pt x="177" y="444"/>
                    </a:lnTo>
                    <a:lnTo>
                      <a:pt x="179" y="513"/>
                    </a:lnTo>
                  </a:path>
                </a:pathLst>
              </a:custGeom>
              <a:noFill/>
              <a:ln w="12700" cap="rnd" cmpd="sng">
                <a:solidFill>
                  <a:srgbClr val="000000"/>
                </a:solidFill>
                <a:prstDash val="solid"/>
                <a:round/>
                <a:headEnd type="none" w="med" len="med"/>
                <a:tailEnd type="none" w="med" len="med"/>
              </a:ln>
              <a:effectLst/>
            </p:spPr>
            <p:txBody>
              <a:bodyPr/>
              <a:lstStyle/>
              <a:p>
                <a:endParaRPr lang="en-US"/>
              </a:p>
            </p:txBody>
          </p:sp>
        </p:grpSp>
        <p:sp>
          <p:nvSpPr>
            <p:cNvPr id="82965" name="Freeform 21"/>
            <p:cNvSpPr>
              <a:spLocks/>
            </p:cNvSpPr>
            <p:nvPr/>
          </p:nvSpPr>
          <p:spPr bwMode="auto">
            <a:xfrm>
              <a:off x="1199" y="1618"/>
              <a:ext cx="193" cy="160"/>
            </a:xfrm>
            <a:custGeom>
              <a:avLst/>
              <a:gdLst/>
              <a:ahLst/>
              <a:cxnLst>
                <a:cxn ang="0">
                  <a:pos x="17" y="51"/>
                </a:cxn>
                <a:cxn ang="0">
                  <a:pos x="0" y="77"/>
                </a:cxn>
                <a:cxn ang="0">
                  <a:pos x="83" y="159"/>
                </a:cxn>
                <a:cxn ang="0">
                  <a:pos x="110" y="62"/>
                </a:cxn>
                <a:cxn ang="0">
                  <a:pos x="192" y="110"/>
                </a:cxn>
                <a:cxn ang="0">
                  <a:pos x="188" y="27"/>
                </a:cxn>
                <a:cxn ang="0">
                  <a:pos x="138" y="0"/>
                </a:cxn>
                <a:cxn ang="0">
                  <a:pos x="17" y="51"/>
                </a:cxn>
              </a:cxnLst>
              <a:rect l="0" t="0" r="r" b="b"/>
              <a:pathLst>
                <a:path w="193" h="160">
                  <a:moveTo>
                    <a:pt x="17" y="51"/>
                  </a:moveTo>
                  <a:lnTo>
                    <a:pt x="0" y="77"/>
                  </a:lnTo>
                  <a:lnTo>
                    <a:pt x="83" y="159"/>
                  </a:lnTo>
                  <a:lnTo>
                    <a:pt x="110" y="62"/>
                  </a:lnTo>
                  <a:lnTo>
                    <a:pt x="192" y="110"/>
                  </a:lnTo>
                  <a:lnTo>
                    <a:pt x="188" y="27"/>
                  </a:lnTo>
                  <a:lnTo>
                    <a:pt x="138" y="0"/>
                  </a:lnTo>
                  <a:lnTo>
                    <a:pt x="17" y="51"/>
                  </a:lnTo>
                </a:path>
              </a:pathLst>
            </a:custGeom>
            <a:solidFill>
              <a:srgbClr val="FFFFFF"/>
            </a:solidFill>
            <a:ln w="12700" cap="rnd" cmpd="sng">
              <a:solidFill>
                <a:srgbClr val="000000"/>
              </a:solidFill>
              <a:prstDash val="solid"/>
              <a:round/>
              <a:headEnd type="none" w="med" len="med"/>
              <a:tailEnd type="none" w="med" len="med"/>
            </a:ln>
            <a:effectLst/>
          </p:spPr>
          <p:txBody>
            <a:bodyPr/>
            <a:lstStyle/>
            <a:p>
              <a:endParaRPr lang="en-US"/>
            </a:p>
          </p:txBody>
        </p:sp>
        <p:grpSp>
          <p:nvGrpSpPr>
            <p:cNvPr id="82966" name="Group 22"/>
            <p:cNvGrpSpPr>
              <a:grpSpLocks/>
            </p:cNvGrpSpPr>
            <p:nvPr/>
          </p:nvGrpSpPr>
          <p:grpSpPr bwMode="auto">
            <a:xfrm>
              <a:off x="1862" y="847"/>
              <a:ext cx="893" cy="2250"/>
              <a:chOff x="1862" y="847"/>
              <a:chExt cx="893" cy="2250"/>
            </a:xfrm>
          </p:grpSpPr>
          <p:grpSp>
            <p:nvGrpSpPr>
              <p:cNvPr id="82967" name="Group 23"/>
              <p:cNvGrpSpPr>
                <a:grpSpLocks/>
              </p:cNvGrpSpPr>
              <p:nvPr/>
            </p:nvGrpSpPr>
            <p:grpSpPr bwMode="auto">
              <a:xfrm>
                <a:off x="1882" y="847"/>
                <a:ext cx="873" cy="2250"/>
                <a:chOff x="1882" y="847"/>
                <a:chExt cx="873" cy="2250"/>
              </a:xfrm>
            </p:grpSpPr>
            <p:sp>
              <p:nvSpPr>
                <p:cNvPr id="82968" name="Freeform 24"/>
                <p:cNvSpPr>
                  <a:spLocks/>
                </p:cNvSpPr>
                <p:nvPr/>
              </p:nvSpPr>
              <p:spPr bwMode="auto">
                <a:xfrm>
                  <a:off x="1882" y="861"/>
                  <a:ext cx="87" cy="2236"/>
                </a:xfrm>
                <a:custGeom>
                  <a:avLst/>
                  <a:gdLst/>
                  <a:ahLst/>
                  <a:cxnLst>
                    <a:cxn ang="0">
                      <a:pos x="0" y="4"/>
                    </a:cxn>
                    <a:cxn ang="0">
                      <a:pos x="43" y="2235"/>
                    </a:cxn>
                    <a:cxn ang="0">
                      <a:pos x="86" y="2235"/>
                    </a:cxn>
                    <a:cxn ang="0">
                      <a:pos x="43" y="0"/>
                    </a:cxn>
                    <a:cxn ang="0">
                      <a:pos x="0" y="4"/>
                    </a:cxn>
                  </a:cxnLst>
                  <a:rect l="0" t="0" r="r" b="b"/>
                  <a:pathLst>
                    <a:path w="87" h="2236">
                      <a:moveTo>
                        <a:pt x="0" y="4"/>
                      </a:moveTo>
                      <a:lnTo>
                        <a:pt x="43" y="2235"/>
                      </a:lnTo>
                      <a:lnTo>
                        <a:pt x="86" y="2235"/>
                      </a:lnTo>
                      <a:lnTo>
                        <a:pt x="43" y="0"/>
                      </a:lnTo>
                      <a:lnTo>
                        <a:pt x="0" y="4"/>
                      </a:lnTo>
                    </a:path>
                  </a:pathLst>
                </a:custGeom>
                <a:solidFill>
                  <a:srgbClr val="A05000"/>
                </a:solidFill>
                <a:ln w="12700" cap="rnd" cmpd="sng">
                  <a:solidFill>
                    <a:srgbClr val="000000"/>
                  </a:solidFill>
                  <a:prstDash val="solid"/>
                  <a:round/>
                  <a:headEnd type="none" w="med" len="med"/>
                  <a:tailEnd type="none" w="med" len="med"/>
                </a:ln>
                <a:effectLst/>
              </p:spPr>
              <p:txBody>
                <a:bodyPr/>
                <a:lstStyle/>
                <a:p>
                  <a:endParaRPr lang="en-US"/>
                </a:p>
              </p:txBody>
            </p:sp>
            <p:sp>
              <p:nvSpPr>
                <p:cNvPr id="82969" name="Freeform 25"/>
                <p:cNvSpPr>
                  <a:spLocks/>
                </p:cNvSpPr>
                <p:nvPr/>
              </p:nvSpPr>
              <p:spPr bwMode="auto">
                <a:xfrm>
                  <a:off x="1924" y="847"/>
                  <a:ext cx="831" cy="296"/>
                </a:xfrm>
                <a:custGeom>
                  <a:avLst/>
                  <a:gdLst/>
                  <a:ahLst/>
                  <a:cxnLst>
                    <a:cxn ang="0">
                      <a:pos x="0" y="27"/>
                    </a:cxn>
                    <a:cxn ang="0">
                      <a:pos x="64" y="8"/>
                    </a:cxn>
                    <a:cxn ang="0">
                      <a:pos x="108" y="4"/>
                    </a:cxn>
                    <a:cxn ang="0">
                      <a:pos x="156" y="1"/>
                    </a:cxn>
                    <a:cxn ang="0">
                      <a:pos x="203" y="0"/>
                    </a:cxn>
                    <a:cxn ang="0">
                      <a:pos x="257" y="3"/>
                    </a:cxn>
                    <a:cxn ang="0">
                      <a:pos x="292" y="10"/>
                    </a:cxn>
                    <a:cxn ang="0">
                      <a:pos x="328" y="20"/>
                    </a:cxn>
                    <a:cxn ang="0">
                      <a:pos x="348" y="27"/>
                    </a:cxn>
                    <a:cxn ang="0">
                      <a:pos x="379" y="41"/>
                    </a:cxn>
                    <a:cxn ang="0">
                      <a:pos x="420" y="65"/>
                    </a:cxn>
                    <a:cxn ang="0">
                      <a:pos x="458" y="71"/>
                    </a:cxn>
                    <a:cxn ang="0">
                      <a:pos x="479" y="71"/>
                    </a:cxn>
                    <a:cxn ang="0">
                      <a:pos x="517" y="67"/>
                    </a:cxn>
                    <a:cxn ang="0">
                      <a:pos x="552" y="55"/>
                    </a:cxn>
                    <a:cxn ang="0">
                      <a:pos x="588" y="45"/>
                    </a:cxn>
                    <a:cxn ang="0">
                      <a:pos x="640" y="38"/>
                    </a:cxn>
                    <a:cxn ang="0">
                      <a:pos x="701" y="38"/>
                    </a:cxn>
                    <a:cxn ang="0">
                      <a:pos x="767" y="59"/>
                    </a:cxn>
                    <a:cxn ang="0">
                      <a:pos x="830" y="89"/>
                    </a:cxn>
                    <a:cxn ang="0">
                      <a:pos x="767" y="130"/>
                    </a:cxn>
                    <a:cxn ang="0">
                      <a:pos x="718" y="165"/>
                    </a:cxn>
                    <a:cxn ang="0">
                      <a:pos x="760" y="209"/>
                    </a:cxn>
                    <a:cxn ang="0">
                      <a:pos x="823" y="256"/>
                    </a:cxn>
                    <a:cxn ang="0">
                      <a:pos x="774" y="271"/>
                    </a:cxn>
                    <a:cxn ang="0">
                      <a:pos x="697" y="285"/>
                    </a:cxn>
                    <a:cxn ang="0">
                      <a:pos x="611" y="293"/>
                    </a:cxn>
                    <a:cxn ang="0">
                      <a:pos x="519" y="295"/>
                    </a:cxn>
                    <a:cxn ang="0">
                      <a:pos x="454" y="291"/>
                    </a:cxn>
                    <a:cxn ang="0">
                      <a:pos x="390" y="281"/>
                    </a:cxn>
                    <a:cxn ang="0">
                      <a:pos x="350" y="267"/>
                    </a:cxn>
                    <a:cxn ang="0">
                      <a:pos x="297" y="224"/>
                    </a:cxn>
                    <a:cxn ang="0">
                      <a:pos x="258" y="215"/>
                    </a:cxn>
                    <a:cxn ang="0">
                      <a:pos x="213" y="215"/>
                    </a:cxn>
                    <a:cxn ang="0">
                      <a:pos x="179" y="219"/>
                    </a:cxn>
                    <a:cxn ang="0">
                      <a:pos x="139" y="224"/>
                    </a:cxn>
                    <a:cxn ang="0">
                      <a:pos x="95" y="238"/>
                    </a:cxn>
                    <a:cxn ang="0">
                      <a:pos x="62" y="247"/>
                    </a:cxn>
                    <a:cxn ang="0">
                      <a:pos x="0" y="281"/>
                    </a:cxn>
                    <a:cxn ang="0">
                      <a:pos x="22" y="245"/>
                    </a:cxn>
                    <a:cxn ang="0">
                      <a:pos x="33" y="209"/>
                    </a:cxn>
                    <a:cxn ang="0">
                      <a:pos x="41" y="162"/>
                    </a:cxn>
                    <a:cxn ang="0">
                      <a:pos x="39" y="115"/>
                    </a:cxn>
                    <a:cxn ang="0">
                      <a:pos x="23" y="71"/>
                    </a:cxn>
                    <a:cxn ang="0">
                      <a:pos x="0" y="27"/>
                    </a:cxn>
                  </a:cxnLst>
                  <a:rect l="0" t="0" r="r" b="b"/>
                  <a:pathLst>
                    <a:path w="831" h="296">
                      <a:moveTo>
                        <a:pt x="0" y="27"/>
                      </a:moveTo>
                      <a:lnTo>
                        <a:pt x="64" y="8"/>
                      </a:lnTo>
                      <a:lnTo>
                        <a:pt x="108" y="4"/>
                      </a:lnTo>
                      <a:lnTo>
                        <a:pt x="156" y="1"/>
                      </a:lnTo>
                      <a:lnTo>
                        <a:pt x="203" y="0"/>
                      </a:lnTo>
                      <a:lnTo>
                        <a:pt x="257" y="3"/>
                      </a:lnTo>
                      <a:lnTo>
                        <a:pt x="292" y="10"/>
                      </a:lnTo>
                      <a:lnTo>
                        <a:pt x="328" y="20"/>
                      </a:lnTo>
                      <a:lnTo>
                        <a:pt x="348" y="27"/>
                      </a:lnTo>
                      <a:lnTo>
                        <a:pt x="379" y="41"/>
                      </a:lnTo>
                      <a:lnTo>
                        <a:pt x="420" y="65"/>
                      </a:lnTo>
                      <a:lnTo>
                        <a:pt x="458" y="71"/>
                      </a:lnTo>
                      <a:lnTo>
                        <a:pt x="479" y="71"/>
                      </a:lnTo>
                      <a:lnTo>
                        <a:pt x="517" y="67"/>
                      </a:lnTo>
                      <a:lnTo>
                        <a:pt x="552" y="55"/>
                      </a:lnTo>
                      <a:lnTo>
                        <a:pt x="588" y="45"/>
                      </a:lnTo>
                      <a:lnTo>
                        <a:pt x="640" y="38"/>
                      </a:lnTo>
                      <a:lnTo>
                        <a:pt x="701" y="38"/>
                      </a:lnTo>
                      <a:lnTo>
                        <a:pt x="767" y="59"/>
                      </a:lnTo>
                      <a:lnTo>
                        <a:pt x="830" y="89"/>
                      </a:lnTo>
                      <a:lnTo>
                        <a:pt x="767" y="130"/>
                      </a:lnTo>
                      <a:lnTo>
                        <a:pt x="718" y="165"/>
                      </a:lnTo>
                      <a:lnTo>
                        <a:pt x="760" y="209"/>
                      </a:lnTo>
                      <a:lnTo>
                        <a:pt x="823" y="256"/>
                      </a:lnTo>
                      <a:lnTo>
                        <a:pt x="774" y="271"/>
                      </a:lnTo>
                      <a:lnTo>
                        <a:pt x="697" y="285"/>
                      </a:lnTo>
                      <a:lnTo>
                        <a:pt x="611" y="293"/>
                      </a:lnTo>
                      <a:lnTo>
                        <a:pt x="519" y="295"/>
                      </a:lnTo>
                      <a:lnTo>
                        <a:pt x="454" y="291"/>
                      </a:lnTo>
                      <a:lnTo>
                        <a:pt x="390" y="281"/>
                      </a:lnTo>
                      <a:lnTo>
                        <a:pt x="350" y="267"/>
                      </a:lnTo>
                      <a:lnTo>
                        <a:pt x="297" y="224"/>
                      </a:lnTo>
                      <a:lnTo>
                        <a:pt x="258" y="215"/>
                      </a:lnTo>
                      <a:lnTo>
                        <a:pt x="213" y="215"/>
                      </a:lnTo>
                      <a:lnTo>
                        <a:pt x="179" y="219"/>
                      </a:lnTo>
                      <a:lnTo>
                        <a:pt x="139" y="224"/>
                      </a:lnTo>
                      <a:lnTo>
                        <a:pt x="95" y="238"/>
                      </a:lnTo>
                      <a:lnTo>
                        <a:pt x="62" y="247"/>
                      </a:lnTo>
                      <a:lnTo>
                        <a:pt x="0" y="281"/>
                      </a:lnTo>
                      <a:lnTo>
                        <a:pt x="22" y="245"/>
                      </a:lnTo>
                      <a:lnTo>
                        <a:pt x="33" y="209"/>
                      </a:lnTo>
                      <a:lnTo>
                        <a:pt x="41" y="162"/>
                      </a:lnTo>
                      <a:lnTo>
                        <a:pt x="39" y="115"/>
                      </a:lnTo>
                      <a:lnTo>
                        <a:pt x="23" y="71"/>
                      </a:lnTo>
                      <a:lnTo>
                        <a:pt x="0" y="27"/>
                      </a:lnTo>
                    </a:path>
                  </a:pathLst>
                </a:custGeom>
                <a:solidFill>
                  <a:srgbClr val="00FF00"/>
                </a:solidFill>
                <a:ln w="12700" cap="rnd" cmpd="sng">
                  <a:solidFill>
                    <a:srgbClr val="000000"/>
                  </a:solidFill>
                  <a:prstDash val="solid"/>
                  <a:round/>
                  <a:headEnd type="none" w="med" len="med"/>
                  <a:tailEnd type="none" w="med" len="med"/>
                </a:ln>
                <a:effectLst/>
              </p:spPr>
              <p:txBody>
                <a:bodyPr/>
                <a:lstStyle/>
                <a:p>
                  <a:endParaRPr lang="en-US"/>
                </a:p>
              </p:txBody>
            </p:sp>
          </p:grpSp>
          <p:sp>
            <p:nvSpPr>
              <p:cNvPr id="82970" name="Freeform 26"/>
              <p:cNvSpPr>
                <a:spLocks/>
              </p:cNvSpPr>
              <p:nvPr/>
            </p:nvSpPr>
            <p:spPr bwMode="auto">
              <a:xfrm>
                <a:off x="1862" y="1428"/>
                <a:ext cx="134" cy="190"/>
              </a:xfrm>
              <a:custGeom>
                <a:avLst/>
                <a:gdLst/>
                <a:ahLst/>
                <a:cxnLst>
                  <a:cxn ang="0">
                    <a:pos x="58" y="3"/>
                  </a:cxn>
                  <a:cxn ang="0">
                    <a:pos x="33" y="15"/>
                  </a:cxn>
                  <a:cxn ang="0">
                    <a:pos x="9" y="37"/>
                  </a:cxn>
                  <a:cxn ang="0">
                    <a:pos x="0" y="51"/>
                  </a:cxn>
                  <a:cxn ang="0">
                    <a:pos x="4" y="64"/>
                  </a:cxn>
                  <a:cxn ang="0">
                    <a:pos x="16" y="71"/>
                  </a:cxn>
                  <a:cxn ang="0">
                    <a:pos x="38" y="67"/>
                  </a:cxn>
                  <a:cxn ang="0">
                    <a:pos x="12" y="74"/>
                  </a:cxn>
                  <a:cxn ang="0">
                    <a:pos x="9" y="87"/>
                  </a:cxn>
                  <a:cxn ang="0">
                    <a:pos x="12" y="100"/>
                  </a:cxn>
                  <a:cxn ang="0">
                    <a:pos x="18" y="113"/>
                  </a:cxn>
                  <a:cxn ang="0">
                    <a:pos x="44" y="108"/>
                  </a:cxn>
                  <a:cxn ang="0">
                    <a:pos x="16" y="117"/>
                  </a:cxn>
                  <a:cxn ang="0">
                    <a:pos x="16" y="128"/>
                  </a:cxn>
                  <a:cxn ang="0">
                    <a:pos x="20" y="144"/>
                  </a:cxn>
                  <a:cxn ang="0">
                    <a:pos x="30" y="151"/>
                  </a:cxn>
                  <a:cxn ang="0">
                    <a:pos x="44" y="149"/>
                  </a:cxn>
                  <a:cxn ang="0">
                    <a:pos x="28" y="156"/>
                  </a:cxn>
                  <a:cxn ang="0">
                    <a:pos x="25" y="166"/>
                  </a:cxn>
                  <a:cxn ang="0">
                    <a:pos x="27" y="178"/>
                  </a:cxn>
                  <a:cxn ang="0">
                    <a:pos x="45" y="189"/>
                  </a:cxn>
                  <a:cxn ang="0">
                    <a:pos x="70" y="185"/>
                  </a:cxn>
                  <a:cxn ang="0">
                    <a:pos x="95" y="176"/>
                  </a:cxn>
                  <a:cxn ang="0">
                    <a:pos x="112" y="166"/>
                  </a:cxn>
                  <a:cxn ang="0">
                    <a:pos x="128" y="147"/>
                  </a:cxn>
                  <a:cxn ang="0">
                    <a:pos x="126" y="121"/>
                  </a:cxn>
                  <a:cxn ang="0">
                    <a:pos x="133" y="96"/>
                  </a:cxn>
                  <a:cxn ang="0">
                    <a:pos x="118" y="76"/>
                  </a:cxn>
                  <a:cxn ang="0">
                    <a:pos x="120" y="51"/>
                  </a:cxn>
                  <a:cxn ang="0">
                    <a:pos x="109" y="37"/>
                  </a:cxn>
                  <a:cxn ang="0">
                    <a:pos x="111" y="14"/>
                  </a:cxn>
                  <a:cxn ang="0">
                    <a:pos x="94" y="0"/>
                  </a:cxn>
                  <a:cxn ang="0">
                    <a:pos x="58" y="3"/>
                  </a:cxn>
                </a:cxnLst>
                <a:rect l="0" t="0" r="r" b="b"/>
                <a:pathLst>
                  <a:path w="134" h="190">
                    <a:moveTo>
                      <a:pt x="58" y="3"/>
                    </a:moveTo>
                    <a:lnTo>
                      <a:pt x="33" y="15"/>
                    </a:lnTo>
                    <a:lnTo>
                      <a:pt x="9" y="37"/>
                    </a:lnTo>
                    <a:lnTo>
                      <a:pt x="0" y="51"/>
                    </a:lnTo>
                    <a:lnTo>
                      <a:pt x="4" y="64"/>
                    </a:lnTo>
                    <a:lnTo>
                      <a:pt x="16" y="71"/>
                    </a:lnTo>
                    <a:lnTo>
                      <a:pt x="38" y="67"/>
                    </a:lnTo>
                    <a:lnTo>
                      <a:pt x="12" y="74"/>
                    </a:lnTo>
                    <a:lnTo>
                      <a:pt x="9" y="87"/>
                    </a:lnTo>
                    <a:lnTo>
                      <a:pt x="12" y="100"/>
                    </a:lnTo>
                    <a:lnTo>
                      <a:pt x="18" y="113"/>
                    </a:lnTo>
                    <a:lnTo>
                      <a:pt x="44" y="108"/>
                    </a:lnTo>
                    <a:lnTo>
                      <a:pt x="16" y="117"/>
                    </a:lnTo>
                    <a:lnTo>
                      <a:pt x="16" y="128"/>
                    </a:lnTo>
                    <a:lnTo>
                      <a:pt x="20" y="144"/>
                    </a:lnTo>
                    <a:lnTo>
                      <a:pt x="30" y="151"/>
                    </a:lnTo>
                    <a:lnTo>
                      <a:pt x="44" y="149"/>
                    </a:lnTo>
                    <a:lnTo>
                      <a:pt x="28" y="156"/>
                    </a:lnTo>
                    <a:lnTo>
                      <a:pt x="25" y="166"/>
                    </a:lnTo>
                    <a:lnTo>
                      <a:pt x="27" y="178"/>
                    </a:lnTo>
                    <a:lnTo>
                      <a:pt x="45" y="189"/>
                    </a:lnTo>
                    <a:lnTo>
                      <a:pt x="70" y="185"/>
                    </a:lnTo>
                    <a:lnTo>
                      <a:pt x="95" y="176"/>
                    </a:lnTo>
                    <a:lnTo>
                      <a:pt x="112" y="166"/>
                    </a:lnTo>
                    <a:lnTo>
                      <a:pt x="128" y="147"/>
                    </a:lnTo>
                    <a:lnTo>
                      <a:pt x="126" y="121"/>
                    </a:lnTo>
                    <a:lnTo>
                      <a:pt x="133" y="96"/>
                    </a:lnTo>
                    <a:lnTo>
                      <a:pt x="118" y="76"/>
                    </a:lnTo>
                    <a:lnTo>
                      <a:pt x="120" y="51"/>
                    </a:lnTo>
                    <a:lnTo>
                      <a:pt x="109" y="37"/>
                    </a:lnTo>
                    <a:lnTo>
                      <a:pt x="111" y="14"/>
                    </a:lnTo>
                    <a:lnTo>
                      <a:pt x="94" y="0"/>
                    </a:lnTo>
                    <a:lnTo>
                      <a:pt x="58" y="3"/>
                    </a:lnTo>
                  </a:path>
                </a:pathLst>
              </a:custGeom>
              <a:solidFill>
                <a:srgbClr val="FFE0C0"/>
              </a:solidFill>
              <a:ln w="12700" cap="rnd" cmpd="sng">
                <a:solidFill>
                  <a:srgbClr val="000000"/>
                </a:solidFill>
                <a:prstDash val="solid"/>
                <a:round/>
                <a:headEnd type="none" w="med" len="med"/>
                <a:tailEnd type="none" w="med" len="med"/>
              </a:ln>
              <a:effectLst/>
            </p:spPr>
            <p:txBody>
              <a:bodyPr/>
              <a:lstStyle/>
              <a:p>
                <a:endParaRPr lang="en-US"/>
              </a:p>
            </p:txBody>
          </p:sp>
        </p:grpSp>
        <p:grpSp>
          <p:nvGrpSpPr>
            <p:cNvPr id="82971" name="Group 27"/>
            <p:cNvGrpSpPr>
              <a:grpSpLocks/>
            </p:cNvGrpSpPr>
            <p:nvPr/>
          </p:nvGrpSpPr>
          <p:grpSpPr bwMode="auto">
            <a:xfrm>
              <a:off x="1263" y="2257"/>
              <a:ext cx="771" cy="1422"/>
              <a:chOff x="1263" y="2257"/>
              <a:chExt cx="771" cy="1422"/>
            </a:xfrm>
          </p:grpSpPr>
          <p:grpSp>
            <p:nvGrpSpPr>
              <p:cNvPr id="82972" name="Group 28"/>
              <p:cNvGrpSpPr>
                <a:grpSpLocks/>
              </p:cNvGrpSpPr>
              <p:nvPr/>
            </p:nvGrpSpPr>
            <p:grpSpPr bwMode="auto">
              <a:xfrm>
                <a:off x="1316" y="3174"/>
                <a:ext cx="675" cy="505"/>
                <a:chOff x="1316" y="3174"/>
                <a:chExt cx="675" cy="505"/>
              </a:xfrm>
            </p:grpSpPr>
            <p:sp>
              <p:nvSpPr>
                <p:cNvPr id="82973" name="Freeform 29"/>
                <p:cNvSpPr>
                  <a:spLocks/>
                </p:cNvSpPr>
                <p:nvPr/>
              </p:nvSpPr>
              <p:spPr bwMode="auto">
                <a:xfrm>
                  <a:off x="1630" y="3174"/>
                  <a:ext cx="361" cy="184"/>
                </a:xfrm>
                <a:custGeom>
                  <a:avLst/>
                  <a:gdLst/>
                  <a:ahLst/>
                  <a:cxnLst>
                    <a:cxn ang="0">
                      <a:pos x="17" y="42"/>
                    </a:cxn>
                    <a:cxn ang="0">
                      <a:pos x="9" y="95"/>
                    </a:cxn>
                    <a:cxn ang="0">
                      <a:pos x="0" y="130"/>
                    </a:cxn>
                    <a:cxn ang="0">
                      <a:pos x="5" y="156"/>
                    </a:cxn>
                    <a:cxn ang="0">
                      <a:pos x="17" y="168"/>
                    </a:cxn>
                    <a:cxn ang="0">
                      <a:pos x="59" y="172"/>
                    </a:cxn>
                    <a:cxn ang="0">
                      <a:pos x="112" y="168"/>
                    </a:cxn>
                    <a:cxn ang="0">
                      <a:pos x="126" y="143"/>
                    </a:cxn>
                    <a:cxn ang="0">
                      <a:pos x="200" y="175"/>
                    </a:cxn>
                    <a:cxn ang="0">
                      <a:pos x="250" y="183"/>
                    </a:cxn>
                    <a:cxn ang="0">
                      <a:pos x="284" y="183"/>
                    </a:cxn>
                    <a:cxn ang="0">
                      <a:pos x="329" y="179"/>
                    </a:cxn>
                    <a:cxn ang="0">
                      <a:pos x="348" y="172"/>
                    </a:cxn>
                    <a:cxn ang="0">
                      <a:pos x="360" y="153"/>
                    </a:cxn>
                    <a:cxn ang="0">
                      <a:pos x="355" y="118"/>
                    </a:cxn>
                    <a:cxn ang="0">
                      <a:pos x="335" y="101"/>
                    </a:cxn>
                    <a:cxn ang="0">
                      <a:pos x="284" y="100"/>
                    </a:cxn>
                    <a:cxn ang="0">
                      <a:pos x="230" y="81"/>
                    </a:cxn>
                    <a:cxn ang="0">
                      <a:pos x="185" y="65"/>
                    </a:cxn>
                    <a:cxn ang="0">
                      <a:pos x="185" y="0"/>
                    </a:cxn>
                    <a:cxn ang="0">
                      <a:pos x="17" y="42"/>
                    </a:cxn>
                  </a:cxnLst>
                  <a:rect l="0" t="0" r="r" b="b"/>
                  <a:pathLst>
                    <a:path w="361" h="184">
                      <a:moveTo>
                        <a:pt x="17" y="42"/>
                      </a:moveTo>
                      <a:lnTo>
                        <a:pt x="9" y="95"/>
                      </a:lnTo>
                      <a:lnTo>
                        <a:pt x="0" y="130"/>
                      </a:lnTo>
                      <a:lnTo>
                        <a:pt x="5" y="156"/>
                      </a:lnTo>
                      <a:lnTo>
                        <a:pt x="17" y="168"/>
                      </a:lnTo>
                      <a:lnTo>
                        <a:pt x="59" y="172"/>
                      </a:lnTo>
                      <a:lnTo>
                        <a:pt x="112" y="168"/>
                      </a:lnTo>
                      <a:lnTo>
                        <a:pt x="126" y="143"/>
                      </a:lnTo>
                      <a:lnTo>
                        <a:pt x="200" y="175"/>
                      </a:lnTo>
                      <a:lnTo>
                        <a:pt x="250" y="183"/>
                      </a:lnTo>
                      <a:lnTo>
                        <a:pt x="284" y="183"/>
                      </a:lnTo>
                      <a:lnTo>
                        <a:pt x="329" y="179"/>
                      </a:lnTo>
                      <a:lnTo>
                        <a:pt x="348" y="172"/>
                      </a:lnTo>
                      <a:lnTo>
                        <a:pt x="360" y="153"/>
                      </a:lnTo>
                      <a:lnTo>
                        <a:pt x="355" y="118"/>
                      </a:lnTo>
                      <a:lnTo>
                        <a:pt x="335" y="101"/>
                      </a:lnTo>
                      <a:lnTo>
                        <a:pt x="284" y="100"/>
                      </a:lnTo>
                      <a:lnTo>
                        <a:pt x="230" y="81"/>
                      </a:lnTo>
                      <a:lnTo>
                        <a:pt x="185" y="65"/>
                      </a:lnTo>
                      <a:lnTo>
                        <a:pt x="185" y="0"/>
                      </a:lnTo>
                      <a:lnTo>
                        <a:pt x="17" y="42"/>
                      </a:lnTo>
                    </a:path>
                  </a:pathLst>
                </a:custGeom>
                <a:solidFill>
                  <a:srgbClr val="C06000"/>
                </a:solidFill>
                <a:ln w="12700" cap="rnd" cmpd="sng">
                  <a:solidFill>
                    <a:srgbClr val="000000"/>
                  </a:solidFill>
                  <a:prstDash val="solid"/>
                  <a:round/>
                  <a:headEnd type="none" w="med" len="med"/>
                  <a:tailEnd type="none" w="med" len="med"/>
                </a:ln>
                <a:effectLst/>
              </p:spPr>
              <p:txBody>
                <a:bodyPr/>
                <a:lstStyle/>
                <a:p>
                  <a:endParaRPr lang="en-US"/>
                </a:p>
              </p:txBody>
            </p:sp>
            <p:sp>
              <p:nvSpPr>
                <p:cNvPr id="82974" name="Freeform 30"/>
                <p:cNvSpPr>
                  <a:spLocks/>
                </p:cNvSpPr>
                <p:nvPr/>
              </p:nvSpPr>
              <p:spPr bwMode="auto">
                <a:xfrm>
                  <a:off x="1316" y="3502"/>
                  <a:ext cx="242" cy="177"/>
                </a:xfrm>
                <a:custGeom>
                  <a:avLst/>
                  <a:gdLst/>
                  <a:ahLst/>
                  <a:cxnLst>
                    <a:cxn ang="0">
                      <a:pos x="23" y="3"/>
                    </a:cxn>
                    <a:cxn ang="0">
                      <a:pos x="0" y="61"/>
                    </a:cxn>
                    <a:cxn ang="0">
                      <a:pos x="4" y="93"/>
                    </a:cxn>
                    <a:cxn ang="0">
                      <a:pos x="30" y="96"/>
                    </a:cxn>
                    <a:cxn ang="0">
                      <a:pos x="49" y="134"/>
                    </a:cxn>
                    <a:cxn ang="0">
                      <a:pos x="86" y="153"/>
                    </a:cxn>
                    <a:cxn ang="0">
                      <a:pos x="143" y="170"/>
                    </a:cxn>
                    <a:cxn ang="0">
                      <a:pos x="169" y="176"/>
                    </a:cxn>
                    <a:cxn ang="0">
                      <a:pos x="201" y="174"/>
                    </a:cxn>
                    <a:cxn ang="0">
                      <a:pos x="231" y="160"/>
                    </a:cxn>
                    <a:cxn ang="0">
                      <a:pos x="241" y="127"/>
                    </a:cxn>
                    <a:cxn ang="0">
                      <a:pos x="233" y="93"/>
                    </a:cxn>
                    <a:cxn ang="0">
                      <a:pos x="210" y="71"/>
                    </a:cxn>
                    <a:cxn ang="0">
                      <a:pos x="174" y="58"/>
                    </a:cxn>
                    <a:cxn ang="0">
                      <a:pos x="167" y="26"/>
                    </a:cxn>
                    <a:cxn ang="0">
                      <a:pos x="160" y="0"/>
                    </a:cxn>
                    <a:cxn ang="0">
                      <a:pos x="23" y="3"/>
                    </a:cxn>
                  </a:cxnLst>
                  <a:rect l="0" t="0" r="r" b="b"/>
                  <a:pathLst>
                    <a:path w="242" h="177">
                      <a:moveTo>
                        <a:pt x="23" y="3"/>
                      </a:moveTo>
                      <a:lnTo>
                        <a:pt x="0" y="61"/>
                      </a:lnTo>
                      <a:lnTo>
                        <a:pt x="4" y="93"/>
                      </a:lnTo>
                      <a:lnTo>
                        <a:pt x="30" y="96"/>
                      </a:lnTo>
                      <a:lnTo>
                        <a:pt x="49" y="134"/>
                      </a:lnTo>
                      <a:lnTo>
                        <a:pt x="86" y="153"/>
                      </a:lnTo>
                      <a:lnTo>
                        <a:pt x="143" y="170"/>
                      </a:lnTo>
                      <a:lnTo>
                        <a:pt x="169" y="176"/>
                      </a:lnTo>
                      <a:lnTo>
                        <a:pt x="201" y="174"/>
                      </a:lnTo>
                      <a:lnTo>
                        <a:pt x="231" y="160"/>
                      </a:lnTo>
                      <a:lnTo>
                        <a:pt x="241" y="127"/>
                      </a:lnTo>
                      <a:lnTo>
                        <a:pt x="233" y="93"/>
                      </a:lnTo>
                      <a:lnTo>
                        <a:pt x="210" y="71"/>
                      </a:lnTo>
                      <a:lnTo>
                        <a:pt x="174" y="58"/>
                      </a:lnTo>
                      <a:lnTo>
                        <a:pt x="167" y="26"/>
                      </a:lnTo>
                      <a:lnTo>
                        <a:pt x="160" y="0"/>
                      </a:lnTo>
                      <a:lnTo>
                        <a:pt x="23" y="3"/>
                      </a:lnTo>
                    </a:path>
                  </a:pathLst>
                </a:custGeom>
                <a:solidFill>
                  <a:srgbClr val="C06000"/>
                </a:solidFill>
                <a:ln w="12700" cap="rnd" cmpd="sng">
                  <a:solidFill>
                    <a:srgbClr val="000000"/>
                  </a:solidFill>
                  <a:prstDash val="solid"/>
                  <a:round/>
                  <a:headEnd type="none" w="med" len="med"/>
                  <a:tailEnd type="none" w="med" len="med"/>
                </a:ln>
                <a:effectLst/>
              </p:spPr>
              <p:txBody>
                <a:bodyPr/>
                <a:lstStyle/>
                <a:p>
                  <a:endParaRPr lang="en-US"/>
                </a:p>
              </p:txBody>
            </p:sp>
          </p:grpSp>
          <p:sp>
            <p:nvSpPr>
              <p:cNvPr id="82975" name="Freeform 31"/>
              <p:cNvSpPr>
                <a:spLocks/>
              </p:cNvSpPr>
              <p:nvPr/>
            </p:nvSpPr>
            <p:spPr bwMode="auto">
              <a:xfrm>
                <a:off x="1263" y="2257"/>
                <a:ext cx="771" cy="1271"/>
              </a:xfrm>
              <a:custGeom>
                <a:avLst/>
                <a:gdLst/>
                <a:ahLst/>
                <a:cxnLst>
                  <a:cxn ang="0">
                    <a:pos x="7" y="108"/>
                  </a:cxn>
                  <a:cxn ang="0">
                    <a:pos x="122" y="103"/>
                  </a:cxn>
                  <a:cxn ang="0">
                    <a:pos x="175" y="91"/>
                  </a:cxn>
                  <a:cxn ang="0">
                    <a:pos x="282" y="54"/>
                  </a:cxn>
                  <a:cxn ang="0">
                    <a:pos x="345" y="0"/>
                  </a:cxn>
                  <a:cxn ang="0">
                    <a:pos x="477" y="114"/>
                  </a:cxn>
                  <a:cxn ang="0">
                    <a:pos x="593" y="203"/>
                  </a:cxn>
                  <a:cxn ang="0">
                    <a:pos x="655" y="260"/>
                  </a:cxn>
                  <a:cxn ang="0">
                    <a:pos x="706" y="324"/>
                  </a:cxn>
                  <a:cxn ang="0">
                    <a:pos x="745" y="369"/>
                  </a:cxn>
                  <a:cxn ang="0">
                    <a:pos x="757" y="394"/>
                  </a:cxn>
                  <a:cxn ang="0">
                    <a:pos x="770" y="433"/>
                  </a:cxn>
                  <a:cxn ang="0">
                    <a:pos x="770" y="491"/>
                  </a:cxn>
                  <a:cxn ang="0">
                    <a:pos x="722" y="566"/>
                  </a:cxn>
                  <a:cxn ang="0">
                    <a:pos x="667" y="710"/>
                  </a:cxn>
                  <a:cxn ang="0">
                    <a:pos x="625" y="830"/>
                  </a:cxn>
                  <a:cxn ang="0">
                    <a:pos x="608" y="890"/>
                  </a:cxn>
                  <a:cxn ang="0">
                    <a:pos x="586" y="989"/>
                  </a:cxn>
                  <a:cxn ang="0">
                    <a:pos x="529" y="983"/>
                  </a:cxn>
                  <a:cxn ang="0">
                    <a:pos x="459" y="989"/>
                  </a:cxn>
                  <a:cxn ang="0">
                    <a:pos x="389" y="989"/>
                  </a:cxn>
                  <a:cxn ang="0">
                    <a:pos x="407" y="893"/>
                  </a:cxn>
                  <a:cxn ang="0">
                    <a:pos x="460" y="738"/>
                  </a:cxn>
                  <a:cxn ang="0">
                    <a:pos x="516" y="577"/>
                  </a:cxn>
                  <a:cxn ang="0">
                    <a:pos x="542" y="507"/>
                  </a:cxn>
                  <a:cxn ang="0">
                    <a:pos x="491" y="464"/>
                  </a:cxn>
                  <a:cxn ang="0">
                    <a:pos x="434" y="433"/>
                  </a:cxn>
                  <a:cxn ang="0">
                    <a:pos x="376" y="382"/>
                  </a:cxn>
                  <a:cxn ang="0">
                    <a:pos x="331" y="337"/>
                  </a:cxn>
                  <a:cxn ang="0">
                    <a:pos x="319" y="414"/>
                  </a:cxn>
                  <a:cxn ang="0">
                    <a:pos x="281" y="581"/>
                  </a:cxn>
                  <a:cxn ang="0">
                    <a:pos x="274" y="650"/>
                  </a:cxn>
                  <a:cxn ang="0">
                    <a:pos x="274" y="714"/>
                  </a:cxn>
                  <a:cxn ang="0">
                    <a:pos x="247" y="822"/>
                  </a:cxn>
                  <a:cxn ang="0">
                    <a:pos x="230" y="1064"/>
                  </a:cxn>
                  <a:cxn ang="0">
                    <a:pos x="229" y="1257"/>
                  </a:cxn>
                  <a:cxn ang="0">
                    <a:pos x="128" y="1257"/>
                  </a:cxn>
                  <a:cxn ang="0">
                    <a:pos x="89" y="1270"/>
                  </a:cxn>
                  <a:cxn ang="0">
                    <a:pos x="50" y="1250"/>
                  </a:cxn>
                  <a:cxn ang="0">
                    <a:pos x="53" y="1137"/>
                  </a:cxn>
                  <a:cxn ang="0">
                    <a:pos x="43" y="1015"/>
                  </a:cxn>
                  <a:cxn ang="0">
                    <a:pos x="59" y="834"/>
                  </a:cxn>
                  <a:cxn ang="0">
                    <a:pos x="70" y="707"/>
                  </a:cxn>
                  <a:cxn ang="0">
                    <a:pos x="59" y="519"/>
                  </a:cxn>
                  <a:cxn ang="0">
                    <a:pos x="26" y="318"/>
                  </a:cxn>
                  <a:cxn ang="0">
                    <a:pos x="0" y="196"/>
                  </a:cxn>
                  <a:cxn ang="0">
                    <a:pos x="7" y="108"/>
                  </a:cxn>
                </a:cxnLst>
                <a:rect l="0" t="0" r="r" b="b"/>
                <a:pathLst>
                  <a:path w="771" h="1271">
                    <a:moveTo>
                      <a:pt x="7" y="108"/>
                    </a:moveTo>
                    <a:lnTo>
                      <a:pt x="122" y="103"/>
                    </a:lnTo>
                    <a:lnTo>
                      <a:pt x="175" y="91"/>
                    </a:lnTo>
                    <a:lnTo>
                      <a:pt x="282" y="54"/>
                    </a:lnTo>
                    <a:lnTo>
                      <a:pt x="345" y="0"/>
                    </a:lnTo>
                    <a:lnTo>
                      <a:pt x="477" y="114"/>
                    </a:lnTo>
                    <a:lnTo>
                      <a:pt x="593" y="203"/>
                    </a:lnTo>
                    <a:lnTo>
                      <a:pt x="655" y="260"/>
                    </a:lnTo>
                    <a:lnTo>
                      <a:pt x="706" y="324"/>
                    </a:lnTo>
                    <a:lnTo>
                      <a:pt x="745" y="369"/>
                    </a:lnTo>
                    <a:lnTo>
                      <a:pt x="757" y="394"/>
                    </a:lnTo>
                    <a:lnTo>
                      <a:pt x="770" y="433"/>
                    </a:lnTo>
                    <a:lnTo>
                      <a:pt x="770" y="491"/>
                    </a:lnTo>
                    <a:lnTo>
                      <a:pt x="722" y="566"/>
                    </a:lnTo>
                    <a:lnTo>
                      <a:pt x="667" y="710"/>
                    </a:lnTo>
                    <a:lnTo>
                      <a:pt x="625" y="830"/>
                    </a:lnTo>
                    <a:lnTo>
                      <a:pt x="608" y="890"/>
                    </a:lnTo>
                    <a:lnTo>
                      <a:pt x="586" y="989"/>
                    </a:lnTo>
                    <a:lnTo>
                      <a:pt x="529" y="983"/>
                    </a:lnTo>
                    <a:lnTo>
                      <a:pt x="459" y="989"/>
                    </a:lnTo>
                    <a:lnTo>
                      <a:pt x="389" y="989"/>
                    </a:lnTo>
                    <a:lnTo>
                      <a:pt x="407" y="893"/>
                    </a:lnTo>
                    <a:lnTo>
                      <a:pt x="460" y="738"/>
                    </a:lnTo>
                    <a:lnTo>
                      <a:pt x="516" y="577"/>
                    </a:lnTo>
                    <a:lnTo>
                      <a:pt x="542" y="507"/>
                    </a:lnTo>
                    <a:lnTo>
                      <a:pt x="491" y="464"/>
                    </a:lnTo>
                    <a:lnTo>
                      <a:pt x="434" y="433"/>
                    </a:lnTo>
                    <a:lnTo>
                      <a:pt x="376" y="382"/>
                    </a:lnTo>
                    <a:lnTo>
                      <a:pt x="331" y="337"/>
                    </a:lnTo>
                    <a:lnTo>
                      <a:pt x="319" y="414"/>
                    </a:lnTo>
                    <a:lnTo>
                      <a:pt x="281" y="581"/>
                    </a:lnTo>
                    <a:lnTo>
                      <a:pt x="274" y="650"/>
                    </a:lnTo>
                    <a:lnTo>
                      <a:pt x="274" y="714"/>
                    </a:lnTo>
                    <a:lnTo>
                      <a:pt x="247" y="822"/>
                    </a:lnTo>
                    <a:lnTo>
                      <a:pt x="230" y="1064"/>
                    </a:lnTo>
                    <a:lnTo>
                      <a:pt x="229" y="1257"/>
                    </a:lnTo>
                    <a:lnTo>
                      <a:pt x="128" y="1257"/>
                    </a:lnTo>
                    <a:lnTo>
                      <a:pt x="89" y="1270"/>
                    </a:lnTo>
                    <a:lnTo>
                      <a:pt x="50" y="1250"/>
                    </a:lnTo>
                    <a:lnTo>
                      <a:pt x="53" y="1137"/>
                    </a:lnTo>
                    <a:lnTo>
                      <a:pt x="43" y="1015"/>
                    </a:lnTo>
                    <a:lnTo>
                      <a:pt x="59" y="834"/>
                    </a:lnTo>
                    <a:lnTo>
                      <a:pt x="70" y="707"/>
                    </a:lnTo>
                    <a:lnTo>
                      <a:pt x="59" y="519"/>
                    </a:lnTo>
                    <a:lnTo>
                      <a:pt x="26" y="318"/>
                    </a:lnTo>
                    <a:lnTo>
                      <a:pt x="0" y="196"/>
                    </a:lnTo>
                    <a:lnTo>
                      <a:pt x="7" y="108"/>
                    </a:lnTo>
                  </a:path>
                </a:pathLst>
              </a:custGeom>
              <a:solidFill>
                <a:srgbClr val="0000FF"/>
              </a:solidFill>
              <a:ln w="12700" cap="rnd" cmpd="sng">
                <a:solidFill>
                  <a:srgbClr val="000000"/>
                </a:solidFill>
                <a:prstDash val="solid"/>
                <a:round/>
                <a:headEnd type="none" w="med" len="med"/>
                <a:tailEnd type="none" w="med" len="med"/>
              </a:ln>
              <a:effectLst/>
            </p:spPr>
            <p:txBody>
              <a:bodyPr/>
              <a:lstStyle/>
              <a:p>
                <a:endParaRPr lang="en-US"/>
              </a:p>
            </p:txBody>
          </p:sp>
        </p:grpSp>
        <p:grpSp>
          <p:nvGrpSpPr>
            <p:cNvPr id="82976" name="Group 32"/>
            <p:cNvGrpSpPr>
              <a:grpSpLocks/>
            </p:cNvGrpSpPr>
            <p:nvPr/>
          </p:nvGrpSpPr>
          <p:grpSpPr bwMode="auto">
            <a:xfrm>
              <a:off x="895" y="1687"/>
              <a:ext cx="568" cy="991"/>
              <a:chOff x="895" y="1687"/>
              <a:chExt cx="568" cy="991"/>
            </a:xfrm>
          </p:grpSpPr>
          <p:grpSp>
            <p:nvGrpSpPr>
              <p:cNvPr id="82977" name="Group 33"/>
              <p:cNvGrpSpPr>
                <a:grpSpLocks/>
              </p:cNvGrpSpPr>
              <p:nvPr/>
            </p:nvGrpSpPr>
            <p:grpSpPr bwMode="auto">
              <a:xfrm>
                <a:off x="1047" y="1687"/>
                <a:ext cx="416" cy="991"/>
                <a:chOff x="1047" y="1687"/>
                <a:chExt cx="416" cy="991"/>
              </a:xfrm>
            </p:grpSpPr>
            <p:sp>
              <p:nvSpPr>
                <p:cNvPr id="82978" name="Freeform 34"/>
                <p:cNvSpPr>
                  <a:spLocks/>
                </p:cNvSpPr>
                <p:nvPr/>
              </p:nvSpPr>
              <p:spPr bwMode="auto">
                <a:xfrm>
                  <a:off x="1047" y="1687"/>
                  <a:ext cx="416" cy="991"/>
                </a:xfrm>
                <a:custGeom>
                  <a:avLst/>
                  <a:gdLst/>
                  <a:ahLst/>
                  <a:cxnLst>
                    <a:cxn ang="0">
                      <a:pos x="290" y="958"/>
                    </a:cxn>
                    <a:cxn ang="0">
                      <a:pos x="358" y="916"/>
                    </a:cxn>
                    <a:cxn ang="0">
                      <a:pos x="387" y="824"/>
                    </a:cxn>
                    <a:cxn ang="0">
                      <a:pos x="409" y="741"/>
                    </a:cxn>
                    <a:cxn ang="0">
                      <a:pos x="415" y="648"/>
                    </a:cxn>
                    <a:cxn ang="0">
                      <a:pos x="391" y="547"/>
                    </a:cxn>
                    <a:cxn ang="0">
                      <a:pos x="374" y="464"/>
                    </a:cxn>
                    <a:cxn ang="0">
                      <a:pos x="353" y="369"/>
                    </a:cxn>
                    <a:cxn ang="0">
                      <a:pos x="327" y="298"/>
                    </a:cxn>
                    <a:cxn ang="0">
                      <a:pos x="284" y="212"/>
                    </a:cxn>
                    <a:cxn ang="0">
                      <a:pos x="248" y="134"/>
                    </a:cxn>
                    <a:cxn ang="0">
                      <a:pos x="186" y="41"/>
                    </a:cxn>
                    <a:cxn ang="0">
                      <a:pos x="152" y="0"/>
                    </a:cxn>
                    <a:cxn ang="0">
                      <a:pos x="112" y="30"/>
                    </a:cxn>
                    <a:cxn ang="0">
                      <a:pos x="69" y="68"/>
                    </a:cxn>
                    <a:cxn ang="0">
                      <a:pos x="12" y="121"/>
                    </a:cxn>
                    <a:cxn ang="0">
                      <a:pos x="6" y="138"/>
                    </a:cxn>
                    <a:cxn ang="0">
                      <a:pos x="0" y="168"/>
                    </a:cxn>
                    <a:cxn ang="0">
                      <a:pos x="17" y="222"/>
                    </a:cxn>
                    <a:cxn ang="0">
                      <a:pos x="41" y="289"/>
                    </a:cxn>
                    <a:cxn ang="0">
                      <a:pos x="104" y="411"/>
                    </a:cxn>
                    <a:cxn ang="0">
                      <a:pos x="127" y="516"/>
                    </a:cxn>
                    <a:cxn ang="0">
                      <a:pos x="135" y="595"/>
                    </a:cxn>
                    <a:cxn ang="0">
                      <a:pos x="138" y="655"/>
                    </a:cxn>
                    <a:cxn ang="0">
                      <a:pos x="138" y="758"/>
                    </a:cxn>
                    <a:cxn ang="0">
                      <a:pos x="127" y="921"/>
                    </a:cxn>
                    <a:cxn ang="0">
                      <a:pos x="127" y="977"/>
                    </a:cxn>
                    <a:cxn ang="0">
                      <a:pos x="146" y="985"/>
                    </a:cxn>
                    <a:cxn ang="0">
                      <a:pos x="202" y="990"/>
                    </a:cxn>
                    <a:cxn ang="0">
                      <a:pos x="242" y="978"/>
                    </a:cxn>
                    <a:cxn ang="0">
                      <a:pos x="290" y="958"/>
                    </a:cxn>
                  </a:cxnLst>
                  <a:rect l="0" t="0" r="r" b="b"/>
                  <a:pathLst>
                    <a:path w="416" h="991">
                      <a:moveTo>
                        <a:pt x="290" y="958"/>
                      </a:moveTo>
                      <a:lnTo>
                        <a:pt x="358" y="916"/>
                      </a:lnTo>
                      <a:lnTo>
                        <a:pt x="387" y="824"/>
                      </a:lnTo>
                      <a:lnTo>
                        <a:pt x="409" y="741"/>
                      </a:lnTo>
                      <a:lnTo>
                        <a:pt x="415" y="648"/>
                      </a:lnTo>
                      <a:lnTo>
                        <a:pt x="391" y="547"/>
                      </a:lnTo>
                      <a:lnTo>
                        <a:pt x="374" y="464"/>
                      </a:lnTo>
                      <a:lnTo>
                        <a:pt x="353" y="369"/>
                      </a:lnTo>
                      <a:lnTo>
                        <a:pt x="327" y="298"/>
                      </a:lnTo>
                      <a:lnTo>
                        <a:pt x="284" y="212"/>
                      </a:lnTo>
                      <a:lnTo>
                        <a:pt x="248" y="134"/>
                      </a:lnTo>
                      <a:lnTo>
                        <a:pt x="186" y="41"/>
                      </a:lnTo>
                      <a:lnTo>
                        <a:pt x="152" y="0"/>
                      </a:lnTo>
                      <a:lnTo>
                        <a:pt x="112" y="30"/>
                      </a:lnTo>
                      <a:lnTo>
                        <a:pt x="69" y="68"/>
                      </a:lnTo>
                      <a:lnTo>
                        <a:pt x="12" y="121"/>
                      </a:lnTo>
                      <a:lnTo>
                        <a:pt x="6" y="138"/>
                      </a:lnTo>
                      <a:lnTo>
                        <a:pt x="0" y="168"/>
                      </a:lnTo>
                      <a:lnTo>
                        <a:pt x="17" y="222"/>
                      </a:lnTo>
                      <a:lnTo>
                        <a:pt x="41" y="289"/>
                      </a:lnTo>
                      <a:lnTo>
                        <a:pt x="104" y="411"/>
                      </a:lnTo>
                      <a:lnTo>
                        <a:pt x="127" y="516"/>
                      </a:lnTo>
                      <a:lnTo>
                        <a:pt x="135" y="595"/>
                      </a:lnTo>
                      <a:lnTo>
                        <a:pt x="138" y="655"/>
                      </a:lnTo>
                      <a:lnTo>
                        <a:pt x="138" y="758"/>
                      </a:lnTo>
                      <a:lnTo>
                        <a:pt x="127" y="921"/>
                      </a:lnTo>
                      <a:lnTo>
                        <a:pt x="127" y="977"/>
                      </a:lnTo>
                      <a:lnTo>
                        <a:pt x="146" y="985"/>
                      </a:lnTo>
                      <a:lnTo>
                        <a:pt x="202" y="990"/>
                      </a:lnTo>
                      <a:lnTo>
                        <a:pt x="242" y="978"/>
                      </a:lnTo>
                      <a:lnTo>
                        <a:pt x="290" y="958"/>
                      </a:lnTo>
                    </a:path>
                  </a:pathLst>
                </a:custGeom>
                <a:solidFill>
                  <a:srgbClr val="0000FF"/>
                </a:solidFill>
                <a:ln w="12700" cap="rnd" cmpd="sng">
                  <a:solidFill>
                    <a:srgbClr val="000000"/>
                  </a:solidFill>
                  <a:prstDash val="solid"/>
                  <a:round/>
                  <a:headEnd type="none" w="med" len="med"/>
                  <a:tailEnd type="none" w="med" len="med"/>
                </a:ln>
                <a:effectLst/>
              </p:spPr>
              <p:txBody>
                <a:bodyPr/>
                <a:lstStyle/>
                <a:p>
                  <a:endParaRPr lang="en-US"/>
                </a:p>
              </p:txBody>
            </p:sp>
            <p:sp>
              <p:nvSpPr>
                <p:cNvPr id="82979" name="Freeform 35"/>
                <p:cNvSpPr>
                  <a:spLocks/>
                </p:cNvSpPr>
                <p:nvPr/>
              </p:nvSpPr>
              <p:spPr bwMode="auto">
                <a:xfrm>
                  <a:off x="1152" y="1726"/>
                  <a:ext cx="294" cy="559"/>
                </a:xfrm>
                <a:custGeom>
                  <a:avLst/>
                  <a:gdLst/>
                  <a:ahLst/>
                  <a:cxnLst>
                    <a:cxn ang="0">
                      <a:pos x="0" y="0"/>
                    </a:cxn>
                    <a:cxn ang="0">
                      <a:pos x="40" y="130"/>
                    </a:cxn>
                    <a:cxn ang="0">
                      <a:pos x="107" y="113"/>
                    </a:cxn>
                    <a:cxn ang="0">
                      <a:pos x="64" y="180"/>
                    </a:cxn>
                    <a:cxn ang="0">
                      <a:pos x="107" y="230"/>
                    </a:cxn>
                    <a:cxn ang="0">
                      <a:pos x="155" y="307"/>
                    </a:cxn>
                    <a:cxn ang="0">
                      <a:pos x="212" y="396"/>
                    </a:cxn>
                    <a:cxn ang="0">
                      <a:pos x="261" y="482"/>
                    </a:cxn>
                    <a:cxn ang="0">
                      <a:pos x="293" y="558"/>
                    </a:cxn>
                  </a:cxnLst>
                  <a:rect l="0" t="0" r="r" b="b"/>
                  <a:pathLst>
                    <a:path w="294" h="559">
                      <a:moveTo>
                        <a:pt x="0" y="0"/>
                      </a:moveTo>
                      <a:lnTo>
                        <a:pt x="40" y="130"/>
                      </a:lnTo>
                      <a:lnTo>
                        <a:pt x="107" y="113"/>
                      </a:lnTo>
                      <a:lnTo>
                        <a:pt x="64" y="180"/>
                      </a:lnTo>
                      <a:lnTo>
                        <a:pt x="107" y="230"/>
                      </a:lnTo>
                      <a:lnTo>
                        <a:pt x="155" y="307"/>
                      </a:lnTo>
                      <a:lnTo>
                        <a:pt x="212" y="396"/>
                      </a:lnTo>
                      <a:lnTo>
                        <a:pt x="261" y="482"/>
                      </a:lnTo>
                      <a:lnTo>
                        <a:pt x="293" y="558"/>
                      </a:lnTo>
                    </a:path>
                  </a:pathLst>
                </a:custGeom>
                <a:noFill/>
                <a:ln w="12700" cap="rnd" cmpd="sng">
                  <a:solidFill>
                    <a:srgbClr val="000000"/>
                  </a:solidFill>
                  <a:prstDash val="solid"/>
                  <a:round/>
                  <a:headEnd type="none" w="med" len="med"/>
                  <a:tailEnd type="none" w="med" len="med"/>
                </a:ln>
                <a:effectLst/>
              </p:spPr>
              <p:txBody>
                <a:bodyPr/>
                <a:lstStyle/>
                <a:p>
                  <a:endParaRPr lang="en-US"/>
                </a:p>
              </p:txBody>
            </p:sp>
          </p:grpSp>
          <p:grpSp>
            <p:nvGrpSpPr>
              <p:cNvPr id="82980" name="Group 36"/>
              <p:cNvGrpSpPr>
                <a:grpSpLocks/>
              </p:cNvGrpSpPr>
              <p:nvPr/>
            </p:nvGrpSpPr>
            <p:grpSpPr bwMode="auto">
              <a:xfrm>
                <a:off x="895" y="1791"/>
                <a:ext cx="495" cy="830"/>
                <a:chOff x="895" y="1791"/>
                <a:chExt cx="495" cy="830"/>
              </a:xfrm>
            </p:grpSpPr>
            <p:sp>
              <p:nvSpPr>
                <p:cNvPr id="82981" name="Freeform 37"/>
                <p:cNvSpPr>
                  <a:spLocks/>
                </p:cNvSpPr>
                <p:nvPr/>
              </p:nvSpPr>
              <p:spPr bwMode="auto">
                <a:xfrm>
                  <a:off x="1205" y="2429"/>
                  <a:ext cx="185" cy="192"/>
                </a:xfrm>
                <a:custGeom>
                  <a:avLst/>
                  <a:gdLst/>
                  <a:ahLst/>
                  <a:cxnLst>
                    <a:cxn ang="0">
                      <a:pos x="57" y="0"/>
                    </a:cxn>
                    <a:cxn ang="0">
                      <a:pos x="92" y="24"/>
                    </a:cxn>
                    <a:cxn ang="0">
                      <a:pos x="128" y="25"/>
                    </a:cxn>
                    <a:cxn ang="0">
                      <a:pos x="159" y="32"/>
                    </a:cxn>
                    <a:cxn ang="0">
                      <a:pos x="173" y="44"/>
                    </a:cxn>
                    <a:cxn ang="0">
                      <a:pos x="177" y="58"/>
                    </a:cxn>
                    <a:cxn ang="0">
                      <a:pos x="170" y="84"/>
                    </a:cxn>
                    <a:cxn ang="0">
                      <a:pos x="184" y="102"/>
                    </a:cxn>
                    <a:cxn ang="0">
                      <a:pos x="183" y="127"/>
                    </a:cxn>
                    <a:cxn ang="0">
                      <a:pos x="169" y="143"/>
                    </a:cxn>
                    <a:cxn ang="0">
                      <a:pos x="158" y="161"/>
                    </a:cxn>
                    <a:cxn ang="0">
                      <a:pos x="133" y="170"/>
                    </a:cxn>
                    <a:cxn ang="0">
                      <a:pos x="116" y="191"/>
                    </a:cxn>
                    <a:cxn ang="0">
                      <a:pos x="86" y="187"/>
                    </a:cxn>
                    <a:cxn ang="0">
                      <a:pos x="68" y="176"/>
                    </a:cxn>
                    <a:cxn ang="0">
                      <a:pos x="51" y="157"/>
                    </a:cxn>
                    <a:cxn ang="0">
                      <a:pos x="40" y="113"/>
                    </a:cxn>
                    <a:cxn ang="0">
                      <a:pos x="0" y="74"/>
                    </a:cxn>
                    <a:cxn ang="0">
                      <a:pos x="57" y="0"/>
                    </a:cxn>
                  </a:cxnLst>
                  <a:rect l="0" t="0" r="r" b="b"/>
                  <a:pathLst>
                    <a:path w="185" h="192">
                      <a:moveTo>
                        <a:pt x="57" y="0"/>
                      </a:moveTo>
                      <a:lnTo>
                        <a:pt x="92" y="24"/>
                      </a:lnTo>
                      <a:lnTo>
                        <a:pt x="128" y="25"/>
                      </a:lnTo>
                      <a:lnTo>
                        <a:pt x="159" y="32"/>
                      </a:lnTo>
                      <a:lnTo>
                        <a:pt x="173" y="44"/>
                      </a:lnTo>
                      <a:lnTo>
                        <a:pt x="177" y="58"/>
                      </a:lnTo>
                      <a:lnTo>
                        <a:pt x="170" y="84"/>
                      </a:lnTo>
                      <a:lnTo>
                        <a:pt x="184" y="102"/>
                      </a:lnTo>
                      <a:lnTo>
                        <a:pt x="183" y="127"/>
                      </a:lnTo>
                      <a:lnTo>
                        <a:pt x="169" y="143"/>
                      </a:lnTo>
                      <a:lnTo>
                        <a:pt x="158" y="161"/>
                      </a:lnTo>
                      <a:lnTo>
                        <a:pt x="133" y="170"/>
                      </a:lnTo>
                      <a:lnTo>
                        <a:pt x="116" y="191"/>
                      </a:lnTo>
                      <a:lnTo>
                        <a:pt x="86" y="187"/>
                      </a:lnTo>
                      <a:lnTo>
                        <a:pt x="68" y="176"/>
                      </a:lnTo>
                      <a:lnTo>
                        <a:pt x="51" y="157"/>
                      </a:lnTo>
                      <a:lnTo>
                        <a:pt x="40" y="113"/>
                      </a:lnTo>
                      <a:lnTo>
                        <a:pt x="0" y="74"/>
                      </a:lnTo>
                      <a:lnTo>
                        <a:pt x="57" y="0"/>
                      </a:lnTo>
                    </a:path>
                  </a:pathLst>
                </a:custGeom>
                <a:solidFill>
                  <a:srgbClr val="FFE0C0"/>
                </a:solidFill>
                <a:ln w="12700" cap="rnd" cmpd="sng">
                  <a:solidFill>
                    <a:srgbClr val="000000"/>
                  </a:solidFill>
                  <a:prstDash val="solid"/>
                  <a:round/>
                  <a:headEnd type="none" w="med" len="med"/>
                  <a:tailEnd type="none" w="med" len="med"/>
                </a:ln>
                <a:effectLst/>
              </p:spPr>
              <p:txBody>
                <a:bodyPr/>
                <a:lstStyle/>
                <a:p>
                  <a:endParaRPr lang="en-US"/>
                </a:p>
              </p:txBody>
            </p:sp>
            <p:sp>
              <p:nvSpPr>
                <p:cNvPr id="82982" name="Freeform 38"/>
                <p:cNvSpPr>
                  <a:spLocks/>
                </p:cNvSpPr>
                <p:nvPr/>
              </p:nvSpPr>
              <p:spPr bwMode="auto">
                <a:xfrm>
                  <a:off x="1180" y="2420"/>
                  <a:ext cx="110" cy="123"/>
                </a:xfrm>
                <a:custGeom>
                  <a:avLst/>
                  <a:gdLst/>
                  <a:ahLst/>
                  <a:cxnLst>
                    <a:cxn ang="0">
                      <a:pos x="82" y="0"/>
                    </a:cxn>
                    <a:cxn ang="0">
                      <a:pos x="109" y="17"/>
                    </a:cxn>
                    <a:cxn ang="0">
                      <a:pos x="95" y="46"/>
                    </a:cxn>
                    <a:cxn ang="0">
                      <a:pos x="68" y="82"/>
                    </a:cxn>
                    <a:cxn ang="0">
                      <a:pos x="30" y="122"/>
                    </a:cxn>
                    <a:cxn ang="0">
                      <a:pos x="0" y="86"/>
                    </a:cxn>
                    <a:cxn ang="0">
                      <a:pos x="82" y="0"/>
                    </a:cxn>
                  </a:cxnLst>
                  <a:rect l="0" t="0" r="r" b="b"/>
                  <a:pathLst>
                    <a:path w="110" h="123">
                      <a:moveTo>
                        <a:pt x="82" y="0"/>
                      </a:moveTo>
                      <a:lnTo>
                        <a:pt x="109" y="17"/>
                      </a:lnTo>
                      <a:lnTo>
                        <a:pt x="95" y="46"/>
                      </a:lnTo>
                      <a:lnTo>
                        <a:pt x="68" y="82"/>
                      </a:lnTo>
                      <a:lnTo>
                        <a:pt x="30" y="122"/>
                      </a:lnTo>
                      <a:lnTo>
                        <a:pt x="0" y="86"/>
                      </a:lnTo>
                      <a:lnTo>
                        <a:pt x="82" y="0"/>
                      </a:lnTo>
                    </a:path>
                  </a:pathLst>
                </a:custGeom>
                <a:solidFill>
                  <a:srgbClr val="FFFFFF"/>
                </a:solidFill>
                <a:ln w="12700" cap="rnd" cmpd="sng">
                  <a:solidFill>
                    <a:srgbClr val="000000"/>
                  </a:solidFill>
                  <a:prstDash val="solid"/>
                  <a:round/>
                  <a:headEnd type="none" w="med" len="med"/>
                  <a:tailEnd type="none" w="med" len="med"/>
                </a:ln>
                <a:effectLst/>
              </p:spPr>
              <p:txBody>
                <a:bodyPr/>
                <a:lstStyle/>
                <a:p>
                  <a:endParaRPr lang="en-US"/>
                </a:p>
              </p:txBody>
            </p:sp>
            <p:sp>
              <p:nvSpPr>
                <p:cNvPr id="82983" name="Freeform 39"/>
                <p:cNvSpPr>
                  <a:spLocks/>
                </p:cNvSpPr>
                <p:nvPr/>
              </p:nvSpPr>
              <p:spPr bwMode="auto">
                <a:xfrm>
                  <a:off x="895" y="1791"/>
                  <a:ext cx="401" cy="757"/>
                </a:xfrm>
                <a:custGeom>
                  <a:avLst/>
                  <a:gdLst/>
                  <a:ahLst/>
                  <a:cxnLst>
                    <a:cxn ang="0">
                      <a:pos x="120" y="58"/>
                    </a:cxn>
                    <a:cxn ang="0">
                      <a:pos x="96" y="106"/>
                    </a:cxn>
                    <a:cxn ang="0">
                      <a:pos x="55" y="177"/>
                    </a:cxn>
                    <a:cxn ang="0">
                      <a:pos x="41" y="232"/>
                    </a:cxn>
                    <a:cxn ang="0">
                      <a:pos x="20" y="296"/>
                    </a:cxn>
                    <a:cxn ang="0">
                      <a:pos x="5" y="403"/>
                    </a:cxn>
                    <a:cxn ang="0">
                      <a:pos x="0" y="460"/>
                    </a:cxn>
                    <a:cxn ang="0">
                      <a:pos x="13" y="474"/>
                    </a:cxn>
                    <a:cxn ang="0">
                      <a:pos x="50" y="525"/>
                    </a:cxn>
                    <a:cxn ang="0">
                      <a:pos x="95" y="580"/>
                    </a:cxn>
                    <a:cxn ang="0">
                      <a:pos x="147" y="629"/>
                    </a:cxn>
                    <a:cxn ang="0">
                      <a:pos x="286" y="756"/>
                    </a:cxn>
                    <a:cxn ang="0">
                      <a:pos x="350" y="678"/>
                    </a:cxn>
                    <a:cxn ang="0">
                      <a:pos x="400" y="615"/>
                    </a:cxn>
                    <a:cxn ang="0">
                      <a:pos x="268" y="501"/>
                    </a:cxn>
                    <a:cxn ang="0">
                      <a:pos x="223" y="468"/>
                    </a:cxn>
                    <a:cxn ang="0">
                      <a:pos x="196" y="438"/>
                    </a:cxn>
                    <a:cxn ang="0">
                      <a:pos x="174" y="424"/>
                    </a:cxn>
                    <a:cxn ang="0">
                      <a:pos x="209" y="332"/>
                    </a:cxn>
                    <a:cxn ang="0">
                      <a:pos x="230" y="260"/>
                    </a:cxn>
                    <a:cxn ang="0">
                      <a:pos x="241" y="227"/>
                    </a:cxn>
                    <a:cxn ang="0">
                      <a:pos x="252" y="192"/>
                    </a:cxn>
                    <a:cxn ang="0">
                      <a:pos x="258" y="150"/>
                    </a:cxn>
                    <a:cxn ang="0">
                      <a:pos x="258" y="111"/>
                    </a:cxn>
                    <a:cxn ang="0">
                      <a:pos x="258" y="79"/>
                    </a:cxn>
                    <a:cxn ang="0">
                      <a:pos x="252" y="47"/>
                    </a:cxn>
                    <a:cxn ang="0">
                      <a:pos x="232" y="22"/>
                    </a:cxn>
                    <a:cxn ang="0">
                      <a:pos x="206" y="5"/>
                    </a:cxn>
                    <a:cxn ang="0">
                      <a:pos x="187" y="0"/>
                    </a:cxn>
                    <a:cxn ang="0">
                      <a:pos x="152" y="23"/>
                    </a:cxn>
                    <a:cxn ang="0">
                      <a:pos x="120" y="58"/>
                    </a:cxn>
                  </a:cxnLst>
                  <a:rect l="0" t="0" r="r" b="b"/>
                  <a:pathLst>
                    <a:path w="401" h="757">
                      <a:moveTo>
                        <a:pt x="120" y="58"/>
                      </a:moveTo>
                      <a:lnTo>
                        <a:pt x="96" y="106"/>
                      </a:lnTo>
                      <a:lnTo>
                        <a:pt x="55" y="177"/>
                      </a:lnTo>
                      <a:lnTo>
                        <a:pt x="41" y="232"/>
                      </a:lnTo>
                      <a:lnTo>
                        <a:pt x="20" y="296"/>
                      </a:lnTo>
                      <a:lnTo>
                        <a:pt x="5" y="403"/>
                      </a:lnTo>
                      <a:lnTo>
                        <a:pt x="0" y="460"/>
                      </a:lnTo>
                      <a:lnTo>
                        <a:pt x="13" y="474"/>
                      </a:lnTo>
                      <a:lnTo>
                        <a:pt x="50" y="525"/>
                      </a:lnTo>
                      <a:lnTo>
                        <a:pt x="95" y="580"/>
                      </a:lnTo>
                      <a:lnTo>
                        <a:pt x="147" y="629"/>
                      </a:lnTo>
                      <a:lnTo>
                        <a:pt x="286" y="756"/>
                      </a:lnTo>
                      <a:lnTo>
                        <a:pt x="350" y="678"/>
                      </a:lnTo>
                      <a:lnTo>
                        <a:pt x="400" y="615"/>
                      </a:lnTo>
                      <a:lnTo>
                        <a:pt x="268" y="501"/>
                      </a:lnTo>
                      <a:lnTo>
                        <a:pt x="223" y="468"/>
                      </a:lnTo>
                      <a:lnTo>
                        <a:pt x="196" y="438"/>
                      </a:lnTo>
                      <a:lnTo>
                        <a:pt x="174" y="424"/>
                      </a:lnTo>
                      <a:lnTo>
                        <a:pt x="209" y="332"/>
                      </a:lnTo>
                      <a:lnTo>
                        <a:pt x="230" y="260"/>
                      </a:lnTo>
                      <a:lnTo>
                        <a:pt x="241" y="227"/>
                      </a:lnTo>
                      <a:lnTo>
                        <a:pt x="252" y="192"/>
                      </a:lnTo>
                      <a:lnTo>
                        <a:pt x="258" y="150"/>
                      </a:lnTo>
                      <a:lnTo>
                        <a:pt x="258" y="111"/>
                      </a:lnTo>
                      <a:lnTo>
                        <a:pt x="258" y="79"/>
                      </a:lnTo>
                      <a:lnTo>
                        <a:pt x="252" y="47"/>
                      </a:lnTo>
                      <a:lnTo>
                        <a:pt x="232" y="22"/>
                      </a:lnTo>
                      <a:lnTo>
                        <a:pt x="206" y="5"/>
                      </a:lnTo>
                      <a:lnTo>
                        <a:pt x="187" y="0"/>
                      </a:lnTo>
                      <a:lnTo>
                        <a:pt x="152" y="23"/>
                      </a:lnTo>
                      <a:lnTo>
                        <a:pt x="120" y="58"/>
                      </a:lnTo>
                    </a:path>
                  </a:pathLst>
                </a:custGeom>
                <a:solidFill>
                  <a:srgbClr val="0000FF"/>
                </a:solidFill>
                <a:ln w="12700" cap="rnd" cmpd="sng">
                  <a:solidFill>
                    <a:srgbClr val="000000"/>
                  </a:solidFill>
                  <a:prstDash val="solid"/>
                  <a:round/>
                  <a:headEnd type="none" w="med" len="med"/>
                  <a:tailEnd type="none" w="med" len="med"/>
                </a:ln>
                <a:effectLst/>
              </p:spPr>
              <p:txBody>
                <a:bodyPr/>
                <a:lstStyle/>
                <a:p>
                  <a:endParaRPr lang="en-US"/>
                </a:p>
              </p:txBody>
            </p:sp>
          </p:grpSp>
        </p:grpSp>
        <p:grpSp>
          <p:nvGrpSpPr>
            <p:cNvPr id="82984" name="Group 40"/>
            <p:cNvGrpSpPr>
              <a:grpSpLocks/>
            </p:cNvGrpSpPr>
            <p:nvPr/>
          </p:nvGrpSpPr>
          <p:grpSpPr bwMode="auto">
            <a:xfrm>
              <a:off x="1028" y="1274"/>
              <a:ext cx="321" cy="417"/>
              <a:chOff x="1028" y="1274"/>
              <a:chExt cx="321" cy="417"/>
            </a:xfrm>
          </p:grpSpPr>
          <p:grpSp>
            <p:nvGrpSpPr>
              <p:cNvPr id="82985" name="Group 41"/>
              <p:cNvGrpSpPr>
                <a:grpSpLocks/>
              </p:cNvGrpSpPr>
              <p:nvPr/>
            </p:nvGrpSpPr>
            <p:grpSpPr bwMode="auto">
              <a:xfrm>
                <a:off x="1060" y="1396"/>
                <a:ext cx="275" cy="199"/>
                <a:chOff x="1060" y="1396"/>
                <a:chExt cx="275" cy="199"/>
              </a:xfrm>
            </p:grpSpPr>
            <p:sp>
              <p:nvSpPr>
                <p:cNvPr id="82986" name="Freeform 42"/>
                <p:cNvSpPr>
                  <a:spLocks/>
                </p:cNvSpPr>
                <p:nvPr/>
              </p:nvSpPr>
              <p:spPr bwMode="auto">
                <a:xfrm>
                  <a:off x="1295" y="1396"/>
                  <a:ext cx="40" cy="91"/>
                </a:xfrm>
                <a:custGeom>
                  <a:avLst/>
                  <a:gdLst/>
                  <a:ahLst/>
                  <a:cxnLst>
                    <a:cxn ang="0">
                      <a:pos x="0" y="10"/>
                    </a:cxn>
                    <a:cxn ang="0">
                      <a:pos x="6" y="0"/>
                    </a:cxn>
                    <a:cxn ang="0">
                      <a:pos x="19" y="0"/>
                    </a:cxn>
                    <a:cxn ang="0">
                      <a:pos x="24" y="6"/>
                    </a:cxn>
                    <a:cxn ang="0">
                      <a:pos x="30" y="17"/>
                    </a:cxn>
                    <a:cxn ang="0">
                      <a:pos x="34" y="40"/>
                    </a:cxn>
                    <a:cxn ang="0">
                      <a:pos x="39" y="68"/>
                    </a:cxn>
                    <a:cxn ang="0">
                      <a:pos x="39" y="90"/>
                    </a:cxn>
                    <a:cxn ang="0">
                      <a:pos x="29" y="90"/>
                    </a:cxn>
                    <a:cxn ang="0">
                      <a:pos x="0" y="10"/>
                    </a:cxn>
                  </a:cxnLst>
                  <a:rect l="0" t="0" r="r" b="b"/>
                  <a:pathLst>
                    <a:path w="40" h="91">
                      <a:moveTo>
                        <a:pt x="0" y="10"/>
                      </a:moveTo>
                      <a:lnTo>
                        <a:pt x="6" y="0"/>
                      </a:lnTo>
                      <a:lnTo>
                        <a:pt x="19" y="0"/>
                      </a:lnTo>
                      <a:lnTo>
                        <a:pt x="24" y="6"/>
                      </a:lnTo>
                      <a:lnTo>
                        <a:pt x="30" y="17"/>
                      </a:lnTo>
                      <a:lnTo>
                        <a:pt x="34" y="40"/>
                      </a:lnTo>
                      <a:lnTo>
                        <a:pt x="39" y="68"/>
                      </a:lnTo>
                      <a:lnTo>
                        <a:pt x="39" y="90"/>
                      </a:lnTo>
                      <a:lnTo>
                        <a:pt x="29" y="90"/>
                      </a:lnTo>
                      <a:lnTo>
                        <a:pt x="0" y="10"/>
                      </a:lnTo>
                    </a:path>
                  </a:pathLst>
                </a:custGeom>
                <a:solidFill>
                  <a:srgbClr val="FFE0C0"/>
                </a:solidFill>
                <a:ln w="12700" cap="rnd" cmpd="sng">
                  <a:solidFill>
                    <a:srgbClr val="000000"/>
                  </a:solidFill>
                  <a:prstDash val="solid"/>
                  <a:round/>
                  <a:headEnd type="none" w="med" len="med"/>
                  <a:tailEnd type="none" w="med" len="med"/>
                </a:ln>
                <a:effectLst/>
              </p:spPr>
              <p:txBody>
                <a:bodyPr/>
                <a:lstStyle/>
                <a:p>
                  <a:endParaRPr lang="en-US"/>
                </a:p>
              </p:txBody>
            </p:sp>
            <p:sp>
              <p:nvSpPr>
                <p:cNvPr id="82987" name="Freeform 43"/>
                <p:cNvSpPr>
                  <a:spLocks/>
                </p:cNvSpPr>
                <p:nvPr/>
              </p:nvSpPr>
              <p:spPr bwMode="auto">
                <a:xfrm>
                  <a:off x="1060" y="1520"/>
                  <a:ext cx="66" cy="75"/>
                </a:xfrm>
                <a:custGeom>
                  <a:avLst/>
                  <a:gdLst/>
                  <a:ahLst/>
                  <a:cxnLst>
                    <a:cxn ang="0">
                      <a:pos x="15" y="0"/>
                    </a:cxn>
                    <a:cxn ang="0">
                      <a:pos x="4" y="6"/>
                    </a:cxn>
                    <a:cxn ang="0">
                      <a:pos x="0" y="14"/>
                    </a:cxn>
                    <a:cxn ang="0">
                      <a:pos x="4" y="26"/>
                    </a:cxn>
                    <a:cxn ang="0">
                      <a:pos x="12" y="39"/>
                    </a:cxn>
                    <a:cxn ang="0">
                      <a:pos x="22" y="51"/>
                    </a:cxn>
                    <a:cxn ang="0">
                      <a:pos x="41" y="69"/>
                    </a:cxn>
                    <a:cxn ang="0">
                      <a:pos x="53" y="74"/>
                    </a:cxn>
                    <a:cxn ang="0">
                      <a:pos x="65" y="65"/>
                    </a:cxn>
                    <a:cxn ang="0">
                      <a:pos x="15" y="0"/>
                    </a:cxn>
                  </a:cxnLst>
                  <a:rect l="0" t="0" r="r" b="b"/>
                  <a:pathLst>
                    <a:path w="66" h="75">
                      <a:moveTo>
                        <a:pt x="15" y="0"/>
                      </a:moveTo>
                      <a:lnTo>
                        <a:pt x="4" y="6"/>
                      </a:lnTo>
                      <a:lnTo>
                        <a:pt x="0" y="14"/>
                      </a:lnTo>
                      <a:lnTo>
                        <a:pt x="4" y="26"/>
                      </a:lnTo>
                      <a:lnTo>
                        <a:pt x="12" y="39"/>
                      </a:lnTo>
                      <a:lnTo>
                        <a:pt x="22" y="51"/>
                      </a:lnTo>
                      <a:lnTo>
                        <a:pt x="41" y="69"/>
                      </a:lnTo>
                      <a:lnTo>
                        <a:pt x="53" y="74"/>
                      </a:lnTo>
                      <a:lnTo>
                        <a:pt x="65" y="65"/>
                      </a:lnTo>
                      <a:lnTo>
                        <a:pt x="15" y="0"/>
                      </a:lnTo>
                    </a:path>
                  </a:pathLst>
                </a:custGeom>
                <a:solidFill>
                  <a:srgbClr val="FFE0C0"/>
                </a:solidFill>
                <a:ln w="12700" cap="rnd" cmpd="sng">
                  <a:solidFill>
                    <a:srgbClr val="000000"/>
                  </a:solidFill>
                  <a:prstDash val="solid"/>
                  <a:round/>
                  <a:headEnd type="none" w="med" len="med"/>
                  <a:tailEnd type="none" w="med" len="med"/>
                </a:ln>
                <a:effectLst/>
              </p:spPr>
              <p:txBody>
                <a:bodyPr/>
                <a:lstStyle/>
                <a:p>
                  <a:endParaRPr lang="en-US"/>
                </a:p>
              </p:txBody>
            </p:sp>
          </p:grpSp>
          <p:sp>
            <p:nvSpPr>
              <p:cNvPr id="82988" name="Freeform 44"/>
              <p:cNvSpPr>
                <a:spLocks/>
              </p:cNvSpPr>
              <p:nvPr/>
            </p:nvSpPr>
            <p:spPr bwMode="auto">
              <a:xfrm>
                <a:off x="1042" y="1319"/>
                <a:ext cx="307" cy="372"/>
              </a:xfrm>
              <a:custGeom>
                <a:avLst/>
                <a:gdLst/>
                <a:ahLst/>
                <a:cxnLst>
                  <a:cxn ang="0">
                    <a:pos x="27" y="53"/>
                  </a:cxn>
                  <a:cxn ang="0">
                    <a:pos x="12" y="74"/>
                  </a:cxn>
                  <a:cxn ang="0">
                    <a:pos x="4" y="100"/>
                  </a:cxn>
                  <a:cxn ang="0">
                    <a:pos x="0" y="130"/>
                  </a:cxn>
                  <a:cxn ang="0">
                    <a:pos x="5" y="155"/>
                  </a:cxn>
                  <a:cxn ang="0">
                    <a:pos x="15" y="179"/>
                  </a:cxn>
                  <a:cxn ang="0">
                    <a:pos x="33" y="199"/>
                  </a:cxn>
                  <a:cxn ang="0">
                    <a:pos x="49" y="222"/>
                  </a:cxn>
                  <a:cxn ang="0">
                    <a:pos x="64" y="253"/>
                  </a:cxn>
                  <a:cxn ang="0">
                    <a:pos x="81" y="290"/>
                  </a:cxn>
                  <a:cxn ang="0">
                    <a:pos x="98" y="320"/>
                  </a:cxn>
                  <a:cxn ang="0">
                    <a:pos x="115" y="337"/>
                  </a:cxn>
                  <a:cxn ang="0">
                    <a:pos x="134" y="348"/>
                  </a:cxn>
                  <a:cxn ang="0">
                    <a:pos x="167" y="362"/>
                  </a:cxn>
                  <a:cxn ang="0">
                    <a:pos x="200" y="371"/>
                  </a:cxn>
                  <a:cxn ang="0">
                    <a:pos x="222" y="368"/>
                  </a:cxn>
                  <a:cxn ang="0">
                    <a:pos x="241" y="365"/>
                  </a:cxn>
                  <a:cxn ang="0">
                    <a:pos x="274" y="353"/>
                  </a:cxn>
                  <a:cxn ang="0">
                    <a:pos x="287" y="340"/>
                  </a:cxn>
                  <a:cxn ang="0">
                    <a:pos x="293" y="323"/>
                  </a:cxn>
                  <a:cxn ang="0">
                    <a:pos x="303" y="287"/>
                  </a:cxn>
                  <a:cxn ang="0">
                    <a:pos x="306" y="259"/>
                  </a:cxn>
                  <a:cxn ang="0">
                    <a:pos x="306" y="225"/>
                  </a:cxn>
                  <a:cxn ang="0">
                    <a:pos x="302" y="201"/>
                  </a:cxn>
                  <a:cxn ang="0">
                    <a:pos x="293" y="174"/>
                  </a:cxn>
                  <a:cxn ang="0">
                    <a:pos x="279" y="137"/>
                  </a:cxn>
                  <a:cxn ang="0">
                    <a:pos x="262" y="109"/>
                  </a:cxn>
                  <a:cxn ang="0">
                    <a:pos x="254" y="77"/>
                  </a:cxn>
                  <a:cxn ang="0">
                    <a:pos x="238" y="41"/>
                  </a:cxn>
                  <a:cxn ang="0">
                    <a:pos x="220" y="22"/>
                  </a:cxn>
                  <a:cxn ang="0">
                    <a:pos x="202" y="12"/>
                  </a:cxn>
                  <a:cxn ang="0">
                    <a:pos x="167" y="1"/>
                  </a:cxn>
                  <a:cxn ang="0">
                    <a:pos x="144" y="0"/>
                  </a:cxn>
                  <a:cxn ang="0">
                    <a:pos x="110" y="6"/>
                  </a:cxn>
                  <a:cxn ang="0">
                    <a:pos x="78" y="17"/>
                  </a:cxn>
                  <a:cxn ang="0">
                    <a:pos x="47" y="37"/>
                  </a:cxn>
                  <a:cxn ang="0">
                    <a:pos x="27" y="53"/>
                  </a:cxn>
                </a:cxnLst>
                <a:rect l="0" t="0" r="r" b="b"/>
                <a:pathLst>
                  <a:path w="307" h="372">
                    <a:moveTo>
                      <a:pt x="27" y="53"/>
                    </a:moveTo>
                    <a:lnTo>
                      <a:pt x="12" y="74"/>
                    </a:lnTo>
                    <a:lnTo>
                      <a:pt x="4" y="100"/>
                    </a:lnTo>
                    <a:lnTo>
                      <a:pt x="0" y="130"/>
                    </a:lnTo>
                    <a:lnTo>
                      <a:pt x="5" y="155"/>
                    </a:lnTo>
                    <a:lnTo>
                      <a:pt x="15" y="179"/>
                    </a:lnTo>
                    <a:lnTo>
                      <a:pt x="33" y="199"/>
                    </a:lnTo>
                    <a:lnTo>
                      <a:pt x="49" y="222"/>
                    </a:lnTo>
                    <a:lnTo>
                      <a:pt x="64" y="253"/>
                    </a:lnTo>
                    <a:lnTo>
                      <a:pt x="81" y="290"/>
                    </a:lnTo>
                    <a:lnTo>
                      <a:pt x="98" y="320"/>
                    </a:lnTo>
                    <a:lnTo>
                      <a:pt x="115" y="337"/>
                    </a:lnTo>
                    <a:lnTo>
                      <a:pt x="134" y="348"/>
                    </a:lnTo>
                    <a:lnTo>
                      <a:pt x="167" y="362"/>
                    </a:lnTo>
                    <a:lnTo>
                      <a:pt x="200" y="371"/>
                    </a:lnTo>
                    <a:lnTo>
                      <a:pt x="222" y="368"/>
                    </a:lnTo>
                    <a:lnTo>
                      <a:pt x="241" y="365"/>
                    </a:lnTo>
                    <a:lnTo>
                      <a:pt x="274" y="353"/>
                    </a:lnTo>
                    <a:lnTo>
                      <a:pt x="287" y="340"/>
                    </a:lnTo>
                    <a:lnTo>
                      <a:pt x="293" y="323"/>
                    </a:lnTo>
                    <a:lnTo>
                      <a:pt x="303" y="287"/>
                    </a:lnTo>
                    <a:lnTo>
                      <a:pt x="306" y="259"/>
                    </a:lnTo>
                    <a:lnTo>
                      <a:pt x="306" y="225"/>
                    </a:lnTo>
                    <a:lnTo>
                      <a:pt x="302" y="201"/>
                    </a:lnTo>
                    <a:lnTo>
                      <a:pt x="293" y="174"/>
                    </a:lnTo>
                    <a:lnTo>
                      <a:pt x="279" y="137"/>
                    </a:lnTo>
                    <a:lnTo>
                      <a:pt x="262" y="109"/>
                    </a:lnTo>
                    <a:lnTo>
                      <a:pt x="254" y="77"/>
                    </a:lnTo>
                    <a:lnTo>
                      <a:pt x="238" y="41"/>
                    </a:lnTo>
                    <a:lnTo>
                      <a:pt x="220" y="22"/>
                    </a:lnTo>
                    <a:lnTo>
                      <a:pt x="202" y="12"/>
                    </a:lnTo>
                    <a:lnTo>
                      <a:pt x="167" y="1"/>
                    </a:lnTo>
                    <a:lnTo>
                      <a:pt x="144" y="0"/>
                    </a:lnTo>
                    <a:lnTo>
                      <a:pt x="110" y="6"/>
                    </a:lnTo>
                    <a:lnTo>
                      <a:pt x="78" y="17"/>
                    </a:lnTo>
                    <a:lnTo>
                      <a:pt x="47" y="37"/>
                    </a:lnTo>
                    <a:lnTo>
                      <a:pt x="27" y="53"/>
                    </a:lnTo>
                  </a:path>
                </a:pathLst>
              </a:custGeom>
              <a:solidFill>
                <a:srgbClr val="FFE0C0"/>
              </a:solidFill>
              <a:ln w="12700" cap="rnd" cmpd="sng">
                <a:solidFill>
                  <a:srgbClr val="000000"/>
                </a:solidFill>
                <a:prstDash val="solid"/>
                <a:round/>
                <a:headEnd type="none" w="med" len="med"/>
                <a:tailEnd type="none" w="med" len="med"/>
              </a:ln>
              <a:effectLst/>
            </p:spPr>
            <p:txBody>
              <a:bodyPr/>
              <a:lstStyle/>
              <a:p>
                <a:endParaRPr lang="en-US"/>
              </a:p>
            </p:txBody>
          </p:sp>
          <p:grpSp>
            <p:nvGrpSpPr>
              <p:cNvPr id="82989" name="Group 45"/>
              <p:cNvGrpSpPr>
                <a:grpSpLocks/>
              </p:cNvGrpSpPr>
              <p:nvPr/>
            </p:nvGrpSpPr>
            <p:grpSpPr bwMode="auto">
              <a:xfrm>
                <a:off x="1073" y="1400"/>
                <a:ext cx="232" cy="129"/>
                <a:chOff x="1073" y="1400"/>
                <a:chExt cx="232" cy="129"/>
              </a:xfrm>
            </p:grpSpPr>
            <p:sp>
              <p:nvSpPr>
                <p:cNvPr id="82990" name="Freeform 46"/>
                <p:cNvSpPr>
                  <a:spLocks/>
                </p:cNvSpPr>
                <p:nvPr/>
              </p:nvSpPr>
              <p:spPr bwMode="auto">
                <a:xfrm>
                  <a:off x="1186" y="1458"/>
                  <a:ext cx="18" cy="20"/>
                </a:xfrm>
                <a:custGeom>
                  <a:avLst/>
                  <a:gdLst/>
                  <a:ahLst/>
                  <a:cxnLst>
                    <a:cxn ang="0">
                      <a:pos x="0" y="11"/>
                    </a:cxn>
                    <a:cxn ang="0">
                      <a:pos x="5" y="4"/>
                    </a:cxn>
                    <a:cxn ang="0">
                      <a:pos x="15" y="0"/>
                    </a:cxn>
                    <a:cxn ang="0">
                      <a:pos x="17" y="10"/>
                    </a:cxn>
                    <a:cxn ang="0">
                      <a:pos x="9" y="10"/>
                    </a:cxn>
                    <a:cxn ang="0">
                      <a:pos x="3" y="19"/>
                    </a:cxn>
                    <a:cxn ang="0">
                      <a:pos x="0" y="11"/>
                    </a:cxn>
                  </a:cxnLst>
                  <a:rect l="0" t="0" r="r" b="b"/>
                  <a:pathLst>
                    <a:path w="18" h="20">
                      <a:moveTo>
                        <a:pt x="0" y="11"/>
                      </a:moveTo>
                      <a:lnTo>
                        <a:pt x="5" y="4"/>
                      </a:lnTo>
                      <a:lnTo>
                        <a:pt x="15" y="0"/>
                      </a:lnTo>
                      <a:lnTo>
                        <a:pt x="17" y="10"/>
                      </a:lnTo>
                      <a:lnTo>
                        <a:pt x="9" y="10"/>
                      </a:lnTo>
                      <a:lnTo>
                        <a:pt x="3" y="19"/>
                      </a:lnTo>
                      <a:lnTo>
                        <a:pt x="0" y="11"/>
                      </a:lnTo>
                    </a:path>
                  </a:pathLst>
                </a:custGeom>
                <a:solidFill>
                  <a:srgbClr val="C0C0C0"/>
                </a:solidFill>
                <a:ln w="12700" cap="rnd" cmpd="sng">
                  <a:solidFill>
                    <a:srgbClr val="000000"/>
                  </a:solidFill>
                  <a:prstDash val="solid"/>
                  <a:round/>
                  <a:headEnd type="none" w="med" len="med"/>
                  <a:tailEnd type="none" w="med" len="med"/>
                </a:ln>
                <a:effectLst/>
              </p:spPr>
              <p:txBody>
                <a:bodyPr/>
                <a:lstStyle/>
                <a:p>
                  <a:endParaRPr lang="en-US"/>
                </a:p>
              </p:txBody>
            </p:sp>
            <p:sp>
              <p:nvSpPr>
                <p:cNvPr id="82991" name="Freeform 47"/>
                <p:cNvSpPr>
                  <a:spLocks/>
                </p:cNvSpPr>
                <p:nvPr/>
              </p:nvSpPr>
              <p:spPr bwMode="auto">
                <a:xfrm>
                  <a:off x="1073" y="1507"/>
                  <a:ext cx="34" cy="22"/>
                </a:xfrm>
                <a:custGeom>
                  <a:avLst/>
                  <a:gdLst/>
                  <a:ahLst/>
                  <a:cxnLst>
                    <a:cxn ang="0">
                      <a:pos x="28" y="0"/>
                    </a:cxn>
                    <a:cxn ang="0">
                      <a:pos x="33" y="11"/>
                    </a:cxn>
                    <a:cxn ang="0">
                      <a:pos x="5" y="21"/>
                    </a:cxn>
                    <a:cxn ang="0">
                      <a:pos x="0" y="16"/>
                    </a:cxn>
                    <a:cxn ang="0">
                      <a:pos x="28" y="0"/>
                    </a:cxn>
                  </a:cxnLst>
                  <a:rect l="0" t="0" r="r" b="b"/>
                  <a:pathLst>
                    <a:path w="34" h="22">
                      <a:moveTo>
                        <a:pt x="28" y="0"/>
                      </a:moveTo>
                      <a:lnTo>
                        <a:pt x="33" y="11"/>
                      </a:lnTo>
                      <a:lnTo>
                        <a:pt x="5" y="21"/>
                      </a:lnTo>
                      <a:lnTo>
                        <a:pt x="0" y="16"/>
                      </a:lnTo>
                      <a:lnTo>
                        <a:pt x="28" y="0"/>
                      </a:lnTo>
                    </a:path>
                  </a:pathLst>
                </a:custGeom>
                <a:solidFill>
                  <a:srgbClr val="C0C0C0"/>
                </a:solidFill>
                <a:ln w="12700" cap="rnd" cmpd="sng">
                  <a:solidFill>
                    <a:srgbClr val="000000"/>
                  </a:solidFill>
                  <a:prstDash val="solid"/>
                  <a:round/>
                  <a:headEnd type="none" w="med" len="med"/>
                  <a:tailEnd type="none" w="med" len="med"/>
                </a:ln>
                <a:effectLst/>
              </p:spPr>
              <p:txBody>
                <a:bodyPr/>
                <a:lstStyle/>
                <a:p>
                  <a:endParaRPr lang="en-US"/>
                </a:p>
              </p:txBody>
            </p:sp>
            <p:sp>
              <p:nvSpPr>
                <p:cNvPr id="82992" name="Freeform 48"/>
                <p:cNvSpPr>
                  <a:spLocks/>
                </p:cNvSpPr>
                <p:nvPr/>
              </p:nvSpPr>
              <p:spPr bwMode="auto">
                <a:xfrm>
                  <a:off x="1275" y="1400"/>
                  <a:ext cx="30" cy="22"/>
                </a:xfrm>
                <a:custGeom>
                  <a:avLst/>
                  <a:gdLst/>
                  <a:ahLst/>
                  <a:cxnLst>
                    <a:cxn ang="0">
                      <a:pos x="0" y="11"/>
                    </a:cxn>
                    <a:cxn ang="0">
                      <a:pos x="6" y="21"/>
                    </a:cxn>
                    <a:cxn ang="0">
                      <a:pos x="29" y="5"/>
                    </a:cxn>
                    <a:cxn ang="0">
                      <a:pos x="26" y="0"/>
                    </a:cxn>
                    <a:cxn ang="0">
                      <a:pos x="0" y="11"/>
                    </a:cxn>
                  </a:cxnLst>
                  <a:rect l="0" t="0" r="r" b="b"/>
                  <a:pathLst>
                    <a:path w="30" h="22">
                      <a:moveTo>
                        <a:pt x="0" y="11"/>
                      </a:moveTo>
                      <a:lnTo>
                        <a:pt x="6" y="21"/>
                      </a:lnTo>
                      <a:lnTo>
                        <a:pt x="29" y="5"/>
                      </a:lnTo>
                      <a:lnTo>
                        <a:pt x="26" y="0"/>
                      </a:lnTo>
                      <a:lnTo>
                        <a:pt x="0" y="11"/>
                      </a:lnTo>
                    </a:path>
                  </a:pathLst>
                </a:custGeom>
                <a:solidFill>
                  <a:srgbClr val="C0C0C0"/>
                </a:solidFill>
                <a:ln w="12700" cap="rnd" cmpd="sng">
                  <a:solidFill>
                    <a:srgbClr val="000000"/>
                  </a:solidFill>
                  <a:prstDash val="solid"/>
                  <a:round/>
                  <a:headEnd type="none" w="med" len="med"/>
                  <a:tailEnd type="none" w="med" len="med"/>
                </a:ln>
                <a:effectLst/>
              </p:spPr>
              <p:txBody>
                <a:bodyPr/>
                <a:lstStyle/>
                <a:p>
                  <a:endParaRPr lang="en-US"/>
                </a:p>
              </p:txBody>
            </p:sp>
          </p:grpSp>
          <p:grpSp>
            <p:nvGrpSpPr>
              <p:cNvPr id="82993" name="Group 49"/>
              <p:cNvGrpSpPr>
                <a:grpSpLocks/>
              </p:cNvGrpSpPr>
              <p:nvPr/>
            </p:nvGrpSpPr>
            <p:grpSpPr bwMode="auto">
              <a:xfrm>
                <a:off x="1100" y="1409"/>
                <a:ext cx="197" cy="143"/>
                <a:chOff x="1100" y="1409"/>
                <a:chExt cx="197" cy="143"/>
              </a:xfrm>
            </p:grpSpPr>
            <p:sp>
              <p:nvSpPr>
                <p:cNvPr id="82994" name="Freeform 50"/>
                <p:cNvSpPr>
                  <a:spLocks/>
                </p:cNvSpPr>
                <p:nvPr/>
              </p:nvSpPr>
              <p:spPr bwMode="auto">
                <a:xfrm>
                  <a:off x="1100" y="1461"/>
                  <a:ext cx="100" cy="91"/>
                </a:xfrm>
                <a:custGeom>
                  <a:avLst/>
                  <a:gdLst/>
                  <a:ahLst/>
                  <a:cxnLst>
                    <a:cxn ang="0">
                      <a:pos x="0" y="46"/>
                    </a:cxn>
                    <a:cxn ang="0">
                      <a:pos x="81" y="0"/>
                    </a:cxn>
                    <a:cxn ang="0">
                      <a:pos x="95" y="23"/>
                    </a:cxn>
                    <a:cxn ang="0">
                      <a:pos x="99" y="40"/>
                    </a:cxn>
                    <a:cxn ang="0">
                      <a:pos x="98" y="57"/>
                    </a:cxn>
                    <a:cxn ang="0">
                      <a:pos x="91" y="68"/>
                    </a:cxn>
                    <a:cxn ang="0">
                      <a:pos x="80" y="77"/>
                    </a:cxn>
                    <a:cxn ang="0">
                      <a:pos x="64" y="83"/>
                    </a:cxn>
                    <a:cxn ang="0">
                      <a:pos x="54" y="89"/>
                    </a:cxn>
                    <a:cxn ang="0">
                      <a:pos x="44" y="90"/>
                    </a:cxn>
                    <a:cxn ang="0">
                      <a:pos x="32" y="88"/>
                    </a:cxn>
                    <a:cxn ang="0">
                      <a:pos x="23" y="82"/>
                    </a:cxn>
                    <a:cxn ang="0">
                      <a:pos x="16" y="75"/>
                    </a:cxn>
                    <a:cxn ang="0">
                      <a:pos x="13" y="68"/>
                    </a:cxn>
                    <a:cxn ang="0">
                      <a:pos x="5" y="54"/>
                    </a:cxn>
                    <a:cxn ang="0">
                      <a:pos x="0" y="46"/>
                    </a:cxn>
                  </a:cxnLst>
                  <a:rect l="0" t="0" r="r" b="b"/>
                  <a:pathLst>
                    <a:path w="100" h="91">
                      <a:moveTo>
                        <a:pt x="0" y="46"/>
                      </a:moveTo>
                      <a:lnTo>
                        <a:pt x="81" y="0"/>
                      </a:lnTo>
                      <a:lnTo>
                        <a:pt x="95" y="23"/>
                      </a:lnTo>
                      <a:lnTo>
                        <a:pt x="99" y="40"/>
                      </a:lnTo>
                      <a:lnTo>
                        <a:pt x="98" y="57"/>
                      </a:lnTo>
                      <a:lnTo>
                        <a:pt x="91" y="68"/>
                      </a:lnTo>
                      <a:lnTo>
                        <a:pt x="80" y="77"/>
                      </a:lnTo>
                      <a:lnTo>
                        <a:pt x="64" y="83"/>
                      </a:lnTo>
                      <a:lnTo>
                        <a:pt x="54" y="89"/>
                      </a:lnTo>
                      <a:lnTo>
                        <a:pt x="44" y="90"/>
                      </a:lnTo>
                      <a:lnTo>
                        <a:pt x="32" y="88"/>
                      </a:lnTo>
                      <a:lnTo>
                        <a:pt x="23" y="82"/>
                      </a:lnTo>
                      <a:lnTo>
                        <a:pt x="16" y="75"/>
                      </a:lnTo>
                      <a:lnTo>
                        <a:pt x="13" y="68"/>
                      </a:lnTo>
                      <a:lnTo>
                        <a:pt x="5" y="54"/>
                      </a:lnTo>
                      <a:lnTo>
                        <a:pt x="0" y="46"/>
                      </a:lnTo>
                    </a:path>
                  </a:pathLst>
                </a:custGeom>
                <a:solidFill>
                  <a:srgbClr val="80FFFF"/>
                </a:solidFill>
                <a:ln w="12700" cap="rnd" cmpd="sng">
                  <a:solidFill>
                    <a:srgbClr val="000000"/>
                  </a:solidFill>
                  <a:prstDash val="solid"/>
                  <a:round/>
                  <a:headEnd type="none" w="med" len="med"/>
                  <a:tailEnd type="none" w="med" len="med"/>
                </a:ln>
                <a:effectLst/>
              </p:spPr>
              <p:txBody>
                <a:bodyPr/>
                <a:lstStyle/>
                <a:p>
                  <a:endParaRPr lang="en-US"/>
                </a:p>
              </p:txBody>
            </p:sp>
            <p:sp>
              <p:nvSpPr>
                <p:cNvPr id="82995" name="Oval 51"/>
                <p:cNvSpPr>
                  <a:spLocks noChangeArrowheads="1"/>
                </p:cNvSpPr>
                <p:nvPr/>
              </p:nvSpPr>
              <p:spPr bwMode="auto">
                <a:xfrm>
                  <a:off x="1146" y="1502"/>
                  <a:ext cx="9" cy="8"/>
                </a:xfrm>
                <a:prstGeom prst="ellipse">
                  <a:avLst/>
                </a:prstGeom>
                <a:solidFill>
                  <a:srgbClr val="00A000"/>
                </a:solidFill>
                <a:ln w="12700">
                  <a:solidFill>
                    <a:srgbClr val="000000"/>
                  </a:solidFill>
                  <a:round/>
                  <a:headEnd/>
                  <a:tailEnd/>
                </a:ln>
                <a:effectLst/>
              </p:spPr>
              <p:txBody>
                <a:bodyPr wrap="none" anchor="ctr"/>
                <a:lstStyle/>
                <a:p>
                  <a:endParaRPr lang="en-US"/>
                </a:p>
              </p:txBody>
            </p:sp>
            <p:sp>
              <p:nvSpPr>
                <p:cNvPr id="82996" name="Freeform 52"/>
                <p:cNvSpPr>
                  <a:spLocks/>
                </p:cNvSpPr>
                <p:nvPr/>
              </p:nvSpPr>
              <p:spPr bwMode="auto">
                <a:xfrm>
                  <a:off x="1196" y="1409"/>
                  <a:ext cx="101" cy="90"/>
                </a:xfrm>
                <a:custGeom>
                  <a:avLst/>
                  <a:gdLst/>
                  <a:ahLst/>
                  <a:cxnLst>
                    <a:cxn ang="0">
                      <a:pos x="0" y="45"/>
                    </a:cxn>
                    <a:cxn ang="0">
                      <a:pos x="83" y="0"/>
                    </a:cxn>
                    <a:cxn ang="0">
                      <a:pos x="95" y="25"/>
                    </a:cxn>
                    <a:cxn ang="0">
                      <a:pos x="100" y="40"/>
                    </a:cxn>
                    <a:cxn ang="0">
                      <a:pos x="97" y="56"/>
                    </a:cxn>
                    <a:cxn ang="0">
                      <a:pos x="91" y="66"/>
                    </a:cxn>
                    <a:cxn ang="0">
                      <a:pos x="79" y="76"/>
                    </a:cxn>
                    <a:cxn ang="0">
                      <a:pos x="66" y="83"/>
                    </a:cxn>
                    <a:cxn ang="0">
                      <a:pos x="55" y="87"/>
                    </a:cxn>
                    <a:cxn ang="0">
                      <a:pos x="43" y="89"/>
                    </a:cxn>
                    <a:cxn ang="0">
                      <a:pos x="32" y="87"/>
                    </a:cxn>
                    <a:cxn ang="0">
                      <a:pos x="23" y="81"/>
                    </a:cxn>
                    <a:cxn ang="0">
                      <a:pos x="17" y="76"/>
                    </a:cxn>
                    <a:cxn ang="0">
                      <a:pos x="13" y="67"/>
                    </a:cxn>
                    <a:cxn ang="0">
                      <a:pos x="5" y="54"/>
                    </a:cxn>
                    <a:cxn ang="0">
                      <a:pos x="0" y="45"/>
                    </a:cxn>
                  </a:cxnLst>
                  <a:rect l="0" t="0" r="r" b="b"/>
                  <a:pathLst>
                    <a:path w="101" h="90">
                      <a:moveTo>
                        <a:pt x="0" y="45"/>
                      </a:moveTo>
                      <a:lnTo>
                        <a:pt x="83" y="0"/>
                      </a:lnTo>
                      <a:lnTo>
                        <a:pt x="95" y="25"/>
                      </a:lnTo>
                      <a:lnTo>
                        <a:pt x="100" y="40"/>
                      </a:lnTo>
                      <a:lnTo>
                        <a:pt x="97" y="56"/>
                      </a:lnTo>
                      <a:lnTo>
                        <a:pt x="91" y="66"/>
                      </a:lnTo>
                      <a:lnTo>
                        <a:pt x="79" y="76"/>
                      </a:lnTo>
                      <a:lnTo>
                        <a:pt x="66" y="83"/>
                      </a:lnTo>
                      <a:lnTo>
                        <a:pt x="55" y="87"/>
                      </a:lnTo>
                      <a:lnTo>
                        <a:pt x="43" y="89"/>
                      </a:lnTo>
                      <a:lnTo>
                        <a:pt x="32" y="87"/>
                      </a:lnTo>
                      <a:lnTo>
                        <a:pt x="23" y="81"/>
                      </a:lnTo>
                      <a:lnTo>
                        <a:pt x="17" y="76"/>
                      </a:lnTo>
                      <a:lnTo>
                        <a:pt x="13" y="67"/>
                      </a:lnTo>
                      <a:lnTo>
                        <a:pt x="5" y="54"/>
                      </a:lnTo>
                      <a:lnTo>
                        <a:pt x="0" y="45"/>
                      </a:lnTo>
                    </a:path>
                  </a:pathLst>
                </a:custGeom>
                <a:solidFill>
                  <a:srgbClr val="80FFFF"/>
                </a:solidFill>
                <a:ln w="12700" cap="rnd" cmpd="sng">
                  <a:solidFill>
                    <a:srgbClr val="000000"/>
                  </a:solidFill>
                  <a:prstDash val="solid"/>
                  <a:round/>
                  <a:headEnd type="none" w="med" len="med"/>
                  <a:tailEnd type="none" w="med" len="med"/>
                </a:ln>
                <a:effectLst/>
              </p:spPr>
              <p:txBody>
                <a:bodyPr/>
                <a:lstStyle/>
                <a:p>
                  <a:endParaRPr lang="en-US"/>
                </a:p>
              </p:txBody>
            </p:sp>
            <p:sp>
              <p:nvSpPr>
                <p:cNvPr id="82997" name="Oval 53"/>
                <p:cNvSpPr>
                  <a:spLocks noChangeArrowheads="1"/>
                </p:cNvSpPr>
                <p:nvPr/>
              </p:nvSpPr>
              <p:spPr bwMode="auto">
                <a:xfrm>
                  <a:off x="1242" y="1450"/>
                  <a:ext cx="9" cy="8"/>
                </a:xfrm>
                <a:prstGeom prst="ellipse">
                  <a:avLst/>
                </a:prstGeom>
                <a:solidFill>
                  <a:srgbClr val="00A000"/>
                </a:solidFill>
                <a:ln w="12700">
                  <a:solidFill>
                    <a:srgbClr val="000000"/>
                  </a:solidFill>
                  <a:round/>
                  <a:headEnd/>
                  <a:tailEnd/>
                </a:ln>
                <a:effectLst/>
              </p:spPr>
              <p:txBody>
                <a:bodyPr wrap="none" anchor="ctr"/>
                <a:lstStyle/>
                <a:p>
                  <a:endParaRPr lang="en-US"/>
                </a:p>
              </p:txBody>
            </p:sp>
          </p:grpSp>
          <p:sp>
            <p:nvSpPr>
              <p:cNvPr id="82998" name="Freeform 54"/>
              <p:cNvSpPr>
                <a:spLocks/>
              </p:cNvSpPr>
              <p:nvPr/>
            </p:nvSpPr>
            <p:spPr bwMode="auto">
              <a:xfrm>
                <a:off x="1203" y="1555"/>
                <a:ext cx="100" cy="82"/>
              </a:xfrm>
              <a:custGeom>
                <a:avLst/>
                <a:gdLst/>
                <a:ahLst/>
                <a:cxnLst>
                  <a:cxn ang="0">
                    <a:pos x="0" y="42"/>
                  </a:cxn>
                  <a:cxn ang="0">
                    <a:pos x="15" y="42"/>
                  </a:cxn>
                  <a:cxn ang="0">
                    <a:pos x="29" y="39"/>
                  </a:cxn>
                  <a:cxn ang="0">
                    <a:pos x="45" y="35"/>
                  </a:cxn>
                  <a:cxn ang="0">
                    <a:pos x="59" y="30"/>
                  </a:cxn>
                  <a:cxn ang="0">
                    <a:pos x="75" y="19"/>
                  </a:cxn>
                  <a:cxn ang="0">
                    <a:pos x="84" y="11"/>
                  </a:cxn>
                  <a:cxn ang="0">
                    <a:pos x="93" y="0"/>
                  </a:cxn>
                  <a:cxn ang="0">
                    <a:pos x="98" y="22"/>
                  </a:cxn>
                  <a:cxn ang="0">
                    <a:pos x="99" y="30"/>
                  </a:cxn>
                  <a:cxn ang="0">
                    <a:pos x="99" y="46"/>
                  </a:cxn>
                  <a:cxn ang="0">
                    <a:pos x="95" y="57"/>
                  </a:cxn>
                  <a:cxn ang="0">
                    <a:pos x="88" y="69"/>
                  </a:cxn>
                  <a:cxn ang="0">
                    <a:pos x="79" y="76"/>
                  </a:cxn>
                  <a:cxn ang="0">
                    <a:pos x="68" y="80"/>
                  </a:cxn>
                  <a:cxn ang="0">
                    <a:pos x="56" y="81"/>
                  </a:cxn>
                  <a:cxn ang="0">
                    <a:pos x="44" y="80"/>
                  </a:cxn>
                  <a:cxn ang="0">
                    <a:pos x="33" y="75"/>
                  </a:cxn>
                  <a:cxn ang="0">
                    <a:pos x="28" y="73"/>
                  </a:cxn>
                  <a:cxn ang="0">
                    <a:pos x="17" y="66"/>
                  </a:cxn>
                  <a:cxn ang="0">
                    <a:pos x="10" y="52"/>
                  </a:cxn>
                  <a:cxn ang="0">
                    <a:pos x="0" y="42"/>
                  </a:cxn>
                </a:cxnLst>
                <a:rect l="0" t="0" r="r" b="b"/>
                <a:pathLst>
                  <a:path w="100" h="82">
                    <a:moveTo>
                      <a:pt x="0" y="42"/>
                    </a:moveTo>
                    <a:lnTo>
                      <a:pt x="15" y="42"/>
                    </a:lnTo>
                    <a:lnTo>
                      <a:pt x="29" y="39"/>
                    </a:lnTo>
                    <a:lnTo>
                      <a:pt x="45" y="35"/>
                    </a:lnTo>
                    <a:lnTo>
                      <a:pt x="59" y="30"/>
                    </a:lnTo>
                    <a:lnTo>
                      <a:pt x="75" y="19"/>
                    </a:lnTo>
                    <a:lnTo>
                      <a:pt x="84" y="11"/>
                    </a:lnTo>
                    <a:lnTo>
                      <a:pt x="93" y="0"/>
                    </a:lnTo>
                    <a:lnTo>
                      <a:pt x="98" y="22"/>
                    </a:lnTo>
                    <a:lnTo>
                      <a:pt x="99" y="30"/>
                    </a:lnTo>
                    <a:lnTo>
                      <a:pt x="99" y="46"/>
                    </a:lnTo>
                    <a:lnTo>
                      <a:pt x="95" y="57"/>
                    </a:lnTo>
                    <a:lnTo>
                      <a:pt x="88" y="69"/>
                    </a:lnTo>
                    <a:lnTo>
                      <a:pt x="79" y="76"/>
                    </a:lnTo>
                    <a:lnTo>
                      <a:pt x="68" y="80"/>
                    </a:lnTo>
                    <a:lnTo>
                      <a:pt x="56" y="81"/>
                    </a:lnTo>
                    <a:lnTo>
                      <a:pt x="44" y="80"/>
                    </a:lnTo>
                    <a:lnTo>
                      <a:pt x="33" y="75"/>
                    </a:lnTo>
                    <a:lnTo>
                      <a:pt x="28" y="73"/>
                    </a:lnTo>
                    <a:lnTo>
                      <a:pt x="17" y="66"/>
                    </a:lnTo>
                    <a:lnTo>
                      <a:pt x="10" y="52"/>
                    </a:lnTo>
                    <a:lnTo>
                      <a:pt x="0" y="42"/>
                    </a:lnTo>
                  </a:path>
                </a:pathLst>
              </a:custGeom>
              <a:solidFill>
                <a:srgbClr val="FFFFFF"/>
              </a:solidFill>
              <a:ln w="12700" cap="rnd" cmpd="sng">
                <a:solidFill>
                  <a:srgbClr val="000000"/>
                </a:solidFill>
                <a:prstDash val="solid"/>
                <a:round/>
                <a:headEnd type="none" w="med" len="med"/>
                <a:tailEnd type="none" w="med" len="med"/>
              </a:ln>
              <a:effectLst/>
            </p:spPr>
            <p:txBody>
              <a:bodyPr/>
              <a:lstStyle/>
              <a:p>
                <a:endParaRPr lang="en-US"/>
              </a:p>
            </p:txBody>
          </p:sp>
          <p:sp>
            <p:nvSpPr>
              <p:cNvPr id="82999" name="Freeform 55"/>
              <p:cNvSpPr>
                <a:spLocks/>
              </p:cNvSpPr>
              <p:nvPr/>
            </p:nvSpPr>
            <p:spPr bwMode="auto">
              <a:xfrm>
                <a:off x="1210" y="1528"/>
                <a:ext cx="52" cy="30"/>
              </a:xfrm>
              <a:custGeom>
                <a:avLst/>
                <a:gdLst/>
                <a:ahLst/>
                <a:cxnLst>
                  <a:cxn ang="0">
                    <a:pos x="0" y="29"/>
                  </a:cxn>
                  <a:cxn ang="0">
                    <a:pos x="15" y="28"/>
                  </a:cxn>
                  <a:cxn ang="0">
                    <a:pos x="21" y="25"/>
                  </a:cxn>
                  <a:cxn ang="0">
                    <a:pos x="30" y="23"/>
                  </a:cxn>
                  <a:cxn ang="0">
                    <a:pos x="38" y="17"/>
                  </a:cxn>
                  <a:cxn ang="0">
                    <a:pos x="44" y="9"/>
                  </a:cxn>
                  <a:cxn ang="0">
                    <a:pos x="51" y="0"/>
                  </a:cxn>
                </a:cxnLst>
                <a:rect l="0" t="0" r="r" b="b"/>
                <a:pathLst>
                  <a:path w="52" h="30">
                    <a:moveTo>
                      <a:pt x="0" y="29"/>
                    </a:moveTo>
                    <a:lnTo>
                      <a:pt x="15" y="28"/>
                    </a:lnTo>
                    <a:lnTo>
                      <a:pt x="21" y="25"/>
                    </a:lnTo>
                    <a:lnTo>
                      <a:pt x="30" y="23"/>
                    </a:lnTo>
                    <a:lnTo>
                      <a:pt x="38" y="17"/>
                    </a:lnTo>
                    <a:lnTo>
                      <a:pt x="44" y="9"/>
                    </a:lnTo>
                    <a:lnTo>
                      <a:pt x="51" y="0"/>
                    </a:lnTo>
                  </a:path>
                </a:pathLst>
              </a:custGeom>
              <a:noFill/>
              <a:ln w="12700" cap="rnd" cmpd="sng">
                <a:solidFill>
                  <a:srgbClr val="000000"/>
                </a:solidFill>
                <a:prstDash val="solid"/>
                <a:round/>
                <a:headEnd type="none" w="med" len="med"/>
                <a:tailEnd type="none" w="med" len="med"/>
              </a:ln>
              <a:effectLst/>
            </p:spPr>
            <p:txBody>
              <a:bodyPr/>
              <a:lstStyle/>
              <a:p>
                <a:endParaRPr lang="en-US"/>
              </a:p>
            </p:txBody>
          </p:sp>
          <p:sp>
            <p:nvSpPr>
              <p:cNvPr id="83000" name="Freeform 56"/>
              <p:cNvSpPr>
                <a:spLocks/>
              </p:cNvSpPr>
              <p:nvPr/>
            </p:nvSpPr>
            <p:spPr bwMode="auto">
              <a:xfrm>
                <a:off x="1028" y="1274"/>
                <a:ext cx="277" cy="255"/>
              </a:xfrm>
              <a:custGeom>
                <a:avLst/>
                <a:gdLst/>
                <a:ahLst/>
                <a:cxnLst>
                  <a:cxn ang="0">
                    <a:pos x="47" y="254"/>
                  </a:cxn>
                  <a:cxn ang="0">
                    <a:pos x="58" y="249"/>
                  </a:cxn>
                  <a:cxn ang="0">
                    <a:pos x="61" y="232"/>
                  </a:cxn>
                  <a:cxn ang="0">
                    <a:pos x="63" y="210"/>
                  </a:cxn>
                  <a:cxn ang="0">
                    <a:pos x="52" y="165"/>
                  </a:cxn>
                  <a:cxn ang="0">
                    <a:pos x="46" y="139"/>
                  </a:cxn>
                  <a:cxn ang="0">
                    <a:pos x="80" y="140"/>
                  </a:cxn>
                  <a:cxn ang="0">
                    <a:pos x="125" y="138"/>
                  </a:cxn>
                  <a:cxn ang="0">
                    <a:pos x="139" y="123"/>
                  </a:cxn>
                  <a:cxn ang="0">
                    <a:pos x="163" y="106"/>
                  </a:cxn>
                  <a:cxn ang="0">
                    <a:pos x="199" y="110"/>
                  </a:cxn>
                  <a:cxn ang="0">
                    <a:pos x="234" y="91"/>
                  </a:cxn>
                  <a:cxn ang="0">
                    <a:pos x="238" y="111"/>
                  </a:cxn>
                  <a:cxn ang="0">
                    <a:pos x="253" y="119"/>
                  </a:cxn>
                  <a:cxn ang="0">
                    <a:pos x="268" y="144"/>
                  </a:cxn>
                  <a:cxn ang="0">
                    <a:pos x="276" y="139"/>
                  </a:cxn>
                  <a:cxn ang="0">
                    <a:pos x="276" y="122"/>
                  </a:cxn>
                  <a:cxn ang="0">
                    <a:pos x="272" y="95"/>
                  </a:cxn>
                  <a:cxn ang="0">
                    <a:pos x="265" y="74"/>
                  </a:cxn>
                  <a:cxn ang="0">
                    <a:pos x="252" y="58"/>
                  </a:cxn>
                  <a:cxn ang="0">
                    <a:pos x="254" y="30"/>
                  </a:cxn>
                  <a:cxn ang="0">
                    <a:pos x="254" y="14"/>
                  </a:cxn>
                  <a:cxn ang="0">
                    <a:pos x="235" y="17"/>
                  </a:cxn>
                  <a:cxn ang="0">
                    <a:pos x="214" y="17"/>
                  </a:cxn>
                  <a:cxn ang="0">
                    <a:pos x="202" y="13"/>
                  </a:cxn>
                  <a:cxn ang="0">
                    <a:pos x="188" y="0"/>
                  </a:cxn>
                  <a:cxn ang="0">
                    <a:pos x="175" y="12"/>
                  </a:cxn>
                  <a:cxn ang="0">
                    <a:pos x="164" y="17"/>
                  </a:cxn>
                  <a:cxn ang="0">
                    <a:pos x="140" y="19"/>
                  </a:cxn>
                  <a:cxn ang="0">
                    <a:pos x="119" y="23"/>
                  </a:cxn>
                  <a:cxn ang="0">
                    <a:pos x="95" y="32"/>
                  </a:cxn>
                  <a:cxn ang="0">
                    <a:pos x="76" y="44"/>
                  </a:cxn>
                  <a:cxn ang="0">
                    <a:pos x="52" y="66"/>
                  </a:cxn>
                  <a:cxn ang="0">
                    <a:pos x="38" y="70"/>
                  </a:cxn>
                  <a:cxn ang="0">
                    <a:pos x="25" y="82"/>
                  </a:cxn>
                  <a:cxn ang="0">
                    <a:pos x="14" y="93"/>
                  </a:cxn>
                  <a:cxn ang="0">
                    <a:pos x="9" y="110"/>
                  </a:cxn>
                  <a:cxn ang="0">
                    <a:pos x="2" y="129"/>
                  </a:cxn>
                  <a:cxn ang="0">
                    <a:pos x="0" y="145"/>
                  </a:cxn>
                  <a:cxn ang="0">
                    <a:pos x="0" y="180"/>
                  </a:cxn>
                  <a:cxn ang="0">
                    <a:pos x="9" y="217"/>
                  </a:cxn>
                  <a:cxn ang="0">
                    <a:pos x="47" y="254"/>
                  </a:cxn>
                </a:cxnLst>
                <a:rect l="0" t="0" r="r" b="b"/>
                <a:pathLst>
                  <a:path w="277" h="255">
                    <a:moveTo>
                      <a:pt x="47" y="254"/>
                    </a:moveTo>
                    <a:lnTo>
                      <a:pt x="58" y="249"/>
                    </a:lnTo>
                    <a:lnTo>
                      <a:pt x="61" y="232"/>
                    </a:lnTo>
                    <a:lnTo>
                      <a:pt x="63" y="210"/>
                    </a:lnTo>
                    <a:lnTo>
                      <a:pt x="52" y="165"/>
                    </a:lnTo>
                    <a:lnTo>
                      <a:pt x="46" y="139"/>
                    </a:lnTo>
                    <a:lnTo>
                      <a:pt x="80" y="140"/>
                    </a:lnTo>
                    <a:lnTo>
                      <a:pt x="125" y="138"/>
                    </a:lnTo>
                    <a:lnTo>
                      <a:pt x="139" y="123"/>
                    </a:lnTo>
                    <a:lnTo>
                      <a:pt x="163" y="106"/>
                    </a:lnTo>
                    <a:lnTo>
                      <a:pt x="199" y="110"/>
                    </a:lnTo>
                    <a:lnTo>
                      <a:pt x="234" y="91"/>
                    </a:lnTo>
                    <a:lnTo>
                      <a:pt x="238" y="111"/>
                    </a:lnTo>
                    <a:lnTo>
                      <a:pt x="253" y="119"/>
                    </a:lnTo>
                    <a:lnTo>
                      <a:pt x="268" y="144"/>
                    </a:lnTo>
                    <a:lnTo>
                      <a:pt x="276" y="139"/>
                    </a:lnTo>
                    <a:lnTo>
                      <a:pt x="276" y="122"/>
                    </a:lnTo>
                    <a:lnTo>
                      <a:pt x="272" y="95"/>
                    </a:lnTo>
                    <a:lnTo>
                      <a:pt x="265" y="74"/>
                    </a:lnTo>
                    <a:lnTo>
                      <a:pt x="252" y="58"/>
                    </a:lnTo>
                    <a:lnTo>
                      <a:pt x="254" y="30"/>
                    </a:lnTo>
                    <a:lnTo>
                      <a:pt x="254" y="14"/>
                    </a:lnTo>
                    <a:lnTo>
                      <a:pt x="235" y="17"/>
                    </a:lnTo>
                    <a:lnTo>
                      <a:pt x="214" y="17"/>
                    </a:lnTo>
                    <a:lnTo>
                      <a:pt x="202" y="13"/>
                    </a:lnTo>
                    <a:lnTo>
                      <a:pt x="188" y="0"/>
                    </a:lnTo>
                    <a:lnTo>
                      <a:pt x="175" y="12"/>
                    </a:lnTo>
                    <a:lnTo>
                      <a:pt x="164" y="17"/>
                    </a:lnTo>
                    <a:lnTo>
                      <a:pt x="140" y="19"/>
                    </a:lnTo>
                    <a:lnTo>
                      <a:pt x="119" y="23"/>
                    </a:lnTo>
                    <a:lnTo>
                      <a:pt x="95" y="32"/>
                    </a:lnTo>
                    <a:lnTo>
                      <a:pt x="76" y="44"/>
                    </a:lnTo>
                    <a:lnTo>
                      <a:pt x="52" y="66"/>
                    </a:lnTo>
                    <a:lnTo>
                      <a:pt x="38" y="70"/>
                    </a:lnTo>
                    <a:lnTo>
                      <a:pt x="25" y="82"/>
                    </a:lnTo>
                    <a:lnTo>
                      <a:pt x="14" y="93"/>
                    </a:lnTo>
                    <a:lnTo>
                      <a:pt x="9" y="110"/>
                    </a:lnTo>
                    <a:lnTo>
                      <a:pt x="2" y="129"/>
                    </a:lnTo>
                    <a:lnTo>
                      <a:pt x="0" y="145"/>
                    </a:lnTo>
                    <a:lnTo>
                      <a:pt x="0" y="180"/>
                    </a:lnTo>
                    <a:lnTo>
                      <a:pt x="9" y="217"/>
                    </a:lnTo>
                    <a:lnTo>
                      <a:pt x="47" y="254"/>
                    </a:lnTo>
                  </a:path>
                </a:pathLst>
              </a:custGeom>
              <a:solidFill>
                <a:srgbClr val="C06000"/>
              </a:solidFill>
              <a:ln w="12700" cap="rnd" cmpd="sng">
                <a:solidFill>
                  <a:srgbClr val="000000"/>
                </a:solidFill>
                <a:prstDash val="solid"/>
                <a:round/>
                <a:headEnd type="none" w="med" len="med"/>
                <a:tailEnd type="none" w="med" len="med"/>
              </a:ln>
              <a:effectLst/>
            </p:spPr>
            <p:txBody>
              <a:bodyPr/>
              <a:lstStyle/>
              <a:p>
                <a:endParaRPr lang="en-US"/>
              </a:p>
            </p:txBody>
          </p:sp>
        </p:grpSp>
        <p:sp>
          <p:nvSpPr>
            <p:cNvPr id="83001" name="Freeform 57"/>
            <p:cNvSpPr>
              <a:spLocks/>
            </p:cNvSpPr>
            <p:nvPr/>
          </p:nvSpPr>
          <p:spPr bwMode="auto">
            <a:xfrm>
              <a:off x="1289" y="1686"/>
              <a:ext cx="275" cy="689"/>
            </a:xfrm>
            <a:custGeom>
              <a:avLst/>
              <a:gdLst/>
              <a:ahLst/>
              <a:cxnLst>
                <a:cxn ang="0">
                  <a:pos x="14" y="5"/>
                </a:cxn>
                <a:cxn ang="0">
                  <a:pos x="31" y="0"/>
                </a:cxn>
                <a:cxn ang="0">
                  <a:pos x="68" y="23"/>
                </a:cxn>
                <a:cxn ang="0">
                  <a:pos x="68" y="64"/>
                </a:cxn>
                <a:cxn ang="0">
                  <a:pos x="99" y="103"/>
                </a:cxn>
                <a:cxn ang="0">
                  <a:pos x="130" y="144"/>
                </a:cxn>
                <a:cxn ang="0">
                  <a:pos x="162" y="198"/>
                </a:cxn>
                <a:cxn ang="0">
                  <a:pos x="187" y="249"/>
                </a:cxn>
                <a:cxn ang="0">
                  <a:pos x="214" y="321"/>
                </a:cxn>
                <a:cxn ang="0">
                  <a:pos x="235" y="385"/>
                </a:cxn>
                <a:cxn ang="0">
                  <a:pos x="262" y="513"/>
                </a:cxn>
                <a:cxn ang="0">
                  <a:pos x="274" y="593"/>
                </a:cxn>
                <a:cxn ang="0">
                  <a:pos x="239" y="688"/>
                </a:cxn>
                <a:cxn ang="0">
                  <a:pos x="170" y="611"/>
                </a:cxn>
                <a:cxn ang="0">
                  <a:pos x="151" y="483"/>
                </a:cxn>
                <a:cxn ang="0">
                  <a:pos x="137" y="404"/>
                </a:cxn>
                <a:cxn ang="0">
                  <a:pos x="116" y="330"/>
                </a:cxn>
                <a:cxn ang="0">
                  <a:pos x="93" y="276"/>
                </a:cxn>
                <a:cxn ang="0">
                  <a:pos x="62" y="197"/>
                </a:cxn>
                <a:cxn ang="0">
                  <a:pos x="44" y="140"/>
                </a:cxn>
                <a:cxn ang="0">
                  <a:pos x="27" y="76"/>
                </a:cxn>
                <a:cxn ang="0">
                  <a:pos x="0" y="59"/>
                </a:cxn>
                <a:cxn ang="0">
                  <a:pos x="14" y="5"/>
                </a:cxn>
              </a:cxnLst>
              <a:rect l="0" t="0" r="r" b="b"/>
              <a:pathLst>
                <a:path w="275" h="689">
                  <a:moveTo>
                    <a:pt x="14" y="5"/>
                  </a:moveTo>
                  <a:lnTo>
                    <a:pt x="31" y="0"/>
                  </a:lnTo>
                  <a:lnTo>
                    <a:pt x="68" y="23"/>
                  </a:lnTo>
                  <a:lnTo>
                    <a:pt x="68" y="64"/>
                  </a:lnTo>
                  <a:lnTo>
                    <a:pt x="99" y="103"/>
                  </a:lnTo>
                  <a:lnTo>
                    <a:pt x="130" y="144"/>
                  </a:lnTo>
                  <a:lnTo>
                    <a:pt x="162" y="198"/>
                  </a:lnTo>
                  <a:lnTo>
                    <a:pt x="187" y="249"/>
                  </a:lnTo>
                  <a:lnTo>
                    <a:pt x="214" y="321"/>
                  </a:lnTo>
                  <a:lnTo>
                    <a:pt x="235" y="385"/>
                  </a:lnTo>
                  <a:lnTo>
                    <a:pt x="262" y="513"/>
                  </a:lnTo>
                  <a:lnTo>
                    <a:pt x="274" y="593"/>
                  </a:lnTo>
                  <a:lnTo>
                    <a:pt x="239" y="688"/>
                  </a:lnTo>
                  <a:lnTo>
                    <a:pt x="170" y="611"/>
                  </a:lnTo>
                  <a:lnTo>
                    <a:pt x="151" y="483"/>
                  </a:lnTo>
                  <a:lnTo>
                    <a:pt x="137" y="404"/>
                  </a:lnTo>
                  <a:lnTo>
                    <a:pt x="116" y="330"/>
                  </a:lnTo>
                  <a:lnTo>
                    <a:pt x="93" y="276"/>
                  </a:lnTo>
                  <a:lnTo>
                    <a:pt x="62" y="197"/>
                  </a:lnTo>
                  <a:lnTo>
                    <a:pt x="44" y="140"/>
                  </a:lnTo>
                  <a:lnTo>
                    <a:pt x="27" y="76"/>
                  </a:lnTo>
                  <a:lnTo>
                    <a:pt x="0" y="59"/>
                  </a:lnTo>
                  <a:lnTo>
                    <a:pt x="14" y="5"/>
                  </a:lnTo>
                </a:path>
              </a:pathLst>
            </a:custGeom>
            <a:solidFill>
              <a:srgbClr val="FF0000"/>
            </a:solidFill>
            <a:ln w="12700" cap="rnd" cmpd="sng">
              <a:solidFill>
                <a:srgbClr val="000000"/>
              </a:solidFill>
              <a:prstDash val="solid"/>
              <a:round/>
              <a:headEnd type="none" w="med" len="med"/>
              <a:tailEnd type="none" w="med" len="med"/>
            </a:ln>
            <a:effectLst/>
          </p:spPr>
          <p:txBody>
            <a:bodyPr/>
            <a:lstStyle/>
            <a:p>
              <a:endParaRPr lang="en-US"/>
            </a:p>
          </p:txBody>
        </p:sp>
      </p:grpSp>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Rot="1" noChangeArrowheads="1"/>
          </p:cNvSpPr>
          <p:nvPr>
            <p:ph type="title"/>
          </p:nvPr>
        </p:nvSpPr>
        <p:spPr>
          <a:noFill/>
          <a:ln/>
        </p:spPr>
        <p:txBody>
          <a:bodyPr lIns="90488" tIns="44450" rIns="90488" bIns="44450" anchor="b"/>
          <a:lstStyle/>
          <a:p>
            <a:r>
              <a:rPr lang="en-US"/>
              <a:t>The Hierarchy of Levels</a:t>
            </a:r>
          </a:p>
        </p:txBody>
      </p:sp>
      <p:grpSp>
        <p:nvGrpSpPr>
          <p:cNvPr id="84995" name="Group 3"/>
          <p:cNvGrpSpPr>
            <a:grpSpLocks/>
          </p:cNvGrpSpPr>
          <p:nvPr/>
        </p:nvGrpSpPr>
        <p:grpSpPr bwMode="auto">
          <a:xfrm>
            <a:off x="2287588" y="2133600"/>
            <a:ext cx="6324600" cy="4565650"/>
            <a:chOff x="1441" y="1344"/>
            <a:chExt cx="3984" cy="2876"/>
          </a:xfrm>
        </p:grpSpPr>
        <p:sp>
          <p:nvSpPr>
            <p:cNvPr id="84996" name="Freeform 4"/>
            <p:cNvSpPr>
              <a:spLocks/>
            </p:cNvSpPr>
            <p:nvPr/>
          </p:nvSpPr>
          <p:spPr bwMode="auto">
            <a:xfrm>
              <a:off x="1441" y="1344"/>
              <a:ext cx="3984" cy="2872"/>
            </a:xfrm>
            <a:custGeom>
              <a:avLst/>
              <a:gdLst/>
              <a:ahLst/>
              <a:cxnLst>
                <a:cxn ang="0">
                  <a:pos x="771" y="2871"/>
                </a:cxn>
                <a:cxn ang="0">
                  <a:pos x="0" y="2268"/>
                </a:cxn>
                <a:cxn ang="0">
                  <a:pos x="0" y="1767"/>
                </a:cxn>
                <a:cxn ang="0">
                  <a:pos x="643" y="1767"/>
                </a:cxn>
                <a:cxn ang="0">
                  <a:pos x="643" y="1327"/>
                </a:cxn>
                <a:cxn ang="0">
                  <a:pos x="1286" y="1327"/>
                </a:cxn>
                <a:cxn ang="0">
                  <a:pos x="1286" y="886"/>
                </a:cxn>
                <a:cxn ang="0">
                  <a:pos x="1929" y="886"/>
                </a:cxn>
                <a:cxn ang="0">
                  <a:pos x="1929" y="444"/>
                </a:cxn>
                <a:cxn ang="0">
                  <a:pos x="2569" y="444"/>
                </a:cxn>
                <a:cxn ang="0">
                  <a:pos x="2569" y="2"/>
                </a:cxn>
                <a:cxn ang="0">
                  <a:pos x="3212" y="0"/>
                </a:cxn>
                <a:cxn ang="0">
                  <a:pos x="3983" y="552"/>
                </a:cxn>
                <a:cxn ang="0">
                  <a:pos x="771" y="2871"/>
                </a:cxn>
              </a:cxnLst>
              <a:rect l="0" t="0" r="r" b="b"/>
              <a:pathLst>
                <a:path w="3984" h="2872">
                  <a:moveTo>
                    <a:pt x="771" y="2871"/>
                  </a:moveTo>
                  <a:lnTo>
                    <a:pt x="0" y="2268"/>
                  </a:lnTo>
                  <a:lnTo>
                    <a:pt x="0" y="1767"/>
                  </a:lnTo>
                  <a:lnTo>
                    <a:pt x="643" y="1767"/>
                  </a:lnTo>
                  <a:lnTo>
                    <a:pt x="643" y="1327"/>
                  </a:lnTo>
                  <a:lnTo>
                    <a:pt x="1286" y="1327"/>
                  </a:lnTo>
                  <a:lnTo>
                    <a:pt x="1286" y="886"/>
                  </a:lnTo>
                  <a:lnTo>
                    <a:pt x="1929" y="886"/>
                  </a:lnTo>
                  <a:lnTo>
                    <a:pt x="1929" y="444"/>
                  </a:lnTo>
                  <a:lnTo>
                    <a:pt x="2569" y="444"/>
                  </a:lnTo>
                  <a:lnTo>
                    <a:pt x="2569" y="2"/>
                  </a:lnTo>
                  <a:lnTo>
                    <a:pt x="3212" y="0"/>
                  </a:lnTo>
                  <a:lnTo>
                    <a:pt x="3983" y="552"/>
                  </a:lnTo>
                  <a:lnTo>
                    <a:pt x="771" y="2871"/>
                  </a:lnTo>
                </a:path>
              </a:pathLst>
            </a:custGeom>
            <a:solidFill>
              <a:srgbClr val="CECECE"/>
            </a:solidFill>
            <a:ln w="12700" cap="rnd" cmpd="sng">
              <a:noFill/>
              <a:prstDash val="solid"/>
              <a:round/>
              <a:headEnd type="none" w="med" len="med"/>
              <a:tailEnd type="none" w="med" len="med"/>
            </a:ln>
            <a:effectLst/>
          </p:spPr>
          <p:txBody>
            <a:bodyPr/>
            <a:lstStyle/>
            <a:p>
              <a:endParaRPr lang="en-US"/>
            </a:p>
          </p:txBody>
        </p:sp>
        <p:sp>
          <p:nvSpPr>
            <p:cNvPr id="84997" name="Freeform 5"/>
            <p:cNvSpPr>
              <a:spLocks/>
            </p:cNvSpPr>
            <p:nvPr/>
          </p:nvSpPr>
          <p:spPr bwMode="auto">
            <a:xfrm>
              <a:off x="2216" y="1899"/>
              <a:ext cx="3209" cy="2321"/>
            </a:xfrm>
            <a:custGeom>
              <a:avLst/>
              <a:gdLst/>
              <a:ahLst/>
              <a:cxnLst>
                <a:cxn ang="0">
                  <a:pos x="3208" y="0"/>
                </a:cxn>
                <a:cxn ang="0">
                  <a:pos x="3208" y="2320"/>
                </a:cxn>
                <a:cxn ang="0">
                  <a:pos x="0" y="2315"/>
                </a:cxn>
                <a:cxn ang="0">
                  <a:pos x="0" y="1764"/>
                </a:cxn>
                <a:cxn ang="0">
                  <a:pos x="642" y="1764"/>
                </a:cxn>
                <a:cxn ang="0">
                  <a:pos x="642" y="1323"/>
                </a:cxn>
                <a:cxn ang="0">
                  <a:pos x="1282" y="1323"/>
                </a:cxn>
                <a:cxn ang="0">
                  <a:pos x="1282" y="884"/>
                </a:cxn>
                <a:cxn ang="0">
                  <a:pos x="1924" y="884"/>
                </a:cxn>
                <a:cxn ang="0">
                  <a:pos x="1924" y="443"/>
                </a:cxn>
                <a:cxn ang="0">
                  <a:pos x="2566" y="443"/>
                </a:cxn>
                <a:cxn ang="0">
                  <a:pos x="2566" y="2"/>
                </a:cxn>
                <a:cxn ang="0">
                  <a:pos x="3208" y="0"/>
                </a:cxn>
              </a:cxnLst>
              <a:rect l="0" t="0" r="r" b="b"/>
              <a:pathLst>
                <a:path w="3209" h="2321">
                  <a:moveTo>
                    <a:pt x="3208" y="0"/>
                  </a:moveTo>
                  <a:lnTo>
                    <a:pt x="3208" y="2320"/>
                  </a:lnTo>
                  <a:lnTo>
                    <a:pt x="0" y="2315"/>
                  </a:lnTo>
                  <a:lnTo>
                    <a:pt x="0" y="1764"/>
                  </a:lnTo>
                  <a:lnTo>
                    <a:pt x="642" y="1764"/>
                  </a:lnTo>
                  <a:lnTo>
                    <a:pt x="642" y="1323"/>
                  </a:lnTo>
                  <a:lnTo>
                    <a:pt x="1282" y="1323"/>
                  </a:lnTo>
                  <a:lnTo>
                    <a:pt x="1282" y="884"/>
                  </a:lnTo>
                  <a:lnTo>
                    <a:pt x="1924" y="884"/>
                  </a:lnTo>
                  <a:lnTo>
                    <a:pt x="1924" y="443"/>
                  </a:lnTo>
                  <a:lnTo>
                    <a:pt x="2566" y="443"/>
                  </a:lnTo>
                  <a:lnTo>
                    <a:pt x="2566" y="2"/>
                  </a:lnTo>
                  <a:lnTo>
                    <a:pt x="3208" y="0"/>
                  </a:lnTo>
                </a:path>
              </a:pathLst>
            </a:custGeom>
            <a:solidFill>
              <a:srgbClr val="DADADA"/>
            </a:solidFill>
            <a:ln w="12700" cap="rnd" cmpd="sng">
              <a:noFill/>
              <a:prstDash val="solid"/>
              <a:round/>
              <a:headEnd type="none" w="med" len="med"/>
              <a:tailEnd type="none" w="med" len="med"/>
            </a:ln>
            <a:effectLst/>
          </p:spPr>
          <p:txBody>
            <a:bodyPr/>
            <a:lstStyle/>
            <a:p>
              <a:endParaRPr lang="en-US"/>
            </a:p>
          </p:txBody>
        </p:sp>
        <p:sp>
          <p:nvSpPr>
            <p:cNvPr id="84998" name="Freeform 6"/>
            <p:cNvSpPr>
              <a:spLocks/>
            </p:cNvSpPr>
            <p:nvPr/>
          </p:nvSpPr>
          <p:spPr bwMode="auto">
            <a:xfrm>
              <a:off x="1441" y="3119"/>
              <a:ext cx="1405" cy="542"/>
            </a:xfrm>
            <a:custGeom>
              <a:avLst/>
              <a:gdLst/>
              <a:ahLst/>
              <a:cxnLst>
                <a:cxn ang="0">
                  <a:pos x="0" y="0"/>
                </a:cxn>
                <a:cxn ang="0">
                  <a:pos x="638" y="0"/>
                </a:cxn>
                <a:cxn ang="0">
                  <a:pos x="1404" y="541"/>
                </a:cxn>
                <a:cxn ang="0">
                  <a:pos x="766" y="541"/>
                </a:cxn>
                <a:cxn ang="0">
                  <a:pos x="0" y="0"/>
                </a:cxn>
              </a:cxnLst>
              <a:rect l="0" t="0" r="r" b="b"/>
              <a:pathLst>
                <a:path w="1405" h="542">
                  <a:moveTo>
                    <a:pt x="0" y="0"/>
                  </a:moveTo>
                  <a:lnTo>
                    <a:pt x="638" y="0"/>
                  </a:lnTo>
                  <a:lnTo>
                    <a:pt x="1404" y="541"/>
                  </a:lnTo>
                  <a:lnTo>
                    <a:pt x="766" y="541"/>
                  </a:lnTo>
                  <a:lnTo>
                    <a:pt x="0" y="0"/>
                  </a:lnTo>
                </a:path>
              </a:pathLst>
            </a:custGeom>
            <a:solidFill>
              <a:srgbClr val="919191"/>
            </a:solidFill>
            <a:ln w="12700" cap="rnd" cmpd="sng">
              <a:noFill/>
              <a:prstDash val="solid"/>
              <a:round/>
              <a:headEnd type="none" w="med" len="med"/>
              <a:tailEnd type="none" w="med" len="med"/>
            </a:ln>
            <a:effectLst/>
          </p:spPr>
          <p:txBody>
            <a:bodyPr/>
            <a:lstStyle/>
            <a:p>
              <a:endParaRPr lang="en-US"/>
            </a:p>
          </p:txBody>
        </p:sp>
        <p:sp>
          <p:nvSpPr>
            <p:cNvPr id="84999" name="Freeform 7"/>
            <p:cNvSpPr>
              <a:spLocks/>
            </p:cNvSpPr>
            <p:nvPr/>
          </p:nvSpPr>
          <p:spPr bwMode="auto">
            <a:xfrm>
              <a:off x="2087" y="2677"/>
              <a:ext cx="1402" cy="542"/>
            </a:xfrm>
            <a:custGeom>
              <a:avLst/>
              <a:gdLst/>
              <a:ahLst/>
              <a:cxnLst>
                <a:cxn ang="0">
                  <a:pos x="0" y="0"/>
                </a:cxn>
                <a:cxn ang="0">
                  <a:pos x="638" y="0"/>
                </a:cxn>
                <a:cxn ang="0">
                  <a:pos x="1401" y="541"/>
                </a:cxn>
                <a:cxn ang="0">
                  <a:pos x="766" y="541"/>
                </a:cxn>
                <a:cxn ang="0">
                  <a:pos x="0" y="0"/>
                </a:cxn>
              </a:cxnLst>
              <a:rect l="0" t="0" r="r" b="b"/>
              <a:pathLst>
                <a:path w="1402" h="542">
                  <a:moveTo>
                    <a:pt x="0" y="0"/>
                  </a:moveTo>
                  <a:lnTo>
                    <a:pt x="638" y="0"/>
                  </a:lnTo>
                  <a:lnTo>
                    <a:pt x="1401" y="541"/>
                  </a:lnTo>
                  <a:lnTo>
                    <a:pt x="766" y="541"/>
                  </a:lnTo>
                  <a:lnTo>
                    <a:pt x="0" y="0"/>
                  </a:lnTo>
                </a:path>
              </a:pathLst>
            </a:custGeom>
            <a:solidFill>
              <a:srgbClr val="919191"/>
            </a:solidFill>
            <a:ln w="12700" cap="rnd" cmpd="sng">
              <a:noFill/>
              <a:prstDash val="solid"/>
              <a:round/>
              <a:headEnd type="none" w="med" len="med"/>
              <a:tailEnd type="none" w="med" len="med"/>
            </a:ln>
            <a:effectLst/>
          </p:spPr>
          <p:txBody>
            <a:bodyPr/>
            <a:lstStyle/>
            <a:p>
              <a:endParaRPr lang="en-US"/>
            </a:p>
          </p:txBody>
        </p:sp>
        <p:sp>
          <p:nvSpPr>
            <p:cNvPr id="85000" name="Freeform 8"/>
            <p:cNvSpPr>
              <a:spLocks/>
            </p:cNvSpPr>
            <p:nvPr/>
          </p:nvSpPr>
          <p:spPr bwMode="auto">
            <a:xfrm>
              <a:off x="2732" y="2234"/>
              <a:ext cx="1402" cy="541"/>
            </a:xfrm>
            <a:custGeom>
              <a:avLst/>
              <a:gdLst/>
              <a:ahLst/>
              <a:cxnLst>
                <a:cxn ang="0">
                  <a:pos x="0" y="0"/>
                </a:cxn>
                <a:cxn ang="0">
                  <a:pos x="638" y="0"/>
                </a:cxn>
                <a:cxn ang="0">
                  <a:pos x="1401" y="540"/>
                </a:cxn>
                <a:cxn ang="0">
                  <a:pos x="763" y="540"/>
                </a:cxn>
                <a:cxn ang="0">
                  <a:pos x="0" y="0"/>
                </a:cxn>
              </a:cxnLst>
              <a:rect l="0" t="0" r="r" b="b"/>
              <a:pathLst>
                <a:path w="1402" h="541">
                  <a:moveTo>
                    <a:pt x="0" y="0"/>
                  </a:moveTo>
                  <a:lnTo>
                    <a:pt x="638" y="0"/>
                  </a:lnTo>
                  <a:lnTo>
                    <a:pt x="1401" y="540"/>
                  </a:lnTo>
                  <a:lnTo>
                    <a:pt x="763" y="540"/>
                  </a:lnTo>
                  <a:lnTo>
                    <a:pt x="0" y="0"/>
                  </a:lnTo>
                </a:path>
              </a:pathLst>
            </a:custGeom>
            <a:solidFill>
              <a:srgbClr val="919191"/>
            </a:solidFill>
            <a:ln w="12700" cap="rnd" cmpd="sng">
              <a:noFill/>
              <a:prstDash val="solid"/>
              <a:round/>
              <a:headEnd type="none" w="med" len="med"/>
              <a:tailEnd type="none" w="med" len="med"/>
            </a:ln>
            <a:effectLst/>
          </p:spPr>
          <p:txBody>
            <a:bodyPr/>
            <a:lstStyle/>
            <a:p>
              <a:endParaRPr lang="en-US"/>
            </a:p>
          </p:txBody>
        </p:sp>
        <p:sp>
          <p:nvSpPr>
            <p:cNvPr id="85001" name="Freeform 9"/>
            <p:cNvSpPr>
              <a:spLocks/>
            </p:cNvSpPr>
            <p:nvPr/>
          </p:nvSpPr>
          <p:spPr bwMode="auto">
            <a:xfrm>
              <a:off x="3377" y="1790"/>
              <a:ext cx="1402" cy="542"/>
            </a:xfrm>
            <a:custGeom>
              <a:avLst/>
              <a:gdLst/>
              <a:ahLst/>
              <a:cxnLst>
                <a:cxn ang="0">
                  <a:pos x="0" y="0"/>
                </a:cxn>
                <a:cxn ang="0">
                  <a:pos x="635" y="0"/>
                </a:cxn>
                <a:cxn ang="0">
                  <a:pos x="1401" y="541"/>
                </a:cxn>
                <a:cxn ang="0">
                  <a:pos x="763" y="541"/>
                </a:cxn>
                <a:cxn ang="0">
                  <a:pos x="0" y="0"/>
                </a:cxn>
              </a:cxnLst>
              <a:rect l="0" t="0" r="r" b="b"/>
              <a:pathLst>
                <a:path w="1402" h="542">
                  <a:moveTo>
                    <a:pt x="0" y="0"/>
                  </a:moveTo>
                  <a:lnTo>
                    <a:pt x="635" y="0"/>
                  </a:lnTo>
                  <a:lnTo>
                    <a:pt x="1401" y="541"/>
                  </a:lnTo>
                  <a:lnTo>
                    <a:pt x="763" y="541"/>
                  </a:lnTo>
                  <a:lnTo>
                    <a:pt x="0" y="0"/>
                  </a:lnTo>
                </a:path>
              </a:pathLst>
            </a:custGeom>
            <a:solidFill>
              <a:srgbClr val="919191"/>
            </a:solidFill>
            <a:ln w="12700" cap="rnd" cmpd="sng">
              <a:noFill/>
              <a:prstDash val="solid"/>
              <a:round/>
              <a:headEnd type="none" w="med" len="med"/>
              <a:tailEnd type="none" w="med" len="med"/>
            </a:ln>
            <a:effectLst/>
          </p:spPr>
          <p:txBody>
            <a:bodyPr/>
            <a:lstStyle/>
            <a:p>
              <a:endParaRPr lang="en-US"/>
            </a:p>
          </p:txBody>
        </p:sp>
        <p:sp>
          <p:nvSpPr>
            <p:cNvPr id="85002" name="Freeform 10"/>
            <p:cNvSpPr>
              <a:spLocks/>
            </p:cNvSpPr>
            <p:nvPr/>
          </p:nvSpPr>
          <p:spPr bwMode="auto">
            <a:xfrm>
              <a:off x="4020" y="1347"/>
              <a:ext cx="1405" cy="541"/>
            </a:xfrm>
            <a:custGeom>
              <a:avLst/>
              <a:gdLst/>
              <a:ahLst/>
              <a:cxnLst>
                <a:cxn ang="0">
                  <a:pos x="0" y="0"/>
                </a:cxn>
                <a:cxn ang="0">
                  <a:pos x="638" y="0"/>
                </a:cxn>
                <a:cxn ang="0">
                  <a:pos x="1404" y="540"/>
                </a:cxn>
                <a:cxn ang="0">
                  <a:pos x="766" y="540"/>
                </a:cxn>
                <a:cxn ang="0">
                  <a:pos x="0" y="0"/>
                </a:cxn>
              </a:cxnLst>
              <a:rect l="0" t="0" r="r" b="b"/>
              <a:pathLst>
                <a:path w="1405" h="541">
                  <a:moveTo>
                    <a:pt x="0" y="0"/>
                  </a:moveTo>
                  <a:lnTo>
                    <a:pt x="638" y="0"/>
                  </a:lnTo>
                  <a:lnTo>
                    <a:pt x="1404" y="540"/>
                  </a:lnTo>
                  <a:lnTo>
                    <a:pt x="766" y="540"/>
                  </a:lnTo>
                  <a:lnTo>
                    <a:pt x="0" y="0"/>
                  </a:lnTo>
                </a:path>
              </a:pathLst>
            </a:custGeom>
            <a:solidFill>
              <a:srgbClr val="919191"/>
            </a:solidFill>
            <a:ln w="12700" cap="rnd" cmpd="sng">
              <a:noFill/>
              <a:prstDash val="solid"/>
              <a:round/>
              <a:headEnd type="none" w="med" len="med"/>
              <a:tailEnd type="none" w="med" len="med"/>
            </a:ln>
            <a:effectLst/>
          </p:spPr>
          <p:txBody>
            <a:bodyPr/>
            <a:lstStyle/>
            <a:p>
              <a:endParaRPr lang="en-US"/>
            </a:p>
          </p:txBody>
        </p:sp>
      </p:grpSp>
      <p:sp>
        <p:nvSpPr>
          <p:cNvPr id="85003" name="Rectangle 11"/>
          <p:cNvSpPr>
            <a:spLocks noChangeArrowheads="1"/>
          </p:cNvSpPr>
          <p:nvPr/>
        </p:nvSpPr>
        <p:spPr bwMode="auto">
          <a:xfrm>
            <a:off x="1808163" y="6029325"/>
            <a:ext cx="1584325" cy="515938"/>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wrap="none" lIns="90488" tIns="44450" rIns="90488" bIns="44450">
            <a:spAutoFit/>
          </a:bodyPr>
          <a:lstStyle/>
          <a:p>
            <a:pPr eaLnBrk="0" hangingPunct="0"/>
            <a:r>
              <a:rPr lang="en-US" sz="2800" b="1" i="1">
                <a:solidFill>
                  <a:srgbClr val="FAFD00"/>
                </a:solidFill>
                <a:effectLst>
                  <a:outerShdw blurRad="38100" dist="38100" dir="2700000" algn="tl">
                    <a:srgbClr val="000000"/>
                  </a:outerShdw>
                </a:effectLst>
              </a:rPr>
              <a:t>Nominal</a:t>
            </a:r>
          </a:p>
        </p:txBody>
      </p:sp>
      <p:sp>
        <p:nvSpPr>
          <p:cNvPr id="85004" name="Rectangle 12"/>
          <p:cNvSpPr>
            <a:spLocks noChangeArrowheads="1"/>
          </p:cNvSpPr>
          <p:nvPr/>
        </p:nvSpPr>
        <p:spPr bwMode="auto">
          <a:xfrm>
            <a:off x="3490913" y="6127750"/>
            <a:ext cx="4452937" cy="393700"/>
          </a:xfrm>
          <a:prstGeom prst="rect">
            <a:avLst/>
          </a:prstGeom>
          <a:noFill/>
          <a:ln w="12700">
            <a:noFill/>
            <a:miter lim="800000"/>
            <a:headEnd/>
            <a:tailEnd/>
          </a:ln>
          <a:effectLst/>
        </p:spPr>
        <p:txBody>
          <a:bodyPr wrap="none" lIns="90488" tIns="44450" rIns="90488" bIns="44450">
            <a:spAutoFit/>
          </a:bodyPr>
          <a:lstStyle/>
          <a:p>
            <a:pPr eaLnBrk="0" hangingPunct="0"/>
            <a:r>
              <a:rPr lang="en-US" sz="2000" b="1" i="1">
                <a:solidFill>
                  <a:schemeClr val="accent2"/>
                </a:solidFill>
              </a:rPr>
              <a:t>Attributes are only named; weakest</a:t>
            </a:r>
          </a:p>
        </p:txBody>
      </p:sp>
      <p:grpSp>
        <p:nvGrpSpPr>
          <p:cNvPr id="85005" name="Group 13"/>
          <p:cNvGrpSpPr>
            <a:grpSpLocks/>
          </p:cNvGrpSpPr>
          <p:nvPr/>
        </p:nvGrpSpPr>
        <p:grpSpPr bwMode="auto">
          <a:xfrm>
            <a:off x="1420813" y="1344613"/>
            <a:ext cx="2952750" cy="4495800"/>
            <a:chOff x="895" y="847"/>
            <a:chExt cx="1860" cy="2832"/>
          </a:xfrm>
        </p:grpSpPr>
        <p:grpSp>
          <p:nvGrpSpPr>
            <p:cNvPr id="85006" name="Group 14"/>
            <p:cNvGrpSpPr>
              <a:grpSpLocks/>
            </p:cNvGrpSpPr>
            <p:nvPr/>
          </p:nvGrpSpPr>
          <p:grpSpPr bwMode="auto">
            <a:xfrm>
              <a:off x="1828" y="1413"/>
              <a:ext cx="147" cy="251"/>
              <a:chOff x="1828" y="1413"/>
              <a:chExt cx="147" cy="251"/>
            </a:xfrm>
          </p:grpSpPr>
          <p:sp>
            <p:nvSpPr>
              <p:cNvPr id="85007" name="Freeform 15"/>
              <p:cNvSpPr>
                <a:spLocks/>
              </p:cNvSpPr>
              <p:nvPr/>
            </p:nvSpPr>
            <p:spPr bwMode="auto">
              <a:xfrm>
                <a:off x="1828" y="1413"/>
                <a:ext cx="123" cy="248"/>
              </a:xfrm>
              <a:custGeom>
                <a:avLst/>
                <a:gdLst/>
                <a:ahLst/>
                <a:cxnLst>
                  <a:cxn ang="0">
                    <a:pos x="55" y="247"/>
                  </a:cxn>
                  <a:cxn ang="0">
                    <a:pos x="47" y="197"/>
                  </a:cxn>
                  <a:cxn ang="0">
                    <a:pos x="28" y="166"/>
                  </a:cxn>
                  <a:cxn ang="0">
                    <a:pos x="17" y="128"/>
                  </a:cxn>
                  <a:cxn ang="0">
                    <a:pos x="22" y="96"/>
                  </a:cxn>
                  <a:cxn ang="0">
                    <a:pos x="26" y="76"/>
                  </a:cxn>
                  <a:cxn ang="0">
                    <a:pos x="17" y="45"/>
                  </a:cxn>
                  <a:cxn ang="0">
                    <a:pos x="0" y="21"/>
                  </a:cxn>
                  <a:cxn ang="0">
                    <a:pos x="10" y="4"/>
                  </a:cxn>
                  <a:cxn ang="0">
                    <a:pos x="28" y="0"/>
                  </a:cxn>
                  <a:cxn ang="0">
                    <a:pos x="46" y="4"/>
                  </a:cxn>
                  <a:cxn ang="0">
                    <a:pos x="56" y="17"/>
                  </a:cxn>
                  <a:cxn ang="0">
                    <a:pos x="65" y="28"/>
                  </a:cxn>
                  <a:cxn ang="0">
                    <a:pos x="98" y="74"/>
                  </a:cxn>
                  <a:cxn ang="0">
                    <a:pos x="122" y="118"/>
                  </a:cxn>
                  <a:cxn ang="0">
                    <a:pos x="113" y="176"/>
                  </a:cxn>
                  <a:cxn ang="0">
                    <a:pos x="100" y="247"/>
                  </a:cxn>
                  <a:cxn ang="0">
                    <a:pos x="55" y="247"/>
                  </a:cxn>
                </a:cxnLst>
                <a:rect l="0" t="0" r="r" b="b"/>
                <a:pathLst>
                  <a:path w="123" h="248">
                    <a:moveTo>
                      <a:pt x="55" y="247"/>
                    </a:moveTo>
                    <a:lnTo>
                      <a:pt x="47" y="197"/>
                    </a:lnTo>
                    <a:lnTo>
                      <a:pt x="28" y="166"/>
                    </a:lnTo>
                    <a:lnTo>
                      <a:pt x="17" y="128"/>
                    </a:lnTo>
                    <a:lnTo>
                      <a:pt x="22" y="96"/>
                    </a:lnTo>
                    <a:lnTo>
                      <a:pt x="26" y="76"/>
                    </a:lnTo>
                    <a:lnTo>
                      <a:pt x="17" y="45"/>
                    </a:lnTo>
                    <a:lnTo>
                      <a:pt x="0" y="21"/>
                    </a:lnTo>
                    <a:lnTo>
                      <a:pt x="10" y="4"/>
                    </a:lnTo>
                    <a:lnTo>
                      <a:pt x="28" y="0"/>
                    </a:lnTo>
                    <a:lnTo>
                      <a:pt x="46" y="4"/>
                    </a:lnTo>
                    <a:lnTo>
                      <a:pt x="56" y="17"/>
                    </a:lnTo>
                    <a:lnTo>
                      <a:pt x="65" y="28"/>
                    </a:lnTo>
                    <a:lnTo>
                      <a:pt x="98" y="74"/>
                    </a:lnTo>
                    <a:lnTo>
                      <a:pt x="122" y="118"/>
                    </a:lnTo>
                    <a:lnTo>
                      <a:pt x="113" y="176"/>
                    </a:lnTo>
                    <a:lnTo>
                      <a:pt x="100" y="247"/>
                    </a:lnTo>
                    <a:lnTo>
                      <a:pt x="55" y="247"/>
                    </a:lnTo>
                  </a:path>
                </a:pathLst>
              </a:custGeom>
              <a:solidFill>
                <a:srgbClr val="FFE0C0"/>
              </a:solidFill>
              <a:ln w="12700" cap="rnd" cmpd="sng">
                <a:solidFill>
                  <a:srgbClr val="000000"/>
                </a:solidFill>
                <a:prstDash val="solid"/>
                <a:round/>
                <a:headEnd type="none" w="med" len="med"/>
                <a:tailEnd type="none" w="med" len="med"/>
              </a:ln>
              <a:effectLst/>
            </p:spPr>
            <p:txBody>
              <a:bodyPr/>
              <a:lstStyle/>
              <a:p>
                <a:endParaRPr lang="en-US"/>
              </a:p>
            </p:txBody>
          </p:sp>
          <p:sp>
            <p:nvSpPr>
              <p:cNvPr id="85008" name="Freeform 16"/>
              <p:cNvSpPr>
                <a:spLocks/>
              </p:cNvSpPr>
              <p:nvPr/>
            </p:nvSpPr>
            <p:spPr bwMode="auto">
              <a:xfrm>
                <a:off x="1850" y="1609"/>
                <a:ext cx="125" cy="55"/>
              </a:xfrm>
              <a:custGeom>
                <a:avLst/>
                <a:gdLst/>
                <a:ahLst/>
                <a:cxnLst>
                  <a:cxn ang="0">
                    <a:pos x="0" y="0"/>
                  </a:cxn>
                  <a:cxn ang="0">
                    <a:pos x="6" y="54"/>
                  </a:cxn>
                  <a:cxn ang="0">
                    <a:pos x="124" y="54"/>
                  </a:cxn>
                  <a:cxn ang="0">
                    <a:pos x="118" y="0"/>
                  </a:cxn>
                  <a:cxn ang="0">
                    <a:pos x="73" y="7"/>
                  </a:cxn>
                  <a:cxn ang="0">
                    <a:pos x="0" y="0"/>
                  </a:cxn>
                </a:cxnLst>
                <a:rect l="0" t="0" r="r" b="b"/>
                <a:pathLst>
                  <a:path w="125" h="55">
                    <a:moveTo>
                      <a:pt x="0" y="0"/>
                    </a:moveTo>
                    <a:lnTo>
                      <a:pt x="6" y="54"/>
                    </a:lnTo>
                    <a:lnTo>
                      <a:pt x="124" y="54"/>
                    </a:lnTo>
                    <a:lnTo>
                      <a:pt x="118" y="0"/>
                    </a:lnTo>
                    <a:lnTo>
                      <a:pt x="73" y="7"/>
                    </a:lnTo>
                    <a:lnTo>
                      <a:pt x="0" y="0"/>
                    </a:lnTo>
                  </a:path>
                </a:pathLst>
              </a:custGeom>
              <a:solidFill>
                <a:srgbClr val="FFFFFF"/>
              </a:solidFill>
              <a:ln w="12700" cap="rnd" cmpd="sng">
                <a:solidFill>
                  <a:srgbClr val="000000"/>
                </a:solidFill>
                <a:prstDash val="solid"/>
                <a:round/>
                <a:headEnd type="none" w="med" len="med"/>
                <a:tailEnd type="none" w="med" len="med"/>
              </a:ln>
              <a:effectLst/>
            </p:spPr>
            <p:txBody>
              <a:bodyPr/>
              <a:lstStyle/>
              <a:p>
                <a:endParaRPr lang="en-US"/>
              </a:p>
            </p:txBody>
          </p:sp>
        </p:grpSp>
        <p:sp>
          <p:nvSpPr>
            <p:cNvPr id="85009" name="Freeform 17"/>
            <p:cNvSpPr>
              <a:spLocks/>
            </p:cNvSpPr>
            <p:nvPr/>
          </p:nvSpPr>
          <p:spPr bwMode="auto">
            <a:xfrm>
              <a:off x="1111" y="1605"/>
              <a:ext cx="584" cy="773"/>
            </a:xfrm>
            <a:custGeom>
              <a:avLst/>
              <a:gdLst/>
              <a:ahLst/>
              <a:cxnLst>
                <a:cxn ang="0">
                  <a:pos x="34" y="133"/>
                </a:cxn>
                <a:cxn ang="0">
                  <a:pos x="80" y="93"/>
                </a:cxn>
                <a:cxn ang="0">
                  <a:pos x="263" y="36"/>
                </a:cxn>
                <a:cxn ang="0">
                  <a:pos x="376" y="6"/>
                </a:cxn>
                <a:cxn ang="0">
                  <a:pos x="417" y="0"/>
                </a:cxn>
                <a:cxn ang="0">
                  <a:pos x="473" y="87"/>
                </a:cxn>
                <a:cxn ang="0">
                  <a:pos x="503" y="185"/>
                </a:cxn>
                <a:cxn ang="0">
                  <a:pos x="519" y="278"/>
                </a:cxn>
                <a:cxn ang="0">
                  <a:pos x="519" y="445"/>
                </a:cxn>
                <a:cxn ang="0">
                  <a:pos x="583" y="610"/>
                </a:cxn>
                <a:cxn ang="0">
                  <a:pos x="576" y="687"/>
                </a:cxn>
                <a:cxn ang="0">
                  <a:pos x="490" y="732"/>
                </a:cxn>
                <a:cxn ang="0">
                  <a:pos x="269" y="772"/>
                </a:cxn>
                <a:cxn ang="0">
                  <a:pos x="189" y="726"/>
                </a:cxn>
                <a:cxn ang="0">
                  <a:pos x="138" y="594"/>
                </a:cxn>
                <a:cxn ang="0">
                  <a:pos x="97" y="449"/>
                </a:cxn>
                <a:cxn ang="0">
                  <a:pos x="22" y="374"/>
                </a:cxn>
                <a:cxn ang="0">
                  <a:pos x="5" y="295"/>
                </a:cxn>
                <a:cxn ang="0">
                  <a:pos x="0" y="197"/>
                </a:cxn>
                <a:cxn ang="0">
                  <a:pos x="34" y="133"/>
                </a:cxn>
              </a:cxnLst>
              <a:rect l="0" t="0" r="r" b="b"/>
              <a:pathLst>
                <a:path w="584" h="773">
                  <a:moveTo>
                    <a:pt x="34" y="133"/>
                  </a:moveTo>
                  <a:lnTo>
                    <a:pt x="80" y="93"/>
                  </a:lnTo>
                  <a:lnTo>
                    <a:pt x="263" y="36"/>
                  </a:lnTo>
                  <a:lnTo>
                    <a:pt x="376" y="6"/>
                  </a:lnTo>
                  <a:lnTo>
                    <a:pt x="417" y="0"/>
                  </a:lnTo>
                  <a:lnTo>
                    <a:pt x="473" y="87"/>
                  </a:lnTo>
                  <a:lnTo>
                    <a:pt x="503" y="185"/>
                  </a:lnTo>
                  <a:lnTo>
                    <a:pt x="519" y="278"/>
                  </a:lnTo>
                  <a:lnTo>
                    <a:pt x="519" y="445"/>
                  </a:lnTo>
                  <a:lnTo>
                    <a:pt x="583" y="610"/>
                  </a:lnTo>
                  <a:lnTo>
                    <a:pt x="576" y="687"/>
                  </a:lnTo>
                  <a:lnTo>
                    <a:pt x="490" y="732"/>
                  </a:lnTo>
                  <a:lnTo>
                    <a:pt x="269" y="772"/>
                  </a:lnTo>
                  <a:lnTo>
                    <a:pt x="189" y="726"/>
                  </a:lnTo>
                  <a:lnTo>
                    <a:pt x="138" y="594"/>
                  </a:lnTo>
                  <a:lnTo>
                    <a:pt x="97" y="449"/>
                  </a:lnTo>
                  <a:lnTo>
                    <a:pt x="22" y="374"/>
                  </a:lnTo>
                  <a:lnTo>
                    <a:pt x="5" y="295"/>
                  </a:lnTo>
                  <a:lnTo>
                    <a:pt x="0" y="197"/>
                  </a:lnTo>
                  <a:lnTo>
                    <a:pt x="34" y="133"/>
                  </a:lnTo>
                </a:path>
              </a:pathLst>
            </a:custGeom>
            <a:solidFill>
              <a:srgbClr val="FFFFFF"/>
            </a:solidFill>
            <a:ln w="12700" cap="rnd" cmpd="sng">
              <a:solidFill>
                <a:srgbClr val="000000"/>
              </a:solidFill>
              <a:prstDash val="solid"/>
              <a:round/>
              <a:headEnd type="none" w="med" len="med"/>
              <a:tailEnd type="none" w="med" len="med"/>
            </a:ln>
            <a:effectLst/>
          </p:spPr>
          <p:txBody>
            <a:bodyPr/>
            <a:lstStyle/>
            <a:p>
              <a:endParaRPr lang="en-US"/>
            </a:p>
          </p:txBody>
        </p:sp>
        <p:grpSp>
          <p:nvGrpSpPr>
            <p:cNvPr id="85010" name="Group 18"/>
            <p:cNvGrpSpPr>
              <a:grpSpLocks/>
            </p:cNvGrpSpPr>
            <p:nvPr/>
          </p:nvGrpSpPr>
          <p:grpSpPr bwMode="auto">
            <a:xfrm>
              <a:off x="1353" y="1577"/>
              <a:ext cx="639" cy="847"/>
              <a:chOff x="1353" y="1577"/>
              <a:chExt cx="639" cy="847"/>
            </a:xfrm>
          </p:grpSpPr>
          <p:sp>
            <p:nvSpPr>
              <p:cNvPr id="85011" name="Freeform 19"/>
              <p:cNvSpPr>
                <a:spLocks/>
              </p:cNvSpPr>
              <p:nvPr/>
            </p:nvSpPr>
            <p:spPr bwMode="auto">
              <a:xfrm>
                <a:off x="1353" y="1577"/>
                <a:ext cx="639" cy="847"/>
              </a:xfrm>
              <a:custGeom>
                <a:avLst/>
                <a:gdLst/>
                <a:ahLst/>
                <a:cxnLst>
                  <a:cxn ang="0">
                    <a:pos x="0" y="52"/>
                  </a:cxn>
                  <a:cxn ang="0">
                    <a:pos x="35" y="102"/>
                  </a:cxn>
                  <a:cxn ang="0">
                    <a:pos x="81" y="177"/>
                  </a:cxn>
                  <a:cxn ang="0">
                    <a:pos x="127" y="276"/>
                  </a:cxn>
                  <a:cxn ang="0">
                    <a:pos x="164" y="374"/>
                  </a:cxn>
                  <a:cxn ang="0">
                    <a:pos x="190" y="453"/>
                  </a:cxn>
                  <a:cxn ang="0">
                    <a:pos x="235" y="617"/>
                  </a:cxn>
                  <a:cxn ang="0">
                    <a:pos x="248" y="667"/>
                  </a:cxn>
                  <a:cxn ang="0">
                    <a:pos x="267" y="699"/>
                  </a:cxn>
                  <a:cxn ang="0">
                    <a:pos x="283" y="726"/>
                  </a:cxn>
                  <a:cxn ang="0">
                    <a:pos x="409" y="811"/>
                  </a:cxn>
                  <a:cxn ang="0">
                    <a:pos x="456" y="846"/>
                  </a:cxn>
                  <a:cxn ang="0">
                    <a:pos x="450" y="760"/>
                  </a:cxn>
                  <a:cxn ang="0">
                    <a:pos x="429" y="689"/>
                  </a:cxn>
                  <a:cxn ang="0">
                    <a:pos x="405" y="616"/>
                  </a:cxn>
                  <a:cxn ang="0">
                    <a:pos x="348" y="525"/>
                  </a:cxn>
                  <a:cxn ang="0">
                    <a:pos x="312" y="425"/>
                  </a:cxn>
                  <a:cxn ang="0">
                    <a:pos x="295" y="276"/>
                  </a:cxn>
                  <a:cxn ang="0">
                    <a:pos x="370" y="334"/>
                  </a:cxn>
                  <a:cxn ang="0">
                    <a:pos x="439" y="381"/>
                  </a:cxn>
                  <a:cxn ang="0">
                    <a:pos x="508" y="403"/>
                  </a:cxn>
                  <a:cxn ang="0">
                    <a:pos x="552" y="414"/>
                  </a:cxn>
                  <a:cxn ang="0">
                    <a:pos x="587" y="409"/>
                  </a:cxn>
                  <a:cxn ang="0">
                    <a:pos x="609" y="381"/>
                  </a:cxn>
                  <a:cxn ang="0">
                    <a:pos x="633" y="302"/>
                  </a:cxn>
                  <a:cxn ang="0">
                    <a:pos x="638" y="244"/>
                  </a:cxn>
                  <a:cxn ang="0">
                    <a:pos x="638" y="147"/>
                  </a:cxn>
                  <a:cxn ang="0">
                    <a:pos x="638" y="66"/>
                  </a:cxn>
                  <a:cxn ang="0">
                    <a:pos x="535" y="68"/>
                  </a:cxn>
                  <a:cxn ang="0">
                    <a:pos x="490" y="58"/>
                  </a:cxn>
                  <a:cxn ang="0">
                    <a:pos x="484" y="149"/>
                  </a:cxn>
                  <a:cxn ang="0">
                    <a:pos x="473" y="178"/>
                  </a:cxn>
                  <a:cxn ang="0">
                    <a:pos x="405" y="144"/>
                  </a:cxn>
                  <a:cxn ang="0">
                    <a:pos x="358" y="104"/>
                  </a:cxn>
                  <a:cxn ang="0">
                    <a:pos x="272" y="58"/>
                  </a:cxn>
                  <a:cxn ang="0">
                    <a:pos x="210" y="17"/>
                  </a:cxn>
                  <a:cxn ang="0">
                    <a:pos x="154" y="0"/>
                  </a:cxn>
                  <a:cxn ang="0">
                    <a:pos x="85" y="28"/>
                  </a:cxn>
                  <a:cxn ang="0">
                    <a:pos x="0" y="52"/>
                  </a:cxn>
                </a:cxnLst>
                <a:rect l="0" t="0" r="r" b="b"/>
                <a:pathLst>
                  <a:path w="639" h="847">
                    <a:moveTo>
                      <a:pt x="0" y="52"/>
                    </a:moveTo>
                    <a:lnTo>
                      <a:pt x="35" y="102"/>
                    </a:lnTo>
                    <a:lnTo>
                      <a:pt x="81" y="177"/>
                    </a:lnTo>
                    <a:lnTo>
                      <a:pt x="127" y="276"/>
                    </a:lnTo>
                    <a:lnTo>
                      <a:pt x="164" y="374"/>
                    </a:lnTo>
                    <a:lnTo>
                      <a:pt x="190" y="453"/>
                    </a:lnTo>
                    <a:lnTo>
                      <a:pt x="235" y="617"/>
                    </a:lnTo>
                    <a:lnTo>
                      <a:pt x="248" y="667"/>
                    </a:lnTo>
                    <a:lnTo>
                      <a:pt x="267" y="699"/>
                    </a:lnTo>
                    <a:lnTo>
                      <a:pt x="283" y="726"/>
                    </a:lnTo>
                    <a:lnTo>
                      <a:pt x="409" y="811"/>
                    </a:lnTo>
                    <a:lnTo>
                      <a:pt x="456" y="846"/>
                    </a:lnTo>
                    <a:lnTo>
                      <a:pt x="450" y="760"/>
                    </a:lnTo>
                    <a:lnTo>
                      <a:pt x="429" y="689"/>
                    </a:lnTo>
                    <a:lnTo>
                      <a:pt x="405" y="616"/>
                    </a:lnTo>
                    <a:lnTo>
                      <a:pt x="348" y="525"/>
                    </a:lnTo>
                    <a:lnTo>
                      <a:pt x="312" y="425"/>
                    </a:lnTo>
                    <a:lnTo>
                      <a:pt x="295" y="276"/>
                    </a:lnTo>
                    <a:lnTo>
                      <a:pt x="370" y="334"/>
                    </a:lnTo>
                    <a:lnTo>
                      <a:pt x="439" y="381"/>
                    </a:lnTo>
                    <a:lnTo>
                      <a:pt x="508" y="403"/>
                    </a:lnTo>
                    <a:lnTo>
                      <a:pt x="552" y="414"/>
                    </a:lnTo>
                    <a:lnTo>
                      <a:pt x="587" y="409"/>
                    </a:lnTo>
                    <a:lnTo>
                      <a:pt x="609" y="381"/>
                    </a:lnTo>
                    <a:lnTo>
                      <a:pt x="633" y="302"/>
                    </a:lnTo>
                    <a:lnTo>
                      <a:pt x="638" y="244"/>
                    </a:lnTo>
                    <a:lnTo>
                      <a:pt x="638" y="147"/>
                    </a:lnTo>
                    <a:lnTo>
                      <a:pt x="638" y="66"/>
                    </a:lnTo>
                    <a:lnTo>
                      <a:pt x="535" y="68"/>
                    </a:lnTo>
                    <a:lnTo>
                      <a:pt x="490" y="58"/>
                    </a:lnTo>
                    <a:lnTo>
                      <a:pt x="484" y="149"/>
                    </a:lnTo>
                    <a:lnTo>
                      <a:pt x="473" y="178"/>
                    </a:lnTo>
                    <a:lnTo>
                      <a:pt x="405" y="144"/>
                    </a:lnTo>
                    <a:lnTo>
                      <a:pt x="358" y="104"/>
                    </a:lnTo>
                    <a:lnTo>
                      <a:pt x="272" y="58"/>
                    </a:lnTo>
                    <a:lnTo>
                      <a:pt x="210" y="17"/>
                    </a:lnTo>
                    <a:lnTo>
                      <a:pt x="154" y="0"/>
                    </a:lnTo>
                    <a:lnTo>
                      <a:pt x="85" y="28"/>
                    </a:lnTo>
                    <a:lnTo>
                      <a:pt x="0" y="52"/>
                    </a:lnTo>
                  </a:path>
                </a:pathLst>
              </a:custGeom>
              <a:solidFill>
                <a:srgbClr val="0000FF"/>
              </a:solidFill>
              <a:ln w="12700" cap="rnd" cmpd="sng">
                <a:solidFill>
                  <a:srgbClr val="000000"/>
                </a:solidFill>
                <a:prstDash val="solid"/>
                <a:round/>
                <a:headEnd type="none" w="med" len="med"/>
                <a:tailEnd type="none" w="med" len="med"/>
              </a:ln>
              <a:effectLst/>
            </p:spPr>
            <p:txBody>
              <a:bodyPr/>
              <a:lstStyle/>
              <a:p>
                <a:endParaRPr lang="en-US"/>
              </a:p>
            </p:txBody>
          </p:sp>
          <p:sp>
            <p:nvSpPr>
              <p:cNvPr id="85012" name="Freeform 20"/>
              <p:cNvSpPr>
                <a:spLocks/>
              </p:cNvSpPr>
              <p:nvPr/>
            </p:nvSpPr>
            <p:spPr bwMode="auto">
              <a:xfrm>
                <a:off x="1395" y="1618"/>
                <a:ext cx="180" cy="514"/>
              </a:xfrm>
              <a:custGeom>
                <a:avLst/>
                <a:gdLst/>
                <a:ahLst/>
                <a:cxnLst>
                  <a:cxn ang="0">
                    <a:pos x="0" y="0"/>
                  </a:cxn>
                  <a:cxn ang="0">
                    <a:pos x="78" y="35"/>
                  </a:cxn>
                  <a:cxn ang="0">
                    <a:pos x="71" y="96"/>
                  </a:cxn>
                  <a:cxn ang="0">
                    <a:pos x="121" y="99"/>
                  </a:cxn>
                  <a:cxn ang="0">
                    <a:pos x="152" y="210"/>
                  </a:cxn>
                  <a:cxn ang="0">
                    <a:pos x="170" y="330"/>
                  </a:cxn>
                  <a:cxn ang="0">
                    <a:pos x="177" y="444"/>
                  </a:cxn>
                  <a:cxn ang="0">
                    <a:pos x="179" y="513"/>
                  </a:cxn>
                </a:cxnLst>
                <a:rect l="0" t="0" r="r" b="b"/>
                <a:pathLst>
                  <a:path w="180" h="514">
                    <a:moveTo>
                      <a:pt x="0" y="0"/>
                    </a:moveTo>
                    <a:lnTo>
                      <a:pt x="78" y="35"/>
                    </a:lnTo>
                    <a:lnTo>
                      <a:pt x="71" y="96"/>
                    </a:lnTo>
                    <a:lnTo>
                      <a:pt x="121" y="99"/>
                    </a:lnTo>
                    <a:lnTo>
                      <a:pt x="152" y="210"/>
                    </a:lnTo>
                    <a:lnTo>
                      <a:pt x="170" y="330"/>
                    </a:lnTo>
                    <a:lnTo>
                      <a:pt x="177" y="444"/>
                    </a:lnTo>
                    <a:lnTo>
                      <a:pt x="179" y="513"/>
                    </a:lnTo>
                  </a:path>
                </a:pathLst>
              </a:custGeom>
              <a:noFill/>
              <a:ln w="12700" cap="rnd" cmpd="sng">
                <a:solidFill>
                  <a:srgbClr val="000000"/>
                </a:solidFill>
                <a:prstDash val="solid"/>
                <a:round/>
                <a:headEnd type="none" w="med" len="med"/>
                <a:tailEnd type="none" w="med" len="med"/>
              </a:ln>
              <a:effectLst/>
            </p:spPr>
            <p:txBody>
              <a:bodyPr/>
              <a:lstStyle/>
              <a:p>
                <a:endParaRPr lang="en-US"/>
              </a:p>
            </p:txBody>
          </p:sp>
        </p:grpSp>
        <p:sp>
          <p:nvSpPr>
            <p:cNvPr id="85013" name="Freeform 21"/>
            <p:cNvSpPr>
              <a:spLocks/>
            </p:cNvSpPr>
            <p:nvPr/>
          </p:nvSpPr>
          <p:spPr bwMode="auto">
            <a:xfrm>
              <a:off x="1199" y="1618"/>
              <a:ext cx="193" cy="160"/>
            </a:xfrm>
            <a:custGeom>
              <a:avLst/>
              <a:gdLst/>
              <a:ahLst/>
              <a:cxnLst>
                <a:cxn ang="0">
                  <a:pos x="17" y="51"/>
                </a:cxn>
                <a:cxn ang="0">
                  <a:pos x="0" y="77"/>
                </a:cxn>
                <a:cxn ang="0">
                  <a:pos x="83" y="159"/>
                </a:cxn>
                <a:cxn ang="0">
                  <a:pos x="110" y="62"/>
                </a:cxn>
                <a:cxn ang="0">
                  <a:pos x="192" y="110"/>
                </a:cxn>
                <a:cxn ang="0">
                  <a:pos x="188" y="27"/>
                </a:cxn>
                <a:cxn ang="0">
                  <a:pos x="138" y="0"/>
                </a:cxn>
                <a:cxn ang="0">
                  <a:pos x="17" y="51"/>
                </a:cxn>
              </a:cxnLst>
              <a:rect l="0" t="0" r="r" b="b"/>
              <a:pathLst>
                <a:path w="193" h="160">
                  <a:moveTo>
                    <a:pt x="17" y="51"/>
                  </a:moveTo>
                  <a:lnTo>
                    <a:pt x="0" y="77"/>
                  </a:lnTo>
                  <a:lnTo>
                    <a:pt x="83" y="159"/>
                  </a:lnTo>
                  <a:lnTo>
                    <a:pt x="110" y="62"/>
                  </a:lnTo>
                  <a:lnTo>
                    <a:pt x="192" y="110"/>
                  </a:lnTo>
                  <a:lnTo>
                    <a:pt x="188" y="27"/>
                  </a:lnTo>
                  <a:lnTo>
                    <a:pt x="138" y="0"/>
                  </a:lnTo>
                  <a:lnTo>
                    <a:pt x="17" y="51"/>
                  </a:lnTo>
                </a:path>
              </a:pathLst>
            </a:custGeom>
            <a:solidFill>
              <a:srgbClr val="FFFFFF"/>
            </a:solidFill>
            <a:ln w="12700" cap="rnd" cmpd="sng">
              <a:solidFill>
                <a:srgbClr val="000000"/>
              </a:solidFill>
              <a:prstDash val="solid"/>
              <a:round/>
              <a:headEnd type="none" w="med" len="med"/>
              <a:tailEnd type="none" w="med" len="med"/>
            </a:ln>
            <a:effectLst/>
          </p:spPr>
          <p:txBody>
            <a:bodyPr/>
            <a:lstStyle/>
            <a:p>
              <a:endParaRPr lang="en-US"/>
            </a:p>
          </p:txBody>
        </p:sp>
        <p:grpSp>
          <p:nvGrpSpPr>
            <p:cNvPr id="85014" name="Group 22"/>
            <p:cNvGrpSpPr>
              <a:grpSpLocks/>
            </p:cNvGrpSpPr>
            <p:nvPr/>
          </p:nvGrpSpPr>
          <p:grpSpPr bwMode="auto">
            <a:xfrm>
              <a:off x="1862" y="847"/>
              <a:ext cx="893" cy="2250"/>
              <a:chOff x="1862" y="847"/>
              <a:chExt cx="893" cy="2250"/>
            </a:xfrm>
          </p:grpSpPr>
          <p:grpSp>
            <p:nvGrpSpPr>
              <p:cNvPr id="85015" name="Group 23"/>
              <p:cNvGrpSpPr>
                <a:grpSpLocks/>
              </p:cNvGrpSpPr>
              <p:nvPr/>
            </p:nvGrpSpPr>
            <p:grpSpPr bwMode="auto">
              <a:xfrm>
                <a:off x="1882" y="847"/>
                <a:ext cx="873" cy="2250"/>
                <a:chOff x="1882" y="847"/>
                <a:chExt cx="873" cy="2250"/>
              </a:xfrm>
            </p:grpSpPr>
            <p:sp>
              <p:nvSpPr>
                <p:cNvPr id="85016" name="Freeform 24"/>
                <p:cNvSpPr>
                  <a:spLocks/>
                </p:cNvSpPr>
                <p:nvPr/>
              </p:nvSpPr>
              <p:spPr bwMode="auto">
                <a:xfrm>
                  <a:off x="1882" y="861"/>
                  <a:ext cx="87" cy="2236"/>
                </a:xfrm>
                <a:custGeom>
                  <a:avLst/>
                  <a:gdLst/>
                  <a:ahLst/>
                  <a:cxnLst>
                    <a:cxn ang="0">
                      <a:pos x="0" y="4"/>
                    </a:cxn>
                    <a:cxn ang="0">
                      <a:pos x="43" y="2235"/>
                    </a:cxn>
                    <a:cxn ang="0">
                      <a:pos x="86" y="2235"/>
                    </a:cxn>
                    <a:cxn ang="0">
                      <a:pos x="43" y="0"/>
                    </a:cxn>
                    <a:cxn ang="0">
                      <a:pos x="0" y="4"/>
                    </a:cxn>
                  </a:cxnLst>
                  <a:rect l="0" t="0" r="r" b="b"/>
                  <a:pathLst>
                    <a:path w="87" h="2236">
                      <a:moveTo>
                        <a:pt x="0" y="4"/>
                      </a:moveTo>
                      <a:lnTo>
                        <a:pt x="43" y="2235"/>
                      </a:lnTo>
                      <a:lnTo>
                        <a:pt x="86" y="2235"/>
                      </a:lnTo>
                      <a:lnTo>
                        <a:pt x="43" y="0"/>
                      </a:lnTo>
                      <a:lnTo>
                        <a:pt x="0" y="4"/>
                      </a:lnTo>
                    </a:path>
                  </a:pathLst>
                </a:custGeom>
                <a:solidFill>
                  <a:srgbClr val="A05000"/>
                </a:solidFill>
                <a:ln w="12700" cap="rnd" cmpd="sng">
                  <a:solidFill>
                    <a:srgbClr val="000000"/>
                  </a:solidFill>
                  <a:prstDash val="solid"/>
                  <a:round/>
                  <a:headEnd type="none" w="med" len="med"/>
                  <a:tailEnd type="none" w="med" len="med"/>
                </a:ln>
                <a:effectLst/>
              </p:spPr>
              <p:txBody>
                <a:bodyPr/>
                <a:lstStyle/>
                <a:p>
                  <a:endParaRPr lang="en-US"/>
                </a:p>
              </p:txBody>
            </p:sp>
            <p:sp>
              <p:nvSpPr>
                <p:cNvPr id="85017" name="Freeform 25"/>
                <p:cNvSpPr>
                  <a:spLocks/>
                </p:cNvSpPr>
                <p:nvPr/>
              </p:nvSpPr>
              <p:spPr bwMode="auto">
                <a:xfrm>
                  <a:off x="1924" y="847"/>
                  <a:ext cx="831" cy="296"/>
                </a:xfrm>
                <a:custGeom>
                  <a:avLst/>
                  <a:gdLst/>
                  <a:ahLst/>
                  <a:cxnLst>
                    <a:cxn ang="0">
                      <a:pos x="0" y="27"/>
                    </a:cxn>
                    <a:cxn ang="0">
                      <a:pos x="64" y="8"/>
                    </a:cxn>
                    <a:cxn ang="0">
                      <a:pos x="108" y="4"/>
                    </a:cxn>
                    <a:cxn ang="0">
                      <a:pos x="156" y="1"/>
                    </a:cxn>
                    <a:cxn ang="0">
                      <a:pos x="203" y="0"/>
                    </a:cxn>
                    <a:cxn ang="0">
                      <a:pos x="257" y="3"/>
                    </a:cxn>
                    <a:cxn ang="0">
                      <a:pos x="292" y="10"/>
                    </a:cxn>
                    <a:cxn ang="0">
                      <a:pos x="328" y="20"/>
                    </a:cxn>
                    <a:cxn ang="0">
                      <a:pos x="348" y="27"/>
                    </a:cxn>
                    <a:cxn ang="0">
                      <a:pos x="379" y="41"/>
                    </a:cxn>
                    <a:cxn ang="0">
                      <a:pos x="420" y="65"/>
                    </a:cxn>
                    <a:cxn ang="0">
                      <a:pos x="458" y="71"/>
                    </a:cxn>
                    <a:cxn ang="0">
                      <a:pos x="479" y="71"/>
                    </a:cxn>
                    <a:cxn ang="0">
                      <a:pos x="517" y="67"/>
                    </a:cxn>
                    <a:cxn ang="0">
                      <a:pos x="552" y="55"/>
                    </a:cxn>
                    <a:cxn ang="0">
                      <a:pos x="588" y="45"/>
                    </a:cxn>
                    <a:cxn ang="0">
                      <a:pos x="640" y="38"/>
                    </a:cxn>
                    <a:cxn ang="0">
                      <a:pos x="701" y="38"/>
                    </a:cxn>
                    <a:cxn ang="0">
                      <a:pos x="767" y="59"/>
                    </a:cxn>
                    <a:cxn ang="0">
                      <a:pos x="830" y="89"/>
                    </a:cxn>
                    <a:cxn ang="0">
                      <a:pos x="767" y="130"/>
                    </a:cxn>
                    <a:cxn ang="0">
                      <a:pos x="718" y="165"/>
                    </a:cxn>
                    <a:cxn ang="0">
                      <a:pos x="760" y="209"/>
                    </a:cxn>
                    <a:cxn ang="0">
                      <a:pos x="823" y="256"/>
                    </a:cxn>
                    <a:cxn ang="0">
                      <a:pos x="774" y="271"/>
                    </a:cxn>
                    <a:cxn ang="0">
                      <a:pos x="697" y="285"/>
                    </a:cxn>
                    <a:cxn ang="0">
                      <a:pos x="611" y="293"/>
                    </a:cxn>
                    <a:cxn ang="0">
                      <a:pos x="519" y="295"/>
                    </a:cxn>
                    <a:cxn ang="0">
                      <a:pos x="454" y="291"/>
                    </a:cxn>
                    <a:cxn ang="0">
                      <a:pos x="390" y="281"/>
                    </a:cxn>
                    <a:cxn ang="0">
                      <a:pos x="350" y="267"/>
                    </a:cxn>
                    <a:cxn ang="0">
                      <a:pos x="297" y="224"/>
                    </a:cxn>
                    <a:cxn ang="0">
                      <a:pos x="258" y="215"/>
                    </a:cxn>
                    <a:cxn ang="0">
                      <a:pos x="213" y="215"/>
                    </a:cxn>
                    <a:cxn ang="0">
                      <a:pos x="179" y="219"/>
                    </a:cxn>
                    <a:cxn ang="0">
                      <a:pos x="139" y="224"/>
                    </a:cxn>
                    <a:cxn ang="0">
                      <a:pos x="95" y="238"/>
                    </a:cxn>
                    <a:cxn ang="0">
                      <a:pos x="62" y="247"/>
                    </a:cxn>
                    <a:cxn ang="0">
                      <a:pos x="0" y="281"/>
                    </a:cxn>
                    <a:cxn ang="0">
                      <a:pos x="22" y="245"/>
                    </a:cxn>
                    <a:cxn ang="0">
                      <a:pos x="33" y="209"/>
                    </a:cxn>
                    <a:cxn ang="0">
                      <a:pos x="41" y="162"/>
                    </a:cxn>
                    <a:cxn ang="0">
                      <a:pos x="39" y="115"/>
                    </a:cxn>
                    <a:cxn ang="0">
                      <a:pos x="23" y="71"/>
                    </a:cxn>
                    <a:cxn ang="0">
                      <a:pos x="0" y="27"/>
                    </a:cxn>
                  </a:cxnLst>
                  <a:rect l="0" t="0" r="r" b="b"/>
                  <a:pathLst>
                    <a:path w="831" h="296">
                      <a:moveTo>
                        <a:pt x="0" y="27"/>
                      </a:moveTo>
                      <a:lnTo>
                        <a:pt x="64" y="8"/>
                      </a:lnTo>
                      <a:lnTo>
                        <a:pt x="108" y="4"/>
                      </a:lnTo>
                      <a:lnTo>
                        <a:pt x="156" y="1"/>
                      </a:lnTo>
                      <a:lnTo>
                        <a:pt x="203" y="0"/>
                      </a:lnTo>
                      <a:lnTo>
                        <a:pt x="257" y="3"/>
                      </a:lnTo>
                      <a:lnTo>
                        <a:pt x="292" y="10"/>
                      </a:lnTo>
                      <a:lnTo>
                        <a:pt x="328" y="20"/>
                      </a:lnTo>
                      <a:lnTo>
                        <a:pt x="348" y="27"/>
                      </a:lnTo>
                      <a:lnTo>
                        <a:pt x="379" y="41"/>
                      </a:lnTo>
                      <a:lnTo>
                        <a:pt x="420" y="65"/>
                      </a:lnTo>
                      <a:lnTo>
                        <a:pt x="458" y="71"/>
                      </a:lnTo>
                      <a:lnTo>
                        <a:pt x="479" y="71"/>
                      </a:lnTo>
                      <a:lnTo>
                        <a:pt x="517" y="67"/>
                      </a:lnTo>
                      <a:lnTo>
                        <a:pt x="552" y="55"/>
                      </a:lnTo>
                      <a:lnTo>
                        <a:pt x="588" y="45"/>
                      </a:lnTo>
                      <a:lnTo>
                        <a:pt x="640" y="38"/>
                      </a:lnTo>
                      <a:lnTo>
                        <a:pt x="701" y="38"/>
                      </a:lnTo>
                      <a:lnTo>
                        <a:pt x="767" y="59"/>
                      </a:lnTo>
                      <a:lnTo>
                        <a:pt x="830" y="89"/>
                      </a:lnTo>
                      <a:lnTo>
                        <a:pt x="767" y="130"/>
                      </a:lnTo>
                      <a:lnTo>
                        <a:pt x="718" y="165"/>
                      </a:lnTo>
                      <a:lnTo>
                        <a:pt x="760" y="209"/>
                      </a:lnTo>
                      <a:lnTo>
                        <a:pt x="823" y="256"/>
                      </a:lnTo>
                      <a:lnTo>
                        <a:pt x="774" y="271"/>
                      </a:lnTo>
                      <a:lnTo>
                        <a:pt x="697" y="285"/>
                      </a:lnTo>
                      <a:lnTo>
                        <a:pt x="611" y="293"/>
                      </a:lnTo>
                      <a:lnTo>
                        <a:pt x="519" y="295"/>
                      </a:lnTo>
                      <a:lnTo>
                        <a:pt x="454" y="291"/>
                      </a:lnTo>
                      <a:lnTo>
                        <a:pt x="390" y="281"/>
                      </a:lnTo>
                      <a:lnTo>
                        <a:pt x="350" y="267"/>
                      </a:lnTo>
                      <a:lnTo>
                        <a:pt x="297" y="224"/>
                      </a:lnTo>
                      <a:lnTo>
                        <a:pt x="258" y="215"/>
                      </a:lnTo>
                      <a:lnTo>
                        <a:pt x="213" y="215"/>
                      </a:lnTo>
                      <a:lnTo>
                        <a:pt x="179" y="219"/>
                      </a:lnTo>
                      <a:lnTo>
                        <a:pt x="139" y="224"/>
                      </a:lnTo>
                      <a:lnTo>
                        <a:pt x="95" y="238"/>
                      </a:lnTo>
                      <a:lnTo>
                        <a:pt x="62" y="247"/>
                      </a:lnTo>
                      <a:lnTo>
                        <a:pt x="0" y="281"/>
                      </a:lnTo>
                      <a:lnTo>
                        <a:pt x="22" y="245"/>
                      </a:lnTo>
                      <a:lnTo>
                        <a:pt x="33" y="209"/>
                      </a:lnTo>
                      <a:lnTo>
                        <a:pt x="41" y="162"/>
                      </a:lnTo>
                      <a:lnTo>
                        <a:pt x="39" y="115"/>
                      </a:lnTo>
                      <a:lnTo>
                        <a:pt x="23" y="71"/>
                      </a:lnTo>
                      <a:lnTo>
                        <a:pt x="0" y="27"/>
                      </a:lnTo>
                    </a:path>
                  </a:pathLst>
                </a:custGeom>
                <a:solidFill>
                  <a:srgbClr val="00FF00"/>
                </a:solidFill>
                <a:ln w="12700" cap="rnd" cmpd="sng">
                  <a:solidFill>
                    <a:srgbClr val="000000"/>
                  </a:solidFill>
                  <a:prstDash val="solid"/>
                  <a:round/>
                  <a:headEnd type="none" w="med" len="med"/>
                  <a:tailEnd type="none" w="med" len="med"/>
                </a:ln>
                <a:effectLst/>
              </p:spPr>
              <p:txBody>
                <a:bodyPr/>
                <a:lstStyle/>
                <a:p>
                  <a:endParaRPr lang="en-US"/>
                </a:p>
              </p:txBody>
            </p:sp>
          </p:grpSp>
          <p:sp>
            <p:nvSpPr>
              <p:cNvPr id="85018" name="Freeform 26"/>
              <p:cNvSpPr>
                <a:spLocks/>
              </p:cNvSpPr>
              <p:nvPr/>
            </p:nvSpPr>
            <p:spPr bwMode="auto">
              <a:xfrm>
                <a:off x="1862" y="1428"/>
                <a:ext cx="134" cy="190"/>
              </a:xfrm>
              <a:custGeom>
                <a:avLst/>
                <a:gdLst/>
                <a:ahLst/>
                <a:cxnLst>
                  <a:cxn ang="0">
                    <a:pos x="58" y="3"/>
                  </a:cxn>
                  <a:cxn ang="0">
                    <a:pos x="33" y="15"/>
                  </a:cxn>
                  <a:cxn ang="0">
                    <a:pos x="9" y="37"/>
                  </a:cxn>
                  <a:cxn ang="0">
                    <a:pos x="0" y="51"/>
                  </a:cxn>
                  <a:cxn ang="0">
                    <a:pos x="4" y="64"/>
                  </a:cxn>
                  <a:cxn ang="0">
                    <a:pos x="16" y="71"/>
                  </a:cxn>
                  <a:cxn ang="0">
                    <a:pos x="38" y="67"/>
                  </a:cxn>
                  <a:cxn ang="0">
                    <a:pos x="12" y="74"/>
                  </a:cxn>
                  <a:cxn ang="0">
                    <a:pos x="9" y="87"/>
                  </a:cxn>
                  <a:cxn ang="0">
                    <a:pos x="12" y="100"/>
                  </a:cxn>
                  <a:cxn ang="0">
                    <a:pos x="18" y="113"/>
                  </a:cxn>
                  <a:cxn ang="0">
                    <a:pos x="44" y="108"/>
                  </a:cxn>
                  <a:cxn ang="0">
                    <a:pos x="16" y="117"/>
                  </a:cxn>
                  <a:cxn ang="0">
                    <a:pos x="16" y="128"/>
                  </a:cxn>
                  <a:cxn ang="0">
                    <a:pos x="20" y="144"/>
                  </a:cxn>
                  <a:cxn ang="0">
                    <a:pos x="30" y="151"/>
                  </a:cxn>
                  <a:cxn ang="0">
                    <a:pos x="44" y="149"/>
                  </a:cxn>
                  <a:cxn ang="0">
                    <a:pos x="28" y="156"/>
                  </a:cxn>
                  <a:cxn ang="0">
                    <a:pos x="25" y="166"/>
                  </a:cxn>
                  <a:cxn ang="0">
                    <a:pos x="27" y="178"/>
                  </a:cxn>
                  <a:cxn ang="0">
                    <a:pos x="45" y="189"/>
                  </a:cxn>
                  <a:cxn ang="0">
                    <a:pos x="70" y="185"/>
                  </a:cxn>
                  <a:cxn ang="0">
                    <a:pos x="95" y="176"/>
                  </a:cxn>
                  <a:cxn ang="0">
                    <a:pos x="112" y="166"/>
                  </a:cxn>
                  <a:cxn ang="0">
                    <a:pos x="128" y="147"/>
                  </a:cxn>
                  <a:cxn ang="0">
                    <a:pos x="126" y="121"/>
                  </a:cxn>
                  <a:cxn ang="0">
                    <a:pos x="133" y="96"/>
                  </a:cxn>
                  <a:cxn ang="0">
                    <a:pos x="118" y="76"/>
                  </a:cxn>
                  <a:cxn ang="0">
                    <a:pos x="120" y="51"/>
                  </a:cxn>
                  <a:cxn ang="0">
                    <a:pos x="109" y="37"/>
                  </a:cxn>
                  <a:cxn ang="0">
                    <a:pos x="111" y="14"/>
                  </a:cxn>
                  <a:cxn ang="0">
                    <a:pos x="94" y="0"/>
                  </a:cxn>
                  <a:cxn ang="0">
                    <a:pos x="58" y="3"/>
                  </a:cxn>
                </a:cxnLst>
                <a:rect l="0" t="0" r="r" b="b"/>
                <a:pathLst>
                  <a:path w="134" h="190">
                    <a:moveTo>
                      <a:pt x="58" y="3"/>
                    </a:moveTo>
                    <a:lnTo>
                      <a:pt x="33" y="15"/>
                    </a:lnTo>
                    <a:lnTo>
                      <a:pt x="9" y="37"/>
                    </a:lnTo>
                    <a:lnTo>
                      <a:pt x="0" y="51"/>
                    </a:lnTo>
                    <a:lnTo>
                      <a:pt x="4" y="64"/>
                    </a:lnTo>
                    <a:lnTo>
                      <a:pt x="16" y="71"/>
                    </a:lnTo>
                    <a:lnTo>
                      <a:pt x="38" y="67"/>
                    </a:lnTo>
                    <a:lnTo>
                      <a:pt x="12" y="74"/>
                    </a:lnTo>
                    <a:lnTo>
                      <a:pt x="9" y="87"/>
                    </a:lnTo>
                    <a:lnTo>
                      <a:pt x="12" y="100"/>
                    </a:lnTo>
                    <a:lnTo>
                      <a:pt x="18" y="113"/>
                    </a:lnTo>
                    <a:lnTo>
                      <a:pt x="44" y="108"/>
                    </a:lnTo>
                    <a:lnTo>
                      <a:pt x="16" y="117"/>
                    </a:lnTo>
                    <a:lnTo>
                      <a:pt x="16" y="128"/>
                    </a:lnTo>
                    <a:lnTo>
                      <a:pt x="20" y="144"/>
                    </a:lnTo>
                    <a:lnTo>
                      <a:pt x="30" y="151"/>
                    </a:lnTo>
                    <a:lnTo>
                      <a:pt x="44" y="149"/>
                    </a:lnTo>
                    <a:lnTo>
                      <a:pt x="28" y="156"/>
                    </a:lnTo>
                    <a:lnTo>
                      <a:pt x="25" y="166"/>
                    </a:lnTo>
                    <a:lnTo>
                      <a:pt x="27" y="178"/>
                    </a:lnTo>
                    <a:lnTo>
                      <a:pt x="45" y="189"/>
                    </a:lnTo>
                    <a:lnTo>
                      <a:pt x="70" y="185"/>
                    </a:lnTo>
                    <a:lnTo>
                      <a:pt x="95" y="176"/>
                    </a:lnTo>
                    <a:lnTo>
                      <a:pt x="112" y="166"/>
                    </a:lnTo>
                    <a:lnTo>
                      <a:pt x="128" y="147"/>
                    </a:lnTo>
                    <a:lnTo>
                      <a:pt x="126" y="121"/>
                    </a:lnTo>
                    <a:lnTo>
                      <a:pt x="133" y="96"/>
                    </a:lnTo>
                    <a:lnTo>
                      <a:pt x="118" y="76"/>
                    </a:lnTo>
                    <a:lnTo>
                      <a:pt x="120" y="51"/>
                    </a:lnTo>
                    <a:lnTo>
                      <a:pt x="109" y="37"/>
                    </a:lnTo>
                    <a:lnTo>
                      <a:pt x="111" y="14"/>
                    </a:lnTo>
                    <a:lnTo>
                      <a:pt x="94" y="0"/>
                    </a:lnTo>
                    <a:lnTo>
                      <a:pt x="58" y="3"/>
                    </a:lnTo>
                  </a:path>
                </a:pathLst>
              </a:custGeom>
              <a:solidFill>
                <a:srgbClr val="FFE0C0"/>
              </a:solidFill>
              <a:ln w="12700" cap="rnd" cmpd="sng">
                <a:solidFill>
                  <a:srgbClr val="000000"/>
                </a:solidFill>
                <a:prstDash val="solid"/>
                <a:round/>
                <a:headEnd type="none" w="med" len="med"/>
                <a:tailEnd type="none" w="med" len="med"/>
              </a:ln>
              <a:effectLst/>
            </p:spPr>
            <p:txBody>
              <a:bodyPr/>
              <a:lstStyle/>
              <a:p>
                <a:endParaRPr lang="en-US"/>
              </a:p>
            </p:txBody>
          </p:sp>
        </p:grpSp>
        <p:grpSp>
          <p:nvGrpSpPr>
            <p:cNvPr id="85019" name="Group 27"/>
            <p:cNvGrpSpPr>
              <a:grpSpLocks/>
            </p:cNvGrpSpPr>
            <p:nvPr/>
          </p:nvGrpSpPr>
          <p:grpSpPr bwMode="auto">
            <a:xfrm>
              <a:off x="1263" y="2257"/>
              <a:ext cx="771" cy="1422"/>
              <a:chOff x="1263" y="2257"/>
              <a:chExt cx="771" cy="1422"/>
            </a:xfrm>
          </p:grpSpPr>
          <p:grpSp>
            <p:nvGrpSpPr>
              <p:cNvPr id="85020" name="Group 28"/>
              <p:cNvGrpSpPr>
                <a:grpSpLocks/>
              </p:cNvGrpSpPr>
              <p:nvPr/>
            </p:nvGrpSpPr>
            <p:grpSpPr bwMode="auto">
              <a:xfrm>
                <a:off x="1316" y="3174"/>
                <a:ext cx="675" cy="505"/>
                <a:chOff x="1316" y="3174"/>
                <a:chExt cx="675" cy="505"/>
              </a:xfrm>
            </p:grpSpPr>
            <p:sp>
              <p:nvSpPr>
                <p:cNvPr id="85021" name="Freeform 29"/>
                <p:cNvSpPr>
                  <a:spLocks/>
                </p:cNvSpPr>
                <p:nvPr/>
              </p:nvSpPr>
              <p:spPr bwMode="auto">
                <a:xfrm>
                  <a:off x="1630" y="3174"/>
                  <a:ext cx="361" cy="184"/>
                </a:xfrm>
                <a:custGeom>
                  <a:avLst/>
                  <a:gdLst/>
                  <a:ahLst/>
                  <a:cxnLst>
                    <a:cxn ang="0">
                      <a:pos x="17" y="42"/>
                    </a:cxn>
                    <a:cxn ang="0">
                      <a:pos x="9" y="95"/>
                    </a:cxn>
                    <a:cxn ang="0">
                      <a:pos x="0" y="130"/>
                    </a:cxn>
                    <a:cxn ang="0">
                      <a:pos x="5" y="156"/>
                    </a:cxn>
                    <a:cxn ang="0">
                      <a:pos x="17" y="168"/>
                    </a:cxn>
                    <a:cxn ang="0">
                      <a:pos x="59" y="172"/>
                    </a:cxn>
                    <a:cxn ang="0">
                      <a:pos x="112" y="168"/>
                    </a:cxn>
                    <a:cxn ang="0">
                      <a:pos x="126" y="143"/>
                    </a:cxn>
                    <a:cxn ang="0">
                      <a:pos x="200" y="175"/>
                    </a:cxn>
                    <a:cxn ang="0">
                      <a:pos x="250" y="183"/>
                    </a:cxn>
                    <a:cxn ang="0">
                      <a:pos x="284" y="183"/>
                    </a:cxn>
                    <a:cxn ang="0">
                      <a:pos x="329" y="179"/>
                    </a:cxn>
                    <a:cxn ang="0">
                      <a:pos x="348" y="172"/>
                    </a:cxn>
                    <a:cxn ang="0">
                      <a:pos x="360" y="153"/>
                    </a:cxn>
                    <a:cxn ang="0">
                      <a:pos x="355" y="118"/>
                    </a:cxn>
                    <a:cxn ang="0">
                      <a:pos x="335" y="101"/>
                    </a:cxn>
                    <a:cxn ang="0">
                      <a:pos x="284" y="100"/>
                    </a:cxn>
                    <a:cxn ang="0">
                      <a:pos x="230" y="81"/>
                    </a:cxn>
                    <a:cxn ang="0">
                      <a:pos x="185" y="65"/>
                    </a:cxn>
                    <a:cxn ang="0">
                      <a:pos x="185" y="0"/>
                    </a:cxn>
                    <a:cxn ang="0">
                      <a:pos x="17" y="42"/>
                    </a:cxn>
                  </a:cxnLst>
                  <a:rect l="0" t="0" r="r" b="b"/>
                  <a:pathLst>
                    <a:path w="361" h="184">
                      <a:moveTo>
                        <a:pt x="17" y="42"/>
                      </a:moveTo>
                      <a:lnTo>
                        <a:pt x="9" y="95"/>
                      </a:lnTo>
                      <a:lnTo>
                        <a:pt x="0" y="130"/>
                      </a:lnTo>
                      <a:lnTo>
                        <a:pt x="5" y="156"/>
                      </a:lnTo>
                      <a:lnTo>
                        <a:pt x="17" y="168"/>
                      </a:lnTo>
                      <a:lnTo>
                        <a:pt x="59" y="172"/>
                      </a:lnTo>
                      <a:lnTo>
                        <a:pt x="112" y="168"/>
                      </a:lnTo>
                      <a:lnTo>
                        <a:pt x="126" y="143"/>
                      </a:lnTo>
                      <a:lnTo>
                        <a:pt x="200" y="175"/>
                      </a:lnTo>
                      <a:lnTo>
                        <a:pt x="250" y="183"/>
                      </a:lnTo>
                      <a:lnTo>
                        <a:pt x="284" y="183"/>
                      </a:lnTo>
                      <a:lnTo>
                        <a:pt x="329" y="179"/>
                      </a:lnTo>
                      <a:lnTo>
                        <a:pt x="348" y="172"/>
                      </a:lnTo>
                      <a:lnTo>
                        <a:pt x="360" y="153"/>
                      </a:lnTo>
                      <a:lnTo>
                        <a:pt x="355" y="118"/>
                      </a:lnTo>
                      <a:lnTo>
                        <a:pt x="335" y="101"/>
                      </a:lnTo>
                      <a:lnTo>
                        <a:pt x="284" y="100"/>
                      </a:lnTo>
                      <a:lnTo>
                        <a:pt x="230" y="81"/>
                      </a:lnTo>
                      <a:lnTo>
                        <a:pt x="185" y="65"/>
                      </a:lnTo>
                      <a:lnTo>
                        <a:pt x="185" y="0"/>
                      </a:lnTo>
                      <a:lnTo>
                        <a:pt x="17" y="42"/>
                      </a:lnTo>
                    </a:path>
                  </a:pathLst>
                </a:custGeom>
                <a:solidFill>
                  <a:srgbClr val="C06000"/>
                </a:solidFill>
                <a:ln w="12700" cap="rnd" cmpd="sng">
                  <a:solidFill>
                    <a:srgbClr val="000000"/>
                  </a:solidFill>
                  <a:prstDash val="solid"/>
                  <a:round/>
                  <a:headEnd type="none" w="med" len="med"/>
                  <a:tailEnd type="none" w="med" len="med"/>
                </a:ln>
                <a:effectLst/>
              </p:spPr>
              <p:txBody>
                <a:bodyPr/>
                <a:lstStyle/>
                <a:p>
                  <a:endParaRPr lang="en-US"/>
                </a:p>
              </p:txBody>
            </p:sp>
            <p:sp>
              <p:nvSpPr>
                <p:cNvPr id="85022" name="Freeform 30"/>
                <p:cNvSpPr>
                  <a:spLocks/>
                </p:cNvSpPr>
                <p:nvPr/>
              </p:nvSpPr>
              <p:spPr bwMode="auto">
                <a:xfrm>
                  <a:off x="1316" y="3502"/>
                  <a:ext cx="242" cy="177"/>
                </a:xfrm>
                <a:custGeom>
                  <a:avLst/>
                  <a:gdLst/>
                  <a:ahLst/>
                  <a:cxnLst>
                    <a:cxn ang="0">
                      <a:pos x="23" y="3"/>
                    </a:cxn>
                    <a:cxn ang="0">
                      <a:pos x="0" y="61"/>
                    </a:cxn>
                    <a:cxn ang="0">
                      <a:pos x="4" y="93"/>
                    </a:cxn>
                    <a:cxn ang="0">
                      <a:pos x="30" y="96"/>
                    </a:cxn>
                    <a:cxn ang="0">
                      <a:pos x="49" y="134"/>
                    </a:cxn>
                    <a:cxn ang="0">
                      <a:pos x="86" y="153"/>
                    </a:cxn>
                    <a:cxn ang="0">
                      <a:pos x="143" y="170"/>
                    </a:cxn>
                    <a:cxn ang="0">
                      <a:pos x="169" y="176"/>
                    </a:cxn>
                    <a:cxn ang="0">
                      <a:pos x="201" y="174"/>
                    </a:cxn>
                    <a:cxn ang="0">
                      <a:pos x="231" y="160"/>
                    </a:cxn>
                    <a:cxn ang="0">
                      <a:pos x="241" y="127"/>
                    </a:cxn>
                    <a:cxn ang="0">
                      <a:pos x="233" y="93"/>
                    </a:cxn>
                    <a:cxn ang="0">
                      <a:pos x="210" y="71"/>
                    </a:cxn>
                    <a:cxn ang="0">
                      <a:pos x="174" y="58"/>
                    </a:cxn>
                    <a:cxn ang="0">
                      <a:pos x="167" y="26"/>
                    </a:cxn>
                    <a:cxn ang="0">
                      <a:pos x="160" y="0"/>
                    </a:cxn>
                    <a:cxn ang="0">
                      <a:pos x="23" y="3"/>
                    </a:cxn>
                  </a:cxnLst>
                  <a:rect l="0" t="0" r="r" b="b"/>
                  <a:pathLst>
                    <a:path w="242" h="177">
                      <a:moveTo>
                        <a:pt x="23" y="3"/>
                      </a:moveTo>
                      <a:lnTo>
                        <a:pt x="0" y="61"/>
                      </a:lnTo>
                      <a:lnTo>
                        <a:pt x="4" y="93"/>
                      </a:lnTo>
                      <a:lnTo>
                        <a:pt x="30" y="96"/>
                      </a:lnTo>
                      <a:lnTo>
                        <a:pt x="49" y="134"/>
                      </a:lnTo>
                      <a:lnTo>
                        <a:pt x="86" y="153"/>
                      </a:lnTo>
                      <a:lnTo>
                        <a:pt x="143" y="170"/>
                      </a:lnTo>
                      <a:lnTo>
                        <a:pt x="169" y="176"/>
                      </a:lnTo>
                      <a:lnTo>
                        <a:pt x="201" y="174"/>
                      </a:lnTo>
                      <a:lnTo>
                        <a:pt x="231" y="160"/>
                      </a:lnTo>
                      <a:lnTo>
                        <a:pt x="241" y="127"/>
                      </a:lnTo>
                      <a:lnTo>
                        <a:pt x="233" y="93"/>
                      </a:lnTo>
                      <a:lnTo>
                        <a:pt x="210" y="71"/>
                      </a:lnTo>
                      <a:lnTo>
                        <a:pt x="174" y="58"/>
                      </a:lnTo>
                      <a:lnTo>
                        <a:pt x="167" y="26"/>
                      </a:lnTo>
                      <a:lnTo>
                        <a:pt x="160" y="0"/>
                      </a:lnTo>
                      <a:lnTo>
                        <a:pt x="23" y="3"/>
                      </a:lnTo>
                    </a:path>
                  </a:pathLst>
                </a:custGeom>
                <a:solidFill>
                  <a:srgbClr val="C06000"/>
                </a:solidFill>
                <a:ln w="12700" cap="rnd" cmpd="sng">
                  <a:solidFill>
                    <a:srgbClr val="000000"/>
                  </a:solidFill>
                  <a:prstDash val="solid"/>
                  <a:round/>
                  <a:headEnd type="none" w="med" len="med"/>
                  <a:tailEnd type="none" w="med" len="med"/>
                </a:ln>
                <a:effectLst/>
              </p:spPr>
              <p:txBody>
                <a:bodyPr/>
                <a:lstStyle/>
                <a:p>
                  <a:endParaRPr lang="en-US"/>
                </a:p>
              </p:txBody>
            </p:sp>
          </p:grpSp>
          <p:sp>
            <p:nvSpPr>
              <p:cNvPr id="85023" name="Freeform 31"/>
              <p:cNvSpPr>
                <a:spLocks/>
              </p:cNvSpPr>
              <p:nvPr/>
            </p:nvSpPr>
            <p:spPr bwMode="auto">
              <a:xfrm>
                <a:off x="1263" y="2257"/>
                <a:ext cx="771" cy="1271"/>
              </a:xfrm>
              <a:custGeom>
                <a:avLst/>
                <a:gdLst/>
                <a:ahLst/>
                <a:cxnLst>
                  <a:cxn ang="0">
                    <a:pos x="7" y="108"/>
                  </a:cxn>
                  <a:cxn ang="0">
                    <a:pos x="122" y="103"/>
                  </a:cxn>
                  <a:cxn ang="0">
                    <a:pos x="175" y="91"/>
                  </a:cxn>
                  <a:cxn ang="0">
                    <a:pos x="282" y="54"/>
                  </a:cxn>
                  <a:cxn ang="0">
                    <a:pos x="345" y="0"/>
                  </a:cxn>
                  <a:cxn ang="0">
                    <a:pos x="477" y="114"/>
                  </a:cxn>
                  <a:cxn ang="0">
                    <a:pos x="593" y="203"/>
                  </a:cxn>
                  <a:cxn ang="0">
                    <a:pos x="655" y="260"/>
                  </a:cxn>
                  <a:cxn ang="0">
                    <a:pos x="706" y="324"/>
                  </a:cxn>
                  <a:cxn ang="0">
                    <a:pos x="745" y="369"/>
                  </a:cxn>
                  <a:cxn ang="0">
                    <a:pos x="757" y="394"/>
                  </a:cxn>
                  <a:cxn ang="0">
                    <a:pos x="770" y="433"/>
                  </a:cxn>
                  <a:cxn ang="0">
                    <a:pos x="770" y="491"/>
                  </a:cxn>
                  <a:cxn ang="0">
                    <a:pos x="722" y="566"/>
                  </a:cxn>
                  <a:cxn ang="0">
                    <a:pos x="667" y="710"/>
                  </a:cxn>
                  <a:cxn ang="0">
                    <a:pos x="625" y="830"/>
                  </a:cxn>
                  <a:cxn ang="0">
                    <a:pos x="608" y="890"/>
                  </a:cxn>
                  <a:cxn ang="0">
                    <a:pos x="586" y="989"/>
                  </a:cxn>
                  <a:cxn ang="0">
                    <a:pos x="529" y="983"/>
                  </a:cxn>
                  <a:cxn ang="0">
                    <a:pos x="459" y="989"/>
                  </a:cxn>
                  <a:cxn ang="0">
                    <a:pos x="389" y="989"/>
                  </a:cxn>
                  <a:cxn ang="0">
                    <a:pos x="407" y="893"/>
                  </a:cxn>
                  <a:cxn ang="0">
                    <a:pos x="460" y="738"/>
                  </a:cxn>
                  <a:cxn ang="0">
                    <a:pos x="516" y="577"/>
                  </a:cxn>
                  <a:cxn ang="0">
                    <a:pos x="542" y="507"/>
                  </a:cxn>
                  <a:cxn ang="0">
                    <a:pos x="491" y="464"/>
                  </a:cxn>
                  <a:cxn ang="0">
                    <a:pos x="434" y="433"/>
                  </a:cxn>
                  <a:cxn ang="0">
                    <a:pos x="376" y="382"/>
                  </a:cxn>
                  <a:cxn ang="0">
                    <a:pos x="331" y="337"/>
                  </a:cxn>
                  <a:cxn ang="0">
                    <a:pos x="319" y="414"/>
                  </a:cxn>
                  <a:cxn ang="0">
                    <a:pos x="281" y="581"/>
                  </a:cxn>
                  <a:cxn ang="0">
                    <a:pos x="274" y="650"/>
                  </a:cxn>
                  <a:cxn ang="0">
                    <a:pos x="274" y="714"/>
                  </a:cxn>
                  <a:cxn ang="0">
                    <a:pos x="247" y="822"/>
                  </a:cxn>
                  <a:cxn ang="0">
                    <a:pos x="230" y="1064"/>
                  </a:cxn>
                  <a:cxn ang="0">
                    <a:pos x="229" y="1257"/>
                  </a:cxn>
                  <a:cxn ang="0">
                    <a:pos x="128" y="1257"/>
                  </a:cxn>
                  <a:cxn ang="0">
                    <a:pos x="89" y="1270"/>
                  </a:cxn>
                  <a:cxn ang="0">
                    <a:pos x="50" y="1250"/>
                  </a:cxn>
                  <a:cxn ang="0">
                    <a:pos x="53" y="1137"/>
                  </a:cxn>
                  <a:cxn ang="0">
                    <a:pos x="43" y="1015"/>
                  </a:cxn>
                  <a:cxn ang="0">
                    <a:pos x="59" y="834"/>
                  </a:cxn>
                  <a:cxn ang="0">
                    <a:pos x="70" y="707"/>
                  </a:cxn>
                  <a:cxn ang="0">
                    <a:pos x="59" y="519"/>
                  </a:cxn>
                  <a:cxn ang="0">
                    <a:pos x="26" y="318"/>
                  </a:cxn>
                  <a:cxn ang="0">
                    <a:pos x="0" y="196"/>
                  </a:cxn>
                  <a:cxn ang="0">
                    <a:pos x="7" y="108"/>
                  </a:cxn>
                </a:cxnLst>
                <a:rect l="0" t="0" r="r" b="b"/>
                <a:pathLst>
                  <a:path w="771" h="1271">
                    <a:moveTo>
                      <a:pt x="7" y="108"/>
                    </a:moveTo>
                    <a:lnTo>
                      <a:pt x="122" y="103"/>
                    </a:lnTo>
                    <a:lnTo>
                      <a:pt x="175" y="91"/>
                    </a:lnTo>
                    <a:lnTo>
                      <a:pt x="282" y="54"/>
                    </a:lnTo>
                    <a:lnTo>
                      <a:pt x="345" y="0"/>
                    </a:lnTo>
                    <a:lnTo>
                      <a:pt x="477" y="114"/>
                    </a:lnTo>
                    <a:lnTo>
                      <a:pt x="593" y="203"/>
                    </a:lnTo>
                    <a:lnTo>
                      <a:pt x="655" y="260"/>
                    </a:lnTo>
                    <a:lnTo>
                      <a:pt x="706" y="324"/>
                    </a:lnTo>
                    <a:lnTo>
                      <a:pt x="745" y="369"/>
                    </a:lnTo>
                    <a:lnTo>
                      <a:pt x="757" y="394"/>
                    </a:lnTo>
                    <a:lnTo>
                      <a:pt x="770" y="433"/>
                    </a:lnTo>
                    <a:lnTo>
                      <a:pt x="770" y="491"/>
                    </a:lnTo>
                    <a:lnTo>
                      <a:pt x="722" y="566"/>
                    </a:lnTo>
                    <a:lnTo>
                      <a:pt x="667" y="710"/>
                    </a:lnTo>
                    <a:lnTo>
                      <a:pt x="625" y="830"/>
                    </a:lnTo>
                    <a:lnTo>
                      <a:pt x="608" y="890"/>
                    </a:lnTo>
                    <a:lnTo>
                      <a:pt x="586" y="989"/>
                    </a:lnTo>
                    <a:lnTo>
                      <a:pt x="529" y="983"/>
                    </a:lnTo>
                    <a:lnTo>
                      <a:pt x="459" y="989"/>
                    </a:lnTo>
                    <a:lnTo>
                      <a:pt x="389" y="989"/>
                    </a:lnTo>
                    <a:lnTo>
                      <a:pt x="407" y="893"/>
                    </a:lnTo>
                    <a:lnTo>
                      <a:pt x="460" y="738"/>
                    </a:lnTo>
                    <a:lnTo>
                      <a:pt x="516" y="577"/>
                    </a:lnTo>
                    <a:lnTo>
                      <a:pt x="542" y="507"/>
                    </a:lnTo>
                    <a:lnTo>
                      <a:pt x="491" y="464"/>
                    </a:lnTo>
                    <a:lnTo>
                      <a:pt x="434" y="433"/>
                    </a:lnTo>
                    <a:lnTo>
                      <a:pt x="376" y="382"/>
                    </a:lnTo>
                    <a:lnTo>
                      <a:pt x="331" y="337"/>
                    </a:lnTo>
                    <a:lnTo>
                      <a:pt x="319" y="414"/>
                    </a:lnTo>
                    <a:lnTo>
                      <a:pt x="281" y="581"/>
                    </a:lnTo>
                    <a:lnTo>
                      <a:pt x="274" y="650"/>
                    </a:lnTo>
                    <a:lnTo>
                      <a:pt x="274" y="714"/>
                    </a:lnTo>
                    <a:lnTo>
                      <a:pt x="247" y="822"/>
                    </a:lnTo>
                    <a:lnTo>
                      <a:pt x="230" y="1064"/>
                    </a:lnTo>
                    <a:lnTo>
                      <a:pt x="229" y="1257"/>
                    </a:lnTo>
                    <a:lnTo>
                      <a:pt x="128" y="1257"/>
                    </a:lnTo>
                    <a:lnTo>
                      <a:pt x="89" y="1270"/>
                    </a:lnTo>
                    <a:lnTo>
                      <a:pt x="50" y="1250"/>
                    </a:lnTo>
                    <a:lnTo>
                      <a:pt x="53" y="1137"/>
                    </a:lnTo>
                    <a:lnTo>
                      <a:pt x="43" y="1015"/>
                    </a:lnTo>
                    <a:lnTo>
                      <a:pt x="59" y="834"/>
                    </a:lnTo>
                    <a:lnTo>
                      <a:pt x="70" y="707"/>
                    </a:lnTo>
                    <a:lnTo>
                      <a:pt x="59" y="519"/>
                    </a:lnTo>
                    <a:lnTo>
                      <a:pt x="26" y="318"/>
                    </a:lnTo>
                    <a:lnTo>
                      <a:pt x="0" y="196"/>
                    </a:lnTo>
                    <a:lnTo>
                      <a:pt x="7" y="108"/>
                    </a:lnTo>
                  </a:path>
                </a:pathLst>
              </a:custGeom>
              <a:solidFill>
                <a:srgbClr val="0000FF"/>
              </a:solidFill>
              <a:ln w="12700" cap="rnd" cmpd="sng">
                <a:solidFill>
                  <a:srgbClr val="000000"/>
                </a:solidFill>
                <a:prstDash val="solid"/>
                <a:round/>
                <a:headEnd type="none" w="med" len="med"/>
                <a:tailEnd type="none" w="med" len="med"/>
              </a:ln>
              <a:effectLst/>
            </p:spPr>
            <p:txBody>
              <a:bodyPr/>
              <a:lstStyle/>
              <a:p>
                <a:endParaRPr lang="en-US"/>
              </a:p>
            </p:txBody>
          </p:sp>
        </p:grpSp>
        <p:grpSp>
          <p:nvGrpSpPr>
            <p:cNvPr id="85024" name="Group 32"/>
            <p:cNvGrpSpPr>
              <a:grpSpLocks/>
            </p:cNvGrpSpPr>
            <p:nvPr/>
          </p:nvGrpSpPr>
          <p:grpSpPr bwMode="auto">
            <a:xfrm>
              <a:off x="895" y="1687"/>
              <a:ext cx="568" cy="991"/>
              <a:chOff x="895" y="1687"/>
              <a:chExt cx="568" cy="991"/>
            </a:xfrm>
          </p:grpSpPr>
          <p:grpSp>
            <p:nvGrpSpPr>
              <p:cNvPr id="85025" name="Group 33"/>
              <p:cNvGrpSpPr>
                <a:grpSpLocks/>
              </p:cNvGrpSpPr>
              <p:nvPr/>
            </p:nvGrpSpPr>
            <p:grpSpPr bwMode="auto">
              <a:xfrm>
                <a:off x="1047" y="1687"/>
                <a:ext cx="416" cy="991"/>
                <a:chOff x="1047" y="1687"/>
                <a:chExt cx="416" cy="991"/>
              </a:xfrm>
            </p:grpSpPr>
            <p:sp>
              <p:nvSpPr>
                <p:cNvPr id="85026" name="Freeform 34"/>
                <p:cNvSpPr>
                  <a:spLocks/>
                </p:cNvSpPr>
                <p:nvPr/>
              </p:nvSpPr>
              <p:spPr bwMode="auto">
                <a:xfrm>
                  <a:off x="1047" y="1687"/>
                  <a:ext cx="416" cy="991"/>
                </a:xfrm>
                <a:custGeom>
                  <a:avLst/>
                  <a:gdLst/>
                  <a:ahLst/>
                  <a:cxnLst>
                    <a:cxn ang="0">
                      <a:pos x="290" y="958"/>
                    </a:cxn>
                    <a:cxn ang="0">
                      <a:pos x="358" y="916"/>
                    </a:cxn>
                    <a:cxn ang="0">
                      <a:pos x="387" y="824"/>
                    </a:cxn>
                    <a:cxn ang="0">
                      <a:pos x="409" y="741"/>
                    </a:cxn>
                    <a:cxn ang="0">
                      <a:pos x="415" y="648"/>
                    </a:cxn>
                    <a:cxn ang="0">
                      <a:pos x="391" y="547"/>
                    </a:cxn>
                    <a:cxn ang="0">
                      <a:pos x="374" y="464"/>
                    </a:cxn>
                    <a:cxn ang="0">
                      <a:pos x="353" y="369"/>
                    </a:cxn>
                    <a:cxn ang="0">
                      <a:pos x="327" y="298"/>
                    </a:cxn>
                    <a:cxn ang="0">
                      <a:pos x="284" y="212"/>
                    </a:cxn>
                    <a:cxn ang="0">
                      <a:pos x="248" y="134"/>
                    </a:cxn>
                    <a:cxn ang="0">
                      <a:pos x="186" y="41"/>
                    </a:cxn>
                    <a:cxn ang="0">
                      <a:pos x="152" y="0"/>
                    </a:cxn>
                    <a:cxn ang="0">
                      <a:pos x="112" y="30"/>
                    </a:cxn>
                    <a:cxn ang="0">
                      <a:pos x="69" y="68"/>
                    </a:cxn>
                    <a:cxn ang="0">
                      <a:pos x="12" y="121"/>
                    </a:cxn>
                    <a:cxn ang="0">
                      <a:pos x="6" y="138"/>
                    </a:cxn>
                    <a:cxn ang="0">
                      <a:pos x="0" y="168"/>
                    </a:cxn>
                    <a:cxn ang="0">
                      <a:pos x="17" y="222"/>
                    </a:cxn>
                    <a:cxn ang="0">
                      <a:pos x="41" y="289"/>
                    </a:cxn>
                    <a:cxn ang="0">
                      <a:pos x="104" y="411"/>
                    </a:cxn>
                    <a:cxn ang="0">
                      <a:pos x="127" y="516"/>
                    </a:cxn>
                    <a:cxn ang="0">
                      <a:pos x="135" y="595"/>
                    </a:cxn>
                    <a:cxn ang="0">
                      <a:pos x="138" y="655"/>
                    </a:cxn>
                    <a:cxn ang="0">
                      <a:pos x="138" y="758"/>
                    </a:cxn>
                    <a:cxn ang="0">
                      <a:pos x="127" y="921"/>
                    </a:cxn>
                    <a:cxn ang="0">
                      <a:pos x="127" y="977"/>
                    </a:cxn>
                    <a:cxn ang="0">
                      <a:pos x="146" y="985"/>
                    </a:cxn>
                    <a:cxn ang="0">
                      <a:pos x="202" y="990"/>
                    </a:cxn>
                    <a:cxn ang="0">
                      <a:pos x="242" y="978"/>
                    </a:cxn>
                    <a:cxn ang="0">
                      <a:pos x="290" y="958"/>
                    </a:cxn>
                  </a:cxnLst>
                  <a:rect l="0" t="0" r="r" b="b"/>
                  <a:pathLst>
                    <a:path w="416" h="991">
                      <a:moveTo>
                        <a:pt x="290" y="958"/>
                      </a:moveTo>
                      <a:lnTo>
                        <a:pt x="358" y="916"/>
                      </a:lnTo>
                      <a:lnTo>
                        <a:pt x="387" y="824"/>
                      </a:lnTo>
                      <a:lnTo>
                        <a:pt x="409" y="741"/>
                      </a:lnTo>
                      <a:lnTo>
                        <a:pt x="415" y="648"/>
                      </a:lnTo>
                      <a:lnTo>
                        <a:pt x="391" y="547"/>
                      </a:lnTo>
                      <a:lnTo>
                        <a:pt x="374" y="464"/>
                      </a:lnTo>
                      <a:lnTo>
                        <a:pt x="353" y="369"/>
                      </a:lnTo>
                      <a:lnTo>
                        <a:pt x="327" y="298"/>
                      </a:lnTo>
                      <a:lnTo>
                        <a:pt x="284" y="212"/>
                      </a:lnTo>
                      <a:lnTo>
                        <a:pt x="248" y="134"/>
                      </a:lnTo>
                      <a:lnTo>
                        <a:pt x="186" y="41"/>
                      </a:lnTo>
                      <a:lnTo>
                        <a:pt x="152" y="0"/>
                      </a:lnTo>
                      <a:lnTo>
                        <a:pt x="112" y="30"/>
                      </a:lnTo>
                      <a:lnTo>
                        <a:pt x="69" y="68"/>
                      </a:lnTo>
                      <a:lnTo>
                        <a:pt x="12" y="121"/>
                      </a:lnTo>
                      <a:lnTo>
                        <a:pt x="6" y="138"/>
                      </a:lnTo>
                      <a:lnTo>
                        <a:pt x="0" y="168"/>
                      </a:lnTo>
                      <a:lnTo>
                        <a:pt x="17" y="222"/>
                      </a:lnTo>
                      <a:lnTo>
                        <a:pt x="41" y="289"/>
                      </a:lnTo>
                      <a:lnTo>
                        <a:pt x="104" y="411"/>
                      </a:lnTo>
                      <a:lnTo>
                        <a:pt x="127" y="516"/>
                      </a:lnTo>
                      <a:lnTo>
                        <a:pt x="135" y="595"/>
                      </a:lnTo>
                      <a:lnTo>
                        <a:pt x="138" y="655"/>
                      </a:lnTo>
                      <a:lnTo>
                        <a:pt x="138" y="758"/>
                      </a:lnTo>
                      <a:lnTo>
                        <a:pt x="127" y="921"/>
                      </a:lnTo>
                      <a:lnTo>
                        <a:pt x="127" y="977"/>
                      </a:lnTo>
                      <a:lnTo>
                        <a:pt x="146" y="985"/>
                      </a:lnTo>
                      <a:lnTo>
                        <a:pt x="202" y="990"/>
                      </a:lnTo>
                      <a:lnTo>
                        <a:pt x="242" y="978"/>
                      </a:lnTo>
                      <a:lnTo>
                        <a:pt x="290" y="958"/>
                      </a:lnTo>
                    </a:path>
                  </a:pathLst>
                </a:custGeom>
                <a:solidFill>
                  <a:srgbClr val="0000FF"/>
                </a:solidFill>
                <a:ln w="12700" cap="rnd" cmpd="sng">
                  <a:solidFill>
                    <a:srgbClr val="000000"/>
                  </a:solidFill>
                  <a:prstDash val="solid"/>
                  <a:round/>
                  <a:headEnd type="none" w="med" len="med"/>
                  <a:tailEnd type="none" w="med" len="med"/>
                </a:ln>
                <a:effectLst/>
              </p:spPr>
              <p:txBody>
                <a:bodyPr/>
                <a:lstStyle/>
                <a:p>
                  <a:endParaRPr lang="en-US"/>
                </a:p>
              </p:txBody>
            </p:sp>
            <p:sp>
              <p:nvSpPr>
                <p:cNvPr id="85027" name="Freeform 35"/>
                <p:cNvSpPr>
                  <a:spLocks/>
                </p:cNvSpPr>
                <p:nvPr/>
              </p:nvSpPr>
              <p:spPr bwMode="auto">
                <a:xfrm>
                  <a:off x="1152" y="1726"/>
                  <a:ext cx="294" cy="559"/>
                </a:xfrm>
                <a:custGeom>
                  <a:avLst/>
                  <a:gdLst/>
                  <a:ahLst/>
                  <a:cxnLst>
                    <a:cxn ang="0">
                      <a:pos x="0" y="0"/>
                    </a:cxn>
                    <a:cxn ang="0">
                      <a:pos x="40" y="130"/>
                    </a:cxn>
                    <a:cxn ang="0">
                      <a:pos x="107" y="113"/>
                    </a:cxn>
                    <a:cxn ang="0">
                      <a:pos x="64" y="180"/>
                    </a:cxn>
                    <a:cxn ang="0">
                      <a:pos x="107" y="230"/>
                    </a:cxn>
                    <a:cxn ang="0">
                      <a:pos x="155" y="307"/>
                    </a:cxn>
                    <a:cxn ang="0">
                      <a:pos x="212" y="396"/>
                    </a:cxn>
                    <a:cxn ang="0">
                      <a:pos x="261" y="482"/>
                    </a:cxn>
                    <a:cxn ang="0">
                      <a:pos x="293" y="558"/>
                    </a:cxn>
                  </a:cxnLst>
                  <a:rect l="0" t="0" r="r" b="b"/>
                  <a:pathLst>
                    <a:path w="294" h="559">
                      <a:moveTo>
                        <a:pt x="0" y="0"/>
                      </a:moveTo>
                      <a:lnTo>
                        <a:pt x="40" y="130"/>
                      </a:lnTo>
                      <a:lnTo>
                        <a:pt x="107" y="113"/>
                      </a:lnTo>
                      <a:lnTo>
                        <a:pt x="64" y="180"/>
                      </a:lnTo>
                      <a:lnTo>
                        <a:pt x="107" y="230"/>
                      </a:lnTo>
                      <a:lnTo>
                        <a:pt x="155" y="307"/>
                      </a:lnTo>
                      <a:lnTo>
                        <a:pt x="212" y="396"/>
                      </a:lnTo>
                      <a:lnTo>
                        <a:pt x="261" y="482"/>
                      </a:lnTo>
                      <a:lnTo>
                        <a:pt x="293" y="558"/>
                      </a:lnTo>
                    </a:path>
                  </a:pathLst>
                </a:custGeom>
                <a:noFill/>
                <a:ln w="12700" cap="rnd" cmpd="sng">
                  <a:solidFill>
                    <a:srgbClr val="000000"/>
                  </a:solidFill>
                  <a:prstDash val="solid"/>
                  <a:round/>
                  <a:headEnd type="none" w="med" len="med"/>
                  <a:tailEnd type="none" w="med" len="med"/>
                </a:ln>
                <a:effectLst/>
              </p:spPr>
              <p:txBody>
                <a:bodyPr/>
                <a:lstStyle/>
                <a:p>
                  <a:endParaRPr lang="en-US"/>
                </a:p>
              </p:txBody>
            </p:sp>
          </p:grpSp>
          <p:grpSp>
            <p:nvGrpSpPr>
              <p:cNvPr id="85028" name="Group 36"/>
              <p:cNvGrpSpPr>
                <a:grpSpLocks/>
              </p:cNvGrpSpPr>
              <p:nvPr/>
            </p:nvGrpSpPr>
            <p:grpSpPr bwMode="auto">
              <a:xfrm>
                <a:off x="895" y="1791"/>
                <a:ext cx="495" cy="830"/>
                <a:chOff x="895" y="1791"/>
                <a:chExt cx="495" cy="830"/>
              </a:xfrm>
            </p:grpSpPr>
            <p:sp>
              <p:nvSpPr>
                <p:cNvPr id="85029" name="Freeform 37"/>
                <p:cNvSpPr>
                  <a:spLocks/>
                </p:cNvSpPr>
                <p:nvPr/>
              </p:nvSpPr>
              <p:spPr bwMode="auto">
                <a:xfrm>
                  <a:off x="1205" y="2429"/>
                  <a:ext cx="185" cy="192"/>
                </a:xfrm>
                <a:custGeom>
                  <a:avLst/>
                  <a:gdLst/>
                  <a:ahLst/>
                  <a:cxnLst>
                    <a:cxn ang="0">
                      <a:pos x="57" y="0"/>
                    </a:cxn>
                    <a:cxn ang="0">
                      <a:pos x="92" y="24"/>
                    </a:cxn>
                    <a:cxn ang="0">
                      <a:pos x="128" y="25"/>
                    </a:cxn>
                    <a:cxn ang="0">
                      <a:pos x="159" y="32"/>
                    </a:cxn>
                    <a:cxn ang="0">
                      <a:pos x="173" y="44"/>
                    </a:cxn>
                    <a:cxn ang="0">
                      <a:pos x="177" y="58"/>
                    </a:cxn>
                    <a:cxn ang="0">
                      <a:pos x="170" y="84"/>
                    </a:cxn>
                    <a:cxn ang="0">
                      <a:pos x="184" y="102"/>
                    </a:cxn>
                    <a:cxn ang="0">
                      <a:pos x="183" y="127"/>
                    </a:cxn>
                    <a:cxn ang="0">
                      <a:pos x="169" y="143"/>
                    </a:cxn>
                    <a:cxn ang="0">
                      <a:pos x="158" y="161"/>
                    </a:cxn>
                    <a:cxn ang="0">
                      <a:pos x="133" y="170"/>
                    </a:cxn>
                    <a:cxn ang="0">
                      <a:pos x="116" y="191"/>
                    </a:cxn>
                    <a:cxn ang="0">
                      <a:pos x="86" y="187"/>
                    </a:cxn>
                    <a:cxn ang="0">
                      <a:pos x="68" y="176"/>
                    </a:cxn>
                    <a:cxn ang="0">
                      <a:pos x="51" y="157"/>
                    </a:cxn>
                    <a:cxn ang="0">
                      <a:pos x="40" y="113"/>
                    </a:cxn>
                    <a:cxn ang="0">
                      <a:pos x="0" y="74"/>
                    </a:cxn>
                    <a:cxn ang="0">
                      <a:pos x="57" y="0"/>
                    </a:cxn>
                  </a:cxnLst>
                  <a:rect l="0" t="0" r="r" b="b"/>
                  <a:pathLst>
                    <a:path w="185" h="192">
                      <a:moveTo>
                        <a:pt x="57" y="0"/>
                      </a:moveTo>
                      <a:lnTo>
                        <a:pt x="92" y="24"/>
                      </a:lnTo>
                      <a:lnTo>
                        <a:pt x="128" y="25"/>
                      </a:lnTo>
                      <a:lnTo>
                        <a:pt x="159" y="32"/>
                      </a:lnTo>
                      <a:lnTo>
                        <a:pt x="173" y="44"/>
                      </a:lnTo>
                      <a:lnTo>
                        <a:pt x="177" y="58"/>
                      </a:lnTo>
                      <a:lnTo>
                        <a:pt x="170" y="84"/>
                      </a:lnTo>
                      <a:lnTo>
                        <a:pt x="184" y="102"/>
                      </a:lnTo>
                      <a:lnTo>
                        <a:pt x="183" y="127"/>
                      </a:lnTo>
                      <a:lnTo>
                        <a:pt x="169" y="143"/>
                      </a:lnTo>
                      <a:lnTo>
                        <a:pt x="158" y="161"/>
                      </a:lnTo>
                      <a:lnTo>
                        <a:pt x="133" y="170"/>
                      </a:lnTo>
                      <a:lnTo>
                        <a:pt x="116" y="191"/>
                      </a:lnTo>
                      <a:lnTo>
                        <a:pt x="86" y="187"/>
                      </a:lnTo>
                      <a:lnTo>
                        <a:pt x="68" y="176"/>
                      </a:lnTo>
                      <a:lnTo>
                        <a:pt x="51" y="157"/>
                      </a:lnTo>
                      <a:lnTo>
                        <a:pt x="40" y="113"/>
                      </a:lnTo>
                      <a:lnTo>
                        <a:pt x="0" y="74"/>
                      </a:lnTo>
                      <a:lnTo>
                        <a:pt x="57" y="0"/>
                      </a:lnTo>
                    </a:path>
                  </a:pathLst>
                </a:custGeom>
                <a:solidFill>
                  <a:srgbClr val="FFE0C0"/>
                </a:solidFill>
                <a:ln w="12700" cap="rnd" cmpd="sng">
                  <a:solidFill>
                    <a:srgbClr val="000000"/>
                  </a:solidFill>
                  <a:prstDash val="solid"/>
                  <a:round/>
                  <a:headEnd type="none" w="med" len="med"/>
                  <a:tailEnd type="none" w="med" len="med"/>
                </a:ln>
                <a:effectLst/>
              </p:spPr>
              <p:txBody>
                <a:bodyPr/>
                <a:lstStyle/>
                <a:p>
                  <a:endParaRPr lang="en-US"/>
                </a:p>
              </p:txBody>
            </p:sp>
            <p:sp>
              <p:nvSpPr>
                <p:cNvPr id="85030" name="Freeform 38"/>
                <p:cNvSpPr>
                  <a:spLocks/>
                </p:cNvSpPr>
                <p:nvPr/>
              </p:nvSpPr>
              <p:spPr bwMode="auto">
                <a:xfrm>
                  <a:off x="1180" y="2420"/>
                  <a:ext cx="110" cy="123"/>
                </a:xfrm>
                <a:custGeom>
                  <a:avLst/>
                  <a:gdLst/>
                  <a:ahLst/>
                  <a:cxnLst>
                    <a:cxn ang="0">
                      <a:pos x="82" y="0"/>
                    </a:cxn>
                    <a:cxn ang="0">
                      <a:pos x="109" y="17"/>
                    </a:cxn>
                    <a:cxn ang="0">
                      <a:pos x="95" y="46"/>
                    </a:cxn>
                    <a:cxn ang="0">
                      <a:pos x="68" y="82"/>
                    </a:cxn>
                    <a:cxn ang="0">
                      <a:pos x="30" y="122"/>
                    </a:cxn>
                    <a:cxn ang="0">
                      <a:pos x="0" y="86"/>
                    </a:cxn>
                    <a:cxn ang="0">
                      <a:pos x="82" y="0"/>
                    </a:cxn>
                  </a:cxnLst>
                  <a:rect l="0" t="0" r="r" b="b"/>
                  <a:pathLst>
                    <a:path w="110" h="123">
                      <a:moveTo>
                        <a:pt x="82" y="0"/>
                      </a:moveTo>
                      <a:lnTo>
                        <a:pt x="109" y="17"/>
                      </a:lnTo>
                      <a:lnTo>
                        <a:pt x="95" y="46"/>
                      </a:lnTo>
                      <a:lnTo>
                        <a:pt x="68" y="82"/>
                      </a:lnTo>
                      <a:lnTo>
                        <a:pt x="30" y="122"/>
                      </a:lnTo>
                      <a:lnTo>
                        <a:pt x="0" y="86"/>
                      </a:lnTo>
                      <a:lnTo>
                        <a:pt x="82" y="0"/>
                      </a:lnTo>
                    </a:path>
                  </a:pathLst>
                </a:custGeom>
                <a:solidFill>
                  <a:srgbClr val="FFFFFF"/>
                </a:solidFill>
                <a:ln w="12700" cap="rnd" cmpd="sng">
                  <a:solidFill>
                    <a:srgbClr val="000000"/>
                  </a:solidFill>
                  <a:prstDash val="solid"/>
                  <a:round/>
                  <a:headEnd type="none" w="med" len="med"/>
                  <a:tailEnd type="none" w="med" len="med"/>
                </a:ln>
                <a:effectLst/>
              </p:spPr>
              <p:txBody>
                <a:bodyPr/>
                <a:lstStyle/>
                <a:p>
                  <a:endParaRPr lang="en-US"/>
                </a:p>
              </p:txBody>
            </p:sp>
            <p:sp>
              <p:nvSpPr>
                <p:cNvPr id="85031" name="Freeform 39"/>
                <p:cNvSpPr>
                  <a:spLocks/>
                </p:cNvSpPr>
                <p:nvPr/>
              </p:nvSpPr>
              <p:spPr bwMode="auto">
                <a:xfrm>
                  <a:off x="895" y="1791"/>
                  <a:ext cx="401" cy="757"/>
                </a:xfrm>
                <a:custGeom>
                  <a:avLst/>
                  <a:gdLst/>
                  <a:ahLst/>
                  <a:cxnLst>
                    <a:cxn ang="0">
                      <a:pos x="120" y="58"/>
                    </a:cxn>
                    <a:cxn ang="0">
                      <a:pos x="96" y="106"/>
                    </a:cxn>
                    <a:cxn ang="0">
                      <a:pos x="55" y="177"/>
                    </a:cxn>
                    <a:cxn ang="0">
                      <a:pos x="41" y="232"/>
                    </a:cxn>
                    <a:cxn ang="0">
                      <a:pos x="20" y="296"/>
                    </a:cxn>
                    <a:cxn ang="0">
                      <a:pos x="5" y="403"/>
                    </a:cxn>
                    <a:cxn ang="0">
                      <a:pos x="0" y="460"/>
                    </a:cxn>
                    <a:cxn ang="0">
                      <a:pos x="13" y="474"/>
                    </a:cxn>
                    <a:cxn ang="0">
                      <a:pos x="50" y="525"/>
                    </a:cxn>
                    <a:cxn ang="0">
                      <a:pos x="95" y="580"/>
                    </a:cxn>
                    <a:cxn ang="0">
                      <a:pos x="147" y="629"/>
                    </a:cxn>
                    <a:cxn ang="0">
                      <a:pos x="286" y="756"/>
                    </a:cxn>
                    <a:cxn ang="0">
                      <a:pos x="350" y="678"/>
                    </a:cxn>
                    <a:cxn ang="0">
                      <a:pos x="400" y="615"/>
                    </a:cxn>
                    <a:cxn ang="0">
                      <a:pos x="268" y="501"/>
                    </a:cxn>
                    <a:cxn ang="0">
                      <a:pos x="223" y="468"/>
                    </a:cxn>
                    <a:cxn ang="0">
                      <a:pos x="196" y="438"/>
                    </a:cxn>
                    <a:cxn ang="0">
                      <a:pos x="174" y="424"/>
                    </a:cxn>
                    <a:cxn ang="0">
                      <a:pos x="209" y="332"/>
                    </a:cxn>
                    <a:cxn ang="0">
                      <a:pos x="230" y="260"/>
                    </a:cxn>
                    <a:cxn ang="0">
                      <a:pos x="241" y="227"/>
                    </a:cxn>
                    <a:cxn ang="0">
                      <a:pos x="252" y="192"/>
                    </a:cxn>
                    <a:cxn ang="0">
                      <a:pos x="258" y="150"/>
                    </a:cxn>
                    <a:cxn ang="0">
                      <a:pos x="258" y="111"/>
                    </a:cxn>
                    <a:cxn ang="0">
                      <a:pos x="258" y="79"/>
                    </a:cxn>
                    <a:cxn ang="0">
                      <a:pos x="252" y="47"/>
                    </a:cxn>
                    <a:cxn ang="0">
                      <a:pos x="232" y="22"/>
                    </a:cxn>
                    <a:cxn ang="0">
                      <a:pos x="206" y="5"/>
                    </a:cxn>
                    <a:cxn ang="0">
                      <a:pos x="187" y="0"/>
                    </a:cxn>
                    <a:cxn ang="0">
                      <a:pos x="152" y="23"/>
                    </a:cxn>
                    <a:cxn ang="0">
                      <a:pos x="120" y="58"/>
                    </a:cxn>
                  </a:cxnLst>
                  <a:rect l="0" t="0" r="r" b="b"/>
                  <a:pathLst>
                    <a:path w="401" h="757">
                      <a:moveTo>
                        <a:pt x="120" y="58"/>
                      </a:moveTo>
                      <a:lnTo>
                        <a:pt x="96" y="106"/>
                      </a:lnTo>
                      <a:lnTo>
                        <a:pt x="55" y="177"/>
                      </a:lnTo>
                      <a:lnTo>
                        <a:pt x="41" y="232"/>
                      </a:lnTo>
                      <a:lnTo>
                        <a:pt x="20" y="296"/>
                      </a:lnTo>
                      <a:lnTo>
                        <a:pt x="5" y="403"/>
                      </a:lnTo>
                      <a:lnTo>
                        <a:pt x="0" y="460"/>
                      </a:lnTo>
                      <a:lnTo>
                        <a:pt x="13" y="474"/>
                      </a:lnTo>
                      <a:lnTo>
                        <a:pt x="50" y="525"/>
                      </a:lnTo>
                      <a:lnTo>
                        <a:pt x="95" y="580"/>
                      </a:lnTo>
                      <a:lnTo>
                        <a:pt x="147" y="629"/>
                      </a:lnTo>
                      <a:lnTo>
                        <a:pt x="286" y="756"/>
                      </a:lnTo>
                      <a:lnTo>
                        <a:pt x="350" y="678"/>
                      </a:lnTo>
                      <a:lnTo>
                        <a:pt x="400" y="615"/>
                      </a:lnTo>
                      <a:lnTo>
                        <a:pt x="268" y="501"/>
                      </a:lnTo>
                      <a:lnTo>
                        <a:pt x="223" y="468"/>
                      </a:lnTo>
                      <a:lnTo>
                        <a:pt x="196" y="438"/>
                      </a:lnTo>
                      <a:lnTo>
                        <a:pt x="174" y="424"/>
                      </a:lnTo>
                      <a:lnTo>
                        <a:pt x="209" y="332"/>
                      </a:lnTo>
                      <a:lnTo>
                        <a:pt x="230" y="260"/>
                      </a:lnTo>
                      <a:lnTo>
                        <a:pt x="241" y="227"/>
                      </a:lnTo>
                      <a:lnTo>
                        <a:pt x="252" y="192"/>
                      </a:lnTo>
                      <a:lnTo>
                        <a:pt x="258" y="150"/>
                      </a:lnTo>
                      <a:lnTo>
                        <a:pt x="258" y="111"/>
                      </a:lnTo>
                      <a:lnTo>
                        <a:pt x="258" y="79"/>
                      </a:lnTo>
                      <a:lnTo>
                        <a:pt x="252" y="47"/>
                      </a:lnTo>
                      <a:lnTo>
                        <a:pt x="232" y="22"/>
                      </a:lnTo>
                      <a:lnTo>
                        <a:pt x="206" y="5"/>
                      </a:lnTo>
                      <a:lnTo>
                        <a:pt x="187" y="0"/>
                      </a:lnTo>
                      <a:lnTo>
                        <a:pt x="152" y="23"/>
                      </a:lnTo>
                      <a:lnTo>
                        <a:pt x="120" y="58"/>
                      </a:lnTo>
                    </a:path>
                  </a:pathLst>
                </a:custGeom>
                <a:solidFill>
                  <a:srgbClr val="0000FF"/>
                </a:solidFill>
                <a:ln w="12700" cap="rnd" cmpd="sng">
                  <a:solidFill>
                    <a:srgbClr val="000000"/>
                  </a:solidFill>
                  <a:prstDash val="solid"/>
                  <a:round/>
                  <a:headEnd type="none" w="med" len="med"/>
                  <a:tailEnd type="none" w="med" len="med"/>
                </a:ln>
                <a:effectLst/>
              </p:spPr>
              <p:txBody>
                <a:bodyPr/>
                <a:lstStyle/>
                <a:p>
                  <a:endParaRPr lang="en-US"/>
                </a:p>
              </p:txBody>
            </p:sp>
          </p:grpSp>
        </p:grpSp>
        <p:grpSp>
          <p:nvGrpSpPr>
            <p:cNvPr id="85032" name="Group 40"/>
            <p:cNvGrpSpPr>
              <a:grpSpLocks/>
            </p:cNvGrpSpPr>
            <p:nvPr/>
          </p:nvGrpSpPr>
          <p:grpSpPr bwMode="auto">
            <a:xfrm>
              <a:off x="1028" y="1274"/>
              <a:ext cx="321" cy="417"/>
              <a:chOff x="1028" y="1274"/>
              <a:chExt cx="321" cy="417"/>
            </a:xfrm>
          </p:grpSpPr>
          <p:grpSp>
            <p:nvGrpSpPr>
              <p:cNvPr id="85033" name="Group 41"/>
              <p:cNvGrpSpPr>
                <a:grpSpLocks/>
              </p:cNvGrpSpPr>
              <p:nvPr/>
            </p:nvGrpSpPr>
            <p:grpSpPr bwMode="auto">
              <a:xfrm>
                <a:off x="1060" y="1396"/>
                <a:ext cx="275" cy="199"/>
                <a:chOff x="1060" y="1396"/>
                <a:chExt cx="275" cy="199"/>
              </a:xfrm>
            </p:grpSpPr>
            <p:sp>
              <p:nvSpPr>
                <p:cNvPr id="85034" name="Freeform 42"/>
                <p:cNvSpPr>
                  <a:spLocks/>
                </p:cNvSpPr>
                <p:nvPr/>
              </p:nvSpPr>
              <p:spPr bwMode="auto">
                <a:xfrm>
                  <a:off x="1295" y="1396"/>
                  <a:ext cx="40" cy="91"/>
                </a:xfrm>
                <a:custGeom>
                  <a:avLst/>
                  <a:gdLst/>
                  <a:ahLst/>
                  <a:cxnLst>
                    <a:cxn ang="0">
                      <a:pos x="0" y="10"/>
                    </a:cxn>
                    <a:cxn ang="0">
                      <a:pos x="6" y="0"/>
                    </a:cxn>
                    <a:cxn ang="0">
                      <a:pos x="19" y="0"/>
                    </a:cxn>
                    <a:cxn ang="0">
                      <a:pos x="24" y="6"/>
                    </a:cxn>
                    <a:cxn ang="0">
                      <a:pos x="30" y="17"/>
                    </a:cxn>
                    <a:cxn ang="0">
                      <a:pos x="34" y="40"/>
                    </a:cxn>
                    <a:cxn ang="0">
                      <a:pos x="39" y="68"/>
                    </a:cxn>
                    <a:cxn ang="0">
                      <a:pos x="39" y="90"/>
                    </a:cxn>
                    <a:cxn ang="0">
                      <a:pos x="29" y="90"/>
                    </a:cxn>
                    <a:cxn ang="0">
                      <a:pos x="0" y="10"/>
                    </a:cxn>
                  </a:cxnLst>
                  <a:rect l="0" t="0" r="r" b="b"/>
                  <a:pathLst>
                    <a:path w="40" h="91">
                      <a:moveTo>
                        <a:pt x="0" y="10"/>
                      </a:moveTo>
                      <a:lnTo>
                        <a:pt x="6" y="0"/>
                      </a:lnTo>
                      <a:lnTo>
                        <a:pt x="19" y="0"/>
                      </a:lnTo>
                      <a:lnTo>
                        <a:pt x="24" y="6"/>
                      </a:lnTo>
                      <a:lnTo>
                        <a:pt x="30" y="17"/>
                      </a:lnTo>
                      <a:lnTo>
                        <a:pt x="34" y="40"/>
                      </a:lnTo>
                      <a:lnTo>
                        <a:pt x="39" y="68"/>
                      </a:lnTo>
                      <a:lnTo>
                        <a:pt x="39" y="90"/>
                      </a:lnTo>
                      <a:lnTo>
                        <a:pt x="29" y="90"/>
                      </a:lnTo>
                      <a:lnTo>
                        <a:pt x="0" y="10"/>
                      </a:lnTo>
                    </a:path>
                  </a:pathLst>
                </a:custGeom>
                <a:solidFill>
                  <a:srgbClr val="FFE0C0"/>
                </a:solidFill>
                <a:ln w="12700" cap="rnd" cmpd="sng">
                  <a:solidFill>
                    <a:srgbClr val="000000"/>
                  </a:solidFill>
                  <a:prstDash val="solid"/>
                  <a:round/>
                  <a:headEnd type="none" w="med" len="med"/>
                  <a:tailEnd type="none" w="med" len="med"/>
                </a:ln>
                <a:effectLst/>
              </p:spPr>
              <p:txBody>
                <a:bodyPr/>
                <a:lstStyle/>
                <a:p>
                  <a:endParaRPr lang="en-US"/>
                </a:p>
              </p:txBody>
            </p:sp>
            <p:sp>
              <p:nvSpPr>
                <p:cNvPr id="85035" name="Freeform 43"/>
                <p:cNvSpPr>
                  <a:spLocks/>
                </p:cNvSpPr>
                <p:nvPr/>
              </p:nvSpPr>
              <p:spPr bwMode="auto">
                <a:xfrm>
                  <a:off x="1060" y="1520"/>
                  <a:ext cx="66" cy="75"/>
                </a:xfrm>
                <a:custGeom>
                  <a:avLst/>
                  <a:gdLst/>
                  <a:ahLst/>
                  <a:cxnLst>
                    <a:cxn ang="0">
                      <a:pos x="15" y="0"/>
                    </a:cxn>
                    <a:cxn ang="0">
                      <a:pos x="4" y="6"/>
                    </a:cxn>
                    <a:cxn ang="0">
                      <a:pos x="0" y="14"/>
                    </a:cxn>
                    <a:cxn ang="0">
                      <a:pos x="4" y="26"/>
                    </a:cxn>
                    <a:cxn ang="0">
                      <a:pos x="12" y="39"/>
                    </a:cxn>
                    <a:cxn ang="0">
                      <a:pos x="22" y="51"/>
                    </a:cxn>
                    <a:cxn ang="0">
                      <a:pos x="41" y="69"/>
                    </a:cxn>
                    <a:cxn ang="0">
                      <a:pos x="53" y="74"/>
                    </a:cxn>
                    <a:cxn ang="0">
                      <a:pos x="65" y="65"/>
                    </a:cxn>
                    <a:cxn ang="0">
                      <a:pos x="15" y="0"/>
                    </a:cxn>
                  </a:cxnLst>
                  <a:rect l="0" t="0" r="r" b="b"/>
                  <a:pathLst>
                    <a:path w="66" h="75">
                      <a:moveTo>
                        <a:pt x="15" y="0"/>
                      </a:moveTo>
                      <a:lnTo>
                        <a:pt x="4" y="6"/>
                      </a:lnTo>
                      <a:lnTo>
                        <a:pt x="0" y="14"/>
                      </a:lnTo>
                      <a:lnTo>
                        <a:pt x="4" y="26"/>
                      </a:lnTo>
                      <a:lnTo>
                        <a:pt x="12" y="39"/>
                      </a:lnTo>
                      <a:lnTo>
                        <a:pt x="22" y="51"/>
                      </a:lnTo>
                      <a:lnTo>
                        <a:pt x="41" y="69"/>
                      </a:lnTo>
                      <a:lnTo>
                        <a:pt x="53" y="74"/>
                      </a:lnTo>
                      <a:lnTo>
                        <a:pt x="65" y="65"/>
                      </a:lnTo>
                      <a:lnTo>
                        <a:pt x="15" y="0"/>
                      </a:lnTo>
                    </a:path>
                  </a:pathLst>
                </a:custGeom>
                <a:solidFill>
                  <a:srgbClr val="FFE0C0"/>
                </a:solidFill>
                <a:ln w="12700" cap="rnd" cmpd="sng">
                  <a:solidFill>
                    <a:srgbClr val="000000"/>
                  </a:solidFill>
                  <a:prstDash val="solid"/>
                  <a:round/>
                  <a:headEnd type="none" w="med" len="med"/>
                  <a:tailEnd type="none" w="med" len="med"/>
                </a:ln>
                <a:effectLst/>
              </p:spPr>
              <p:txBody>
                <a:bodyPr/>
                <a:lstStyle/>
                <a:p>
                  <a:endParaRPr lang="en-US"/>
                </a:p>
              </p:txBody>
            </p:sp>
          </p:grpSp>
          <p:sp>
            <p:nvSpPr>
              <p:cNvPr id="85036" name="Freeform 44"/>
              <p:cNvSpPr>
                <a:spLocks/>
              </p:cNvSpPr>
              <p:nvPr/>
            </p:nvSpPr>
            <p:spPr bwMode="auto">
              <a:xfrm>
                <a:off x="1042" y="1319"/>
                <a:ext cx="307" cy="372"/>
              </a:xfrm>
              <a:custGeom>
                <a:avLst/>
                <a:gdLst/>
                <a:ahLst/>
                <a:cxnLst>
                  <a:cxn ang="0">
                    <a:pos x="27" y="53"/>
                  </a:cxn>
                  <a:cxn ang="0">
                    <a:pos x="12" y="74"/>
                  </a:cxn>
                  <a:cxn ang="0">
                    <a:pos x="4" y="100"/>
                  </a:cxn>
                  <a:cxn ang="0">
                    <a:pos x="0" y="130"/>
                  </a:cxn>
                  <a:cxn ang="0">
                    <a:pos x="5" y="155"/>
                  </a:cxn>
                  <a:cxn ang="0">
                    <a:pos x="15" y="179"/>
                  </a:cxn>
                  <a:cxn ang="0">
                    <a:pos x="33" y="199"/>
                  </a:cxn>
                  <a:cxn ang="0">
                    <a:pos x="49" y="222"/>
                  </a:cxn>
                  <a:cxn ang="0">
                    <a:pos x="64" y="253"/>
                  </a:cxn>
                  <a:cxn ang="0">
                    <a:pos x="81" y="290"/>
                  </a:cxn>
                  <a:cxn ang="0">
                    <a:pos x="98" y="320"/>
                  </a:cxn>
                  <a:cxn ang="0">
                    <a:pos x="115" y="337"/>
                  </a:cxn>
                  <a:cxn ang="0">
                    <a:pos x="134" y="348"/>
                  </a:cxn>
                  <a:cxn ang="0">
                    <a:pos x="167" y="362"/>
                  </a:cxn>
                  <a:cxn ang="0">
                    <a:pos x="200" y="371"/>
                  </a:cxn>
                  <a:cxn ang="0">
                    <a:pos x="222" y="368"/>
                  </a:cxn>
                  <a:cxn ang="0">
                    <a:pos x="241" y="365"/>
                  </a:cxn>
                  <a:cxn ang="0">
                    <a:pos x="274" y="353"/>
                  </a:cxn>
                  <a:cxn ang="0">
                    <a:pos x="287" y="340"/>
                  </a:cxn>
                  <a:cxn ang="0">
                    <a:pos x="293" y="323"/>
                  </a:cxn>
                  <a:cxn ang="0">
                    <a:pos x="303" y="287"/>
                  </a:cxn>
                  <a:cxn ang="0">
                    <a:pos x="306" y="259"/>
                  </a:cxn>
                  <a:cxn ang="0">
                    <a:pos x="306" y="225"/>
                  </a:cxn>
                  <a:cxn ang="0">
                    <a:pos x="302" y="201"/>
                  </a:cxn>
                  <a:cxn ang="0">
                    <a:pos x="293" y="174"/>
                  </a:cxn>
                  <a:cxn ang="0">
                    <a:pos x="279" y="137"/>
                  </a:cxn>
                  <a:cxn ang="0">
                    <a:pos x="262" y="109"/>
                  </a:cxn>
                  <a:cxn ang="0">
                    <a:pos x="254" y="77"/>
                  </a:cxn>
                  <a:cxn ang="0">
                    <a:pos x="238" y="41"/>
                  </a:cxn>
                  <a:cxn ang="0">
                    <a:pos x="220" y="22"/>
                  </a:cxn>
                  <a:cxn ang="0">
                    <a:pos x="202" y="12"/>
                  </a:cxn>
                  <a:cxn ang="0">
                    <a:pos x="167" y="1"/>
                  </a:cxn>
                  <a:cxn ang="0">
                    <a:pos x="144" y="0"/>
                  </a:cxn>
                  <a:cxn ang="0">
                    <a:pos x="110" y="6"/>
                  </a:cxn>
                  <a:cxn ang="0">
                    <a:pos x="78" y="17"/>
                  </a:cxn>
                  <a:cxn ang="0">
                    <a:pos x="47" y="37"/>
                  </a:cxn>
                  <a:cxn ang="0">
                    <a:pos x="27" y="53"/>
                  </a:cxn>
                </a:cxnLst>
                <a:rect l="0" t="0" r="r" b="b"/>
                <a:pathLst>
                  <a:path w="307" h="372">
                    <a:moveTo>
                      <a:pt x="27" y="53"/>
                    </a:moveTo>
                    <a:lnTo>
                      <a:pt x="12" y="74"/>
                    </a:lnTo>
                    <a:lnTo>
                      <a:pt x="4" y="100"/>
                    </a:lnTo>
                    <a:lnTo>
                      <a:pt x="0" y="130"/>
                    </a:lnTo>
                    <a:lnTo>
                      <a:pt x="5" y="155"/>
                    </a:lnTo>
                    <a:lnTo>
                      <a:pt x="15" y="179"/>
                    </a:lnTo>
                    <a:lnTo>
                      <a:pt x="33" y="199"/>
                    </a:lnTo>
                    <a:lnTo>
                      <a:pt x="49" y="222"/>
                    </a:lnTo>
                    <a:lnTo>
                      <a:pt x="64" y="253"/>
                    </a:lnTo>
                    <a:lnTo>
                      <a:pt x="81" y="290"/>
                    </a:lnTo>
                    <a:lnTo>
                      <a:pt x="98" y="320"/>
                    </a:lnTo>
                    <a:lnTo>
                      <a:pt x="115" y="337"/>
                    </a:lnTo>
                    <a:lnTo>
                      <a:pt x="134" y="348"/>
                    </a:lnTo>
                    <a:lnTo>
                      <a:pt x="167" y="362"/>
                    </a:lnTo>
                    <a:lnTo>
                      <a:pt x="200" y="371"/>
                    </a:lnTo>
                    <a:lnTo>
                      <a:pt x="222" y="368"/>
                    </a:lnTo>
                    <a:lnTo>
                      <a:pt x="241" y="365"/>
                    </a:lnTo>
                    <a:lnTo>
                      <a:pt x="274" y="353"/>
                    </a:lnTo>
                    <a:lnTo>
                      <a:pt x="287" y="340"/>
                    </a:lnTo>
                    <a:lnTo>
                      <a:pt x="293" y="323"/>
                    </a:lnTo>
                    <a:lnTo>
                      <a:pt x="303" y="287"/>
                    </a:lnTo>
                    <a:lnTo>
                      <a:pt x="306" y="259"/>
                    </a:lnTo>
                    <a:lnTo>
                      <a:pt x="306" y="225"/>
                    </a:lnTo>
                    <a:lnTo>
                      <a:pt x="302" y="201"/>
                    </a:lnTo>
                    <a:lnTo>
                      <a:pt x="293" y="174"/>
                    </a:lnTo>
                    <a:lnTo>
                      <a:pt x="279" y="137"/>
                    </a:lnTo>
                    <a:lnTo>
                      <a:pt x="262" y="109"/>
                    </a:lnTo>
                    <a:lnTo>
                      <a:pt x="254" y="77"/>
                    </a:lnTo>
                    <a:lnTo>
                      <a:pt x="238" y="41"/>
                    </a:lnTo>
                    <a:lnTo>
                      <a:pt x="220" y="22"/>
                    </a:lnTo>
                    <a:lnTo>
                      <a:pt x="202" y="12"/>
                    </a:lnTo>
                    <a:lnTo>
                      <a:pt x="167" y="1"/>
                    </a:lnTo>
                    <a:lnTo>
                      <a:pt x="144" y="0"/>
                    </a:lnTo>
                    <a:lnTo>
                      <a:pt x="110" y="6"/>
                    </a:lnTo>
                    <a:lnTo>
                      <a:pt x="78" y="17"/>
                    </a:lnTo>
                    <a:lnTo>
                      <a:pt x="47" y="37"/>
                    </a:lnTo>
                    <a:lnTo>
                      <a:pt x="27" y="53"/>
                    </a:lnTo>
                  </a:path>
                </a:pathLst>
              </a:custGeom>
              <a:solidFill>
                <a:srgbClr val="FFE0C0"/>
              </a:solidFill>
              <a:ln w="12700" cap="rnd" cmpd="sng">
                <a:solidFill>
                  <a:srgbClr val="000000"/>
                </a:solidFill>
                <a:prstDash val="solid"/>
                <a:round/>
                <a:headEnd type="none" w="med" len="med"/>
                <a:tailEnd type="none" w="med" len="med"/>
              </a:ln>
              <a:effectLst/>
            </p:spPr>
            <p:txBody>
              <a:bodyPr/>
              <a:lstStyle/>
              <a:p>
                <a:endParaRPr lang="en-US"/>
              </a:p>
            </p:txBody>
          </p:sp>
          <p:grpSp>
            <p:nvGrpSpPr>
              <p:cNvPr id="85037" name="Group 45"/>
              <p:cNvGrpSpPr>
                <a:grpSpLocks/>
              </p:cNvGrpSpPr>
              <p:nvPr/>
            </p:nvGrpSpPr>
            <p:grpSpPr bwMode="auto">
              <a:xfrm>
                <a:off x="1073" y="1400"/>
                <a:ext cx="232" cy="129"/>
                <a:chOff x="1073" y="1400"/>
                <a:chExt cx="232" cy="129"/>
              </a:xfrm>
            </p:grpSpPr>
            <p:sp>
              <p:nvSpPr>
                <p:cNvPr id="85038" name="Freeform 46"/>
                <p:cNvSpPr>
                  <a:spLocks/>
                </p:cNvSpPr>
                <p:nvPr/>
              </p:nvSpPr>
              <p:spPr bwMode="auto">
                <a:xfrm>
                  <a:off x="1186" y="1458"/>
                  <a:ext cx="18" cy="20"/>
                </a:xfrm>
                <a:custGeom>
                  <a:avLst/>
                  <a:gdLst/>
                  <a:ahLst/>
                  <a:cxnLst>
                    <a:cxn ang="0">
                      <a:pos x="0" y="11"/>
                    </a:cxn>
                    <a:cxn ang="0">
                      <a:pos x="5" y="4"/>
                    </a:cxn>
                    <a:cxn ang="0">
                      <a:pos x="15" y="0"/>
                    </a:cxn>
                    <a:cxn ang="0">
                      <a:pos x="17" y="10"/>
                    </a:cxn>
                    <a:cxn ang="0">
                      <a:pos x="9" y="10"/>
                    </a:cxn>
                    <a:cxn ang="0">
                      <a:pos x="3" y="19"/>
                    </a:cxn>
                    <a:cxn ang="0">
                      <a:pos x="0" y="11"/>
                    </a:cxn>
                  </a:cxnLst>
                  <a:rect l="0" t="0" r="r" b="b"/>
                  <a:pathLst>
                    <a:path w="18" h="20">
                      <a:moveTo>
                        <a:pt x="0" y="11"/>
                      </a:moveTo>
                      <a:lnTo>
                        <a:pt x="5" y="4"/>
                      </a:lnTo>
                      <a:lnTo>
                        <a:pt x="15" y="0"/>
                      </a:lnTo>
                      <a:lnTo>
                        <a:pt x="17" y="10"/>
                      </a:lnTo>
                      <a:lnTo>
                        <a:pt x="9" y="10"/>
                      </a:lnTo>
                      <a:lnTo>
                        <a:pt x="3" y="19"/>
                      </a:lnTo>
                      <a:lnTo>
                        <a:pt x="0" y="11"/>
                      </a:lnTo>
                    </a:path>
                  </a:pathLst>
                </a:custGeom>
                <a:solidFill>
                  <a:srgbClr val="C0C0C0"/>
                </a:solidFill>
                <a:ln w="12700" cap="rnd" cmpd="sng">
                  <a:solidFill>
                    <a:srgbClr val="000000"/>
                  </a:solidFill>
                  <a:prstDash val="solid"/>
                  <a:round/>
                  <a:headEnd type="none" w="med" len="med"/>
                  <a:tailEnd type="none" w="med" len="med"/>
                </a:ln>
                <a:effectLst/>
              </p:spPr>
              <p:txBody>
                <a:bodyPr/>
                <a:lstStyle/>
                <a:p>
                  <a:endParaRPr lang="en-US"/>
                </a:p>
              </p:txBody>
            </p:sp>
            <p:sp>
              <p:nvSpPr>
                <p:cNvPr id="85039" name="Freeform 47"/>
                <p:cNvSpPr>
                  <a:spLocks/>
                </p:cNvSpPr>
                <p:nvPr/>
              </p:nvSpPr>
              <p:spPr bwMode="auto">
                <a:xfrm>
                  <a:off x="1073" y="1507"/>
                  <a:ext cx="34" cy="22"/>
                </a:xfrm>
                <a:custGeom>
                  <a:avLst/>
                  <a:gdLst/>
                  <a:ahLst/>
                  <a:cxnLst>
                    <a:cxn ang="0">
                      <a:pos x="28" y="0"/>
                    </a:cxn>
                    <a:cxn ang="0">
                      <a:pos x="33" y="11"/>
                    </a:cxn>
                    <a:cxn ang="0">
                      <a:pos x="5" y="21"/>
                    </a:cxn>
                    <a:cxn ang="0">
                      <a:pos x="0" y="16"/>
                    </a:cxn>
                    <a:cxn ang="0">
                      <a:pos x="28" y="0"/>
                    </a:cxn>
                  </a:cxnLst>
                  <a:rect l="0" t="0" r="r" b="b"/>
                  <a:pathLst>
                    <a:path w="34" h="22">
                      <a:moveTo>
                        <a:pt x="28" y="0"/>
                      </a:moveTo>
                      <a:lnTo>
                        <a:pt x="33" y="11"/>
                      </a:lnTo>
                      <a:lnTo>
                        <a:pt x="5" y="21"/>
                      </a:lnTo>
                      <a:lnTo>
                        <a:pt x="0" y="16"/>
                      </a:lnTo>
                      <a:lnTo>
                        <a:pt x="28" y="0"/>
                      </a:lnTo>
                    </a:path>
                  </a:pathLst>
                </a:custGeom>
                <a:solidFill>
                  <a:srgbClr val="C0C0C0"/>
                </a:solidFill>
                <a:ln w="12700" cap="rnd" cmpd="sng">
                  <a:solidFill>
                    <a:srgbClr val="000000"/>
                  </a:solidFill>
                  <a:prstDash val="solid"/>
                  <a:round/>
                  <a:headEnd type="none" w="med" len="med"/>
                  <a:tailEnd type="none" w="med" len="med"/>
                </a:ln>
                <a:effectLst/>
              </p:spPr>
              <p:txBody>
                <a:bodyPr/>
                <a:lstStyle/>
                <a:p>
                  <a:endParaRPr lang="en-US"/>
                </a:p>
              </p:txBody>
            </p:sp>
            <p:sp>
              <p:nvSpPr>
                <p:cNvPr id="85040" name="Freeform 48"/>
                <p:cNvSpPr>
                  <a:spLocks/>
                </p:cNvSpPr>
                <p:nvPr/>
              </p:nvSpPr>
              <p:spPr bwMode="auto">
                <a:xfrm>
                  <a:off x="1275" y="1400"/>
                  <a:ext cx="30" cy="22"/>
                </a:xfrm>
                <a:custGeom>
                  <a:avLst/>
                  <a:gdLst/>
                  <a:ahLst/>
                  <a:cxnLst>
                    <a:cxn ang="0">
                      <a:pos x="0" y="11"/>
                    </a:cxn>
                    <a:cxn ang="0">
                      <a:pos x="6" y="21"/>
                    </a:cxn>
                    <a:cxn ang="0">
                      <a:pos x="29" y="5"/>
                    </a:cxn>
                    <a:cxn ang="0">
                      <a:pos x="26" y="0"/>
                    </a:cxn>
                    <a:cxn ang="0">
                      <a:pos x="0" y="11"/>
                    </a:cxn>
                  </a:cxnLst>
                  <a:rect l="0" t="0" r="r" b="b"/>
                  <a:pathLst>
                    <a:path w="30" h="22">
                      <a:moveTo>
                        <a:pt x="0" y="11"/>
                      </a:moveTo>
                      <a:lnTo>
                        <a:pt x="6" y="21"/>
                      </a:lnTo>
                      <a:lnTo>
                        <a:pt x="29" y="5"/>
                      </a:lnTo>
                      <a:lnTo>
                        <a:pt x="26" y="0"/>
                      </a:lnTo>
                      <a:lnTo>
                        <a:pt x="0" y="11"/>
                      </a:lnTo>
                    </a:path>
                  </a:pathLst>
                </a:custGeom>
                <a:solidFill>
                  <a:srgbClr val="C0C0C0"/>
                </a:solidFill>
                <a:ln w="12700" cap="rnd" cmpd="sng">
                  <a:solidFill>
                    <a:srgbClr val="000000"/>
                  </a:solidFill>
                  <a:prstDash val="solid"/>
                  <a:round/>
                  <a:headEnd type="none" w="med" len="med"/>
                  <a:tailEnd type="none" w="med" len="med"/>
                </a:ln>
                <a:effectLst/>
              </p:spPr>
              <p:txBody>
                <a:bodyPr/>
                <a:lstStyle/>
                <a:p>
                  <a:endParaRPr lang="en-US"/>
                </a:p>
              </p:txBody>
            </p:sp>
          </p:grpSp>
          <p:grpSp>
            <p:nvGrpSpPr>
              <p:cNvPr id="85041" name="Group 49"/>
              <p:cNvGrpSpPr>
                <a:grpSpLocks/>
              </p:cNvGrpSpPr>
              <p:nvPr/>
            </p:nvGrpSpPr>
            <p:grpSpPr bwMode="auto">
              <a:xfrm>
                <a:off x="1100" y="1409"/>
                <a:ext cx="197" cy="143"/>
                <a:chOff x="1100" y="1409"/>
                <a:chExt cx="197" cy="143"/>
              </a:xfrm>
            </p:grpSpPr>
            <p:sp>
              <p:nvSpPr>
                <p:cNvPr id="85042" name="Freeform 50"/>
                <p:cNvSpPr>
                  <a:spLocks/>
                </p:cNvSpPr>
                <p:nvPr/>
              </p:nvSpPr>
              <p:spPr bwMode="auto">
                <a:xfrm>
                  <a:off x="1100" y="1461"/>
                  <a:ext cx="100" cy="91"/>
                </a:xfrm>
                <a:custGeom>
                  <a:avLst/>
                  <a:gdLst/>
                  <a:ahLst/>
                  <a:cxnLst>
                    <a:cxn ang="0">
                      <a:pos x="0" y="46"/>
                    </a:cxn>
                    <a:cxn ang="0">
                      <a:pos x="81" y="0"/>
                    </a:cxn>
                    <a:cxn ang="0">
                      <a:pos x="95" y="23"/>
                    </a:cxn>
                    <a:cxn ang="0">
                      <a:pos x="99" y="40"/>
                    </a:cxn>
                    <a:cxn ang="0">
                      <a:pos x="98" y="57"/>
                    </a:cxn>
                    <a:cxn ang="0">
                      <a:pos x="91" y="68"/>
                    </a:cxn>
                    <a:cxn ang="0">
                      <a:pos x="80" y="77"/>
                    </a:cxn>
                    <a:cxn ang="0">
                      <a:pos x="64" y="83"/>
                    </a:cxn>
                    <a:cxn ang="0">
                      <a:pos x="54" y="89"/>
                    </a:cxn>
                    <a:cxn ang="0">
                      <a:pos x="44" y="90"/>
                    </a:cxn>
                    <a:cxn ang="0">
                      <a:pos x="32" y="88"/>
                    </a:cxn>
                    <a:cxn ang="0">
                      <a:pos x="23" y="82"/>
                    </a:cxn>
                    <a:cxn ang="0">
                      <a:pos x="16" y="75"/>
                    </a:cxn>
                    <a:cxn ang="0">
                      <a:pos x="13" y="68"/>
                    </a:cxn>
                    <a:cxn ang="0">
                      <a:pos x="5" y="54"/>
                    </a:cxn>
                    <a:cxn ang="0">
                      <a:pos x="0" y="46"/>
                    </a:cxn>
                  </a:cxnLst>
                  <a:rect l="0" t="0" r="r" b="b"/>
                  <a:pathLst>
                    <a:path w="100" h="91">
                      <a:moveTo>
                        <a:pt x="0" y="46"/>
                      </a:moveTo>
                      <a:lnTo>
                        <a:pt x="81" y="0"/>
                      </a:lnTo>
                      <a:lnTo>
                        <a:pt x="95" y="23"/>
                      </a:lnTo>
                      <a:lnTo>
                        <a:pt x="99" y="40"/>
                      </a:lnTo>
                      <a:lnTo>
                        <a:pt x="98" y="57"/>
                      </a:lnTo>
                      <a:lnTo>
                        <a:pt x="91" y="68"/>
                      </a:lnTo>
                      <a:lnTo>
                        <a:pt x="80" y="77"/>
                      </a:lnTo>
                      <a:lnTo>
                        <a:pt x="64" y="83"/>
                      </a:lnTo>
                      <a:lnTo>
                        <a:pt x="54" y="89"/>
                      </a:lnTo>
                      <a:lnTo>
                        <a:pt x="44" y="90"/>
                      </a:lnTo>
                      <a:lnTo>
                        <a:pt x="32" y="88"/>
                      </a:lnTo>
                      <a:lnTo>
                        <a:pt x="23" y="82"/>
                      </a:lnTo>
                      <a:lnTo>
                        <a:pt x="16" y="75"/>
                      </a:lnTo>
                      <a:lnTo>
                        <a:pt x="13" y="68"/>
                      </a:lnTo>
                      <a:lnTo>
                        <a:pt x="5" y="54"/>
                      </a:lnTo>
                      <a:lnTo>
                        <a:pt x="0" y="46"/>
                      </a:lnTo>
                    </a:path>
                  </a:pathLst>
                </a:custGeom>
                <a:solidFill>
                  <a:srgbClr val="80FFFF"/>
                </a:solidFill>
                <a:ln w="12700" cap="rnd" cmpd="sng">
                  <a:solidFill>
                    <a:srgbClr val="000000"/>
                  </a:solidFill>
                  <a:prstDash val="solid"/>
                  <a:round/>
                  <a:headEnd type="none" w="med" len="med"/>
                  <a:tailEnd type="none" w="med" len="med"/>
                </a:ln>
                <a:effectLst/>
              </p:spPr>
              <p:txBody>
                <a:bodyPr/>
                <a:lstStyle/>
                <a:p>
                  <a:endParaRPr lang="en-US"/>
                </a:p>
              </p:txBody>
            </p:sp>
            <p:sp>
              <p:nvSpPr>
                <p:cNvPr id="85043" name="Oval 51"/>
                <p:cNvSpPr>
                  <a:spLocks noChangeArrowheads="1"/>
                </p:cNvSpPr>
                <p:nvPr/>
              </p:nvSpPr>
              <p:spPr bwMode="auto">
                <a:xfrm>
                  <a:off x="1146" y="1502"/>
                  <a:ext cx="9" cy="8"/>
                </a:xfrm>
                <a:prstGeom prst="ellipse">
                  <a:avLst/>
                </a:prstGeom>
                <a:solidFill>
                  <a:srgbClr val="00A000"/>
                </a:solidFill>
                <a:ln w="12700">
                  <a:solidFill>
                    <a:srgbClr val="000000"/>
                  </a:solidFill>
                  <a:round/>
                  <a:headEnd/>
                  <a:tailEnd/>
                </a:ln>
                <a:effectLst/>
              </p:spPr>
              <p:txBody>
                <a:bodyPr wrap="none" anchor="ctr"/>
                <a:lstStyle/>
                <a:p>
                  <a:endParaRPr lang="en-US"/>
                </a:p>
              </p:txBody>
            </p:sp>
            <p:sp>
              <p:nvSpPr>
                <p:cNvPr id="85044" name="Freeform 52"/>
                <p:cNvSpPr>
                  <a:spLocks/>
                </p:cNvSpPr>
                <p:nvPr/>
              </p:nvSpPr>
              <p:spPr bwMode="auto">
                <a:xfrm>
                  <a:off x="1196" y="1409"/>
                  <a:ext cx="101" cy="90"/>
                </a:xfrm>
                <a:custGeom>
                  <a:avLst/>
                  <a:gdLst/>
                  <a:ahLst/>
                  <a:cxnLst>
                    <a:cxn ang="0">
                      <a:pos x="0" y="45"/>
                    </a:cxn>
                    <a:cxn ang="0">
                      <a:pos x="83" y="0"/>
                    </a:cxn>
                    <a:cxn ang="0">
                      <a:pos x="95" y="25"/>
                    </a:cxn>
                    <a:cxn ang="0">
                      <a:pos x="100" y="40"/>
                    </a:cxn>
                    <a:cxn ang="0">
                      <a:pos x="97" y="56"/>
                    </a:cxn>
                    <a:cxn ang="0">
                      <a:pos x="91" y="66"/>
                    </a:cxn>
                    <a:cxn ang="0">
                      <a:pos x="79" y="76"/>
                    </a:cxn>
                    <a:cxn ang="0">
                      <a:pos x="66" y="83"/>
                    </a:cxn>
                    <a:cxn ang="0">
                      <a:pos x="55" y="87"/>
                    </a:cxn>
                    <a:cxn ang="0">
                      <a:pos x="43" y="89"/>
                    </a:cxn>
                    <a:cxn ang="0">
                      <a:pos x="32" y="87"/>
                    </a:cxn>
                    <a:cxn ang="0">
                      <a:pos x="23" y="81"/>
                    </a:cxn>
                    <a:cxn ang="0">
                      <a:pos x="17" y="76"/>
                    </a:cxn>
                    <a:cxn ang="0">
                      <a:pos x="13" y="67"/>
                    </a:cxn>
                    <a:cxn ang="0">
                      <a:pos x="5" y="54"/>
                    </a:cxn>
                    <a:cxn ang="0">
                      <a:pos x="0" y="45"/>
                    </a:cxn>
                  </a:cxnLst>
                  <a:rect l="0" t="0" r="r" b="b"/>
                  <a:pathLst>
                    <a:path w="101" h="90">
                      <a:moveTo>
                        <a:pt x="0" y="45"/>
                      </a:moveTo>
                      <a:lnTo>
                        <a:pt x="83" y="0"/>
                      </a:lnTo>
                      <a:lnTo>
                        <a:pt x="95" y="25"/>
                      </a:lnTo>
                      <a:lnTo>
                        <a:pt x="100" y="40"/>
                      </a:lnTo>
                      <a:lnTo>
                        <a:pt x="97" y="56"/>
                      </a:lnTo>
                      <a:lnTo>
                        <a:pt x="91" y="66"/>
                      </a:lnTo>
                      <a:lnTo>
                        <a:pt x="79" y="76"/>
                      </a:lnTo>
                      <a:lnTo>
                        <a:pt x="66" y="83"/>
                      </a:lnTo>
                      <a:lnTo>
                        <a:pt x="55" y="87"/>
                      </a:lnTo>
                      <a:lnTo>
                        <a:pt x="43" y="89"/>
                      </a:lnTo>
                      <a:lnTo>
                        <a:pt x="32" y="87"/>
                      </a:lnTo>
                      <a:lnTo>
                        <a:pt x="23" y="81"/>
                      </a:lnTo>
                      <a:lnTo>
                        <a:pt x="17" y="76"/>
                      </a:lnTo>
                      <a:lnTo>
                        <a:pt x="13" y="67"/>
                      </a:lnTo>
                      <a:lnTo>
                        <a:pt x="5" y="54"/>
                      </a:lnTo>
                      <a:lnTo>
                        <a:pt x="0" y="45"/>
                      </a:lnTo>
                    </a:path>
                  </a:pathLst>
                </a:custGeom>
                <a:solidFill>
                  <a:srgbClr val="80FFFF"/>
                </a:solidFill>
                <a:ln w="12700" cap="rnd" cmpd="sng">
                  <a:solidFill>
                    <a:srgbClr val="000000"/>
                  </a:solidFill>
                  <a:prstDash val="solid"/>
                  <a:round/>
                  <a:headEnd type="none" w="med" len="med"/>
                  <a:tailEnd type="none" w="med" len="med"/>
                </a:ln>
                <a:effectLst/>
              </p:spPr>
              <p:txBody>
                <a:bodyPr/>
                <a:lstStyle/>
                <a:p>
                  <a:endParaRPr lang="en-US"/>
                </a:p>
              </p:txBody>
            </p:sp>
            <p:sp>
              <p:nvSpPr>
                <p:cNvPr id="85045" name="Oval 53"/>
                <p:cNvSpPr>
                  <a:spLocks noChangeArrowheads="1"/>
                </p:cNvSpPr>
                <p:nvPr/>
              </p:nvSpPr>
              <p:spPr bwMode="auto">
                <a:xfrm>
                  <a:off x="1242" y="1450"/>
                  <a:ext cx="9" cy="8"/>
                </a:xfrm>
                <a:prstGeom prst="ellipse">
                  <a:avLst/>
                </a:prstGeom>
                <a:solidFill>
                  <a:srgbClr val="00A000"/>
                </a:solidFill>
                <a:ln w="12700">
                  <a:solidFill>
                    <a:srgbClr val="000000"/>
                  </a:solidFill>
                  <a:round/>
                  <a:headEnd/>
                  <a:tailEnd/>
                </a:ln>
                <a:effectLst/>
              </p:spPr>
              <p:txBody>
                <a:bodyPr wrap="none" anchor="ctr"/>
                <a:lstStyle/>
                <a:p>
                  <a:endParaRPr lang="en-US"/>
                </a:p>
              </p:txBody>
            </p:sp>
          </p:grpSp>
          <p:sp>
            <p:nvSpPr>
              <p:cNvPr id="85046" name="Freeform 54"/>
              <p:cNvSpPr>
                <a:spLocks/>
              </p:cNvSpPr>
              <p:nvPr/>
            </p:nvSpPr>
            <p:spPr bwMode="auto">
              <a:xfrm>
                <a:off x="1203" y="1555"/>
                <a:ext cx="100" cy="82"/>
              </a:xfrm>
              <a:custGeom>
                <a:avLst/>
                <a:gdLst/>
                <a:ahLst/>
                <a:cxnLst>
                  <a:cxn ang="0">
                    <a:pos x="0" y="42"/>
                  </a:cxn>
                  <a:cxn ang="0">
                    <a:pos x="15" y="42"/>
                  </a:cxn>
                  <a:cxn ang="0">
                    <a:pos x="29" y="39"/>
                  </a:cxn>
                  <a:cxn ang="0">
                    <a:pos x="45" y="35"/>
                  </a:cxn>
                  <a:cxn ang="0">
                    <a:pos x="59" y="30"/>
                  </a:cxn>
                  <a:cxn ang="0">
                    <a:pos x="75" y="19"/>
                  </a:cxn>
                  <a:cxn ang="0">
                    <a:pos x="84" y="11"/>
                  </a:cxn>
                  <a:cxn ang="0">
                    <a:pos x="93" y="0"/>
                  </a:cxn>
                  <a:cxn ang="0">
                    <a:pos x="98" y="22"/>
                  </a:cxn>
                  <a:cxn ang="0">
                    <a:pos x="99" y="30"/>
                  </a:cxn>
                  <a:cxn ang="0">
                    <a:pos x="99" y="46"/>
                  </a:cxn>
                  <a:cxn ang="0">
                    <a:pos x="95" y="57"/>
                  </a:cxn>
                  <a:cxn ang="0">
                    <a:pos x="88" y="69"/>
                  </a:cxn>
                  <a:cxn ang="0">
                    <a:pos x="79" y="76"/>
                  </a:cxn>
                  <a:cxn ang="0">
                    <a:pos x="68" y="80"/>
                  </a:cxn>
                  <a:cxn ang="0">
                    <a:pos x="56" y="81"/>
                  </a:cxn>
                  <a:cxn ang="0">
                    <a:pos x="44" y="80"/>
                  </a:cxn>
                  <a:cxn ang="0">
                    <a:pos x="33" y="75"/>
                  </a:cxn>
                  <a:cxn ang="0">
                    <a:pos x="28" y="73"/>
                  </a:cxn>
                  <a:cxn ang="0">
                    <a:pos x="17" y="66"/>
                  </a:cxn>
                  <a:cxn ang="0">
                    <a:pos x="10" y="52"/>
                  </a:cxn>
                  <a:cxn ang="0">
                    <a:pos x="0" y="42"/>
                  </a:cxn>
                </a:cxnLst>
                <a:rect l="0" t="0" r="r" b="b"/>
                <a:pathLst>
                  <a:path w="100" h="82">
                    <a:moveTo>
                      <a:pt x="0" y="42"/>
                    </a:moveTo>
                    <a:lnTo>
                      <a:pt x="15" y="42"/>
                    </a:lnTo>
                    <a:lnTo>
                      <a:pt x="29" y="39"/>
                    </a:lnTo>
                    <a:lnTo>
                      <a:pt x="45" y="35"/>
                    </a:lnTo>
                    <a:lnTo>
                      <a:pt x="59" y="30"/>
                    </a:lnTo>
                    <a:lnTo>
                      <a:pt x="75" y="19"/>
                    </a:lnTo>
                    <a:lnTo>
                      <a:pt x="84" y="11"/>
                    </a:lnTo>
                    <a:lnTo>
                      <a:pt x="93" y="0"/>
                    </a:lnTo>
                    <a:lnTo>
                      <a:pt x="98" y="22"/>
                    </a:lnTo>
                    <a:lnTo>
                      <a:pt x="99" y="30"/>
                    </a:lnTo>
                    <a:lnTo>
                      <a:pt x="99" y="46"/>
                    </a:lnTo>
                    <a:lnTo>
                      <a:pt x="95" y="57"/>
                    </a:lnTo>
                    <a:lnTo>
                      <a:pt x="88" y="69"/>
                    </a:lnTo>
                    <a:lnTo>
                      <a:pt x="79" y="76"/>
                    </a:lnTo>
                    <a:lnTo>
                      <a:pt x="68" y="80"/>
                    </a:lnTo>
                    <a:lnTo>
                      <a:pt x="56" y="81"/>
                    </a:lnTo>
                    <a:lnTo>
                      <a:pt x="44" y="80"/>
                    </a:lnTo>
                    <a:lnTo>
                      <a:pt x="33" y="75"/>
                    </a:lnTo>
                    <a:lnTo>
                      <a:pt x="28" y="73"/>
                    </a:lnTo>
                    <a:lnTo>
                      <a:pt x="17" y="66"/>
                    </a:lnTo>
                    <a:lnTo>
                      <a:pt x="10" y="52"/>
                    </a:lnTo>
                    <a:lnTo>
                      <a:pt x="0" y="42"/>
                    </a:lnTo>
                  </a:path>
                </a:pathLst>
              </a:custGeom>
              <a:solidFill>
                <a:srgbClr val="FFFFFF"/>
              </a:solidFill>
              <a:ln w="12700" cap="rnd" cmpd="sng">
                <a:solidFill>
                  <a:srgbClr val="000000"/>
                </a:solidFill>
                <a:prstDash val="solid"/>
                <a:round/>
                <a:headEnd type="none" w="med" len="med"/>
                <a:tailEnd type="none" w="med" len="med"/>
              </a:ln>
              <a:effectLst/>
            </p:spPr>
            <p:txBody>
              <a:bodyPr/>
              <a:lstStyle/>
              <a:p>
                <a:endParaRPr lang="en-US"/>
              </a:p>
            </p:txBody>
          </p:sp>
          <p:sp>
            <p:nvSpPr>
              <p:cNvPr id="85047" name="Freeform 55"/>
              <p:cNvSpPr>
                <a:spLocks/>
              </p:cNvSpPr>
              <p:nvPr/>
            </p:nvSpPr>
            <p:spPr bwMode="auto">
              <a:xfrm>
                <a:off x="1210" y="1528"/>
                <a:ext cx="52" cy="30"/>
              </a:xfrm>
              <a:custGeom>
                <a:avLst/>
                <a:gdLst/>
                <a:ahLst/>
                <a:cxnLst>
                  <a:cxn ang="0">
                    <a:pos x="0" y="29"/>
                  </a:cxn>
                  <a:cxn ang="0">
                    <a:pos x="15" y="28"/>
                  </a:cxn>
                  <a:cxn ang="0">
                    <a:pos x="21" y="25"/>
                  </a:cxn>
                  <a:cxn ang="0">
                    <a:pos x="30" y="23"/>
                  </a:cxn>
                  <a:cxn ang="0">
                    <a:pos x="38" y="17"/>
                  </a:cxn>
                  <a:cxn ang="0">
                    <a:pos x="44" y="9"/>
                  </a:cxn>
                  <a:cxn ang="0">
                    <a:pos x="51" y="0"/>
                  </a:cxn>
                </a:cxnLst>
                <a:rect l="0" t="0" r="r" b="b"/>
                <a:pathLst>
                  <a:path w="52" h="30">
                    <a:moveTo>
                      <a:pt x="0" y="29"/>
                    </a:moveTo>
                    <a:lnTo>
                      <a:pt x="15" y="28"/>
                    </a:lnTo>
                    <a:lnTo>
                      <a:pt x="21" y="25"/>
                    </a:lnTo>
                    <a:lnTo>
                      <a:pt x="30" y="23"/>
                    </a:lnTo>
                    <a:lnTo>
                      <a:pt x="38" y="17"/>
                    </a:lnTo>
                    <a:lnTo>
                      <a:pt x="44" y="9"/>
                    </a:lnTo>
                    <a:lnTo>
                      <a:pt x="51" y="0"/>
                    </a:lnTo>
                  </a:path>
                </a:pathLst>
              </a:custGeom>
              <a:noFill/>
              <a:ln w="12700" cap="rnd" cmpd="sng">
                <a:solidFill>
                  <a:srgbClr val="000000"/>
                </a:solidFill>
                <a:prstDash val="solid"/>
                <a:round/>
                <a:headEnd type="none" w="med" len="med"/>
                <a:tailEnd type="none" w="med" len="med"/>
              </a:ln>
              <a:effectLst/>
            </p:spPr>
            <p:txBody>
              <a:bodyPr/>
              <a:lstStyle/>
              <a:p>
                <a:endParaRPr lang="en-US"/>
              </a:p>
            </p:txBody>
          </p:sp>
          <p:sp>
            <p:nvSpPr>
              <p:cNvPr id="85048" name="Freeform 56"/>
              <p:cNvSpPr>
                <a:spLocks/>
              </p:cNvSpPr>
              <p:nvPr/>
            </p:nvSpPr>
            <p:spPr bwMode="auto">
              <a:xfrm>
                <a:off x="1028" y="1274"/>
                <a:ext cx="277" cy="255"/>
              </a:xfrm>
              <a:custGeom>
                <a:avLst/>
                <a:gdLst/>
                <a:ahLst/>
                <a:cxnLst>
                  <a:cxn ang="0">
                    <a:pos x="47" y="254"/>
                  </a:cxn>
                  <a:cxn ang="0">
                    <a:pos x="58" y="249"/>
                  </a:cxn>
                  <a:cxn ang="0">
                    <a:pos x="61" y="232"/>
                  </a:cxn>
                  <a:cxn ang="0">
                    <a:pos x="63" y="210"/>
                  </a:cxn>
                  <a:cxn ang="0">
                    <a:pos x="52" y="165"/>
                  </a:cxn>
                  <a:cxn ang="0">
                    <a:pos x="46" y="139"/>
                  </a:cxn>
                  <a:cxn ang="0">
                    <a:pos x="80" y="140"/>
                  </a:cxn>
                  <a:cxn ang="0">
                    <a:pos x="125" y="138"/>
                  </a:cxn>
                  <a:cxn ang="0">
                    <a:pos x="139" y="123"/>
                  </a:cxn>
                  <a:cxn ang="0">
                    <a:pos x="163" y="106"/>
                  </a:cxn>
                  <a:cxn ang="0">
                    <a:pos x="199" y="110"/>
                  </a:cxn>
                  <a:cxn ang="0">
                    <a:pos x="234" y="91"/>
                  </a:cxn>
                  <a:cxn ang="0">
                    <a:pos x="238" y="111"/>
                  </a:cxn>
                  <a:cxn ang="0">
                    <a:pos x="253" y="119"/>
                  </a:cxn>
                  <a:cxn ang="0">
                    <a:pos x="268" y="144"/>
                  </a:cxn>
                  <a:cxn ang="0">
                    <a:pos x="276" y="139"/>
                  </a:cxn>
                  <a:cxn ang="0">
                    <a:pos x="276" y="122"/>
                  </a:cxn>
                  <a:cxn ang="0">
                    <a:pos x="272" y="95"/>
                  </a:cxn>
                  <a:cxn ang="0">
                    <a:pos x="265" y="74"/>
                  </a:cxn>
                  <a:cxn ang="0">
                    <a:pos x="252" y="58"/>
                  </a:cxn>
                  <a:cxn ang="0">
                    <a:pos x="254" y="30"/>
                  </a:cxn>
                  <a:cxn ang="0">
                    <a:pos x="254" y="14"/>
                  </a:cxn>
                  <a:cxn ang="0">
                    <a:pos x="235" y="17"/>
                  </a:cxn>
                  <a:cxn ang="0">
                    <a:pos x="214" y="17"/>
                  </a:cxn>
                  <a:cxn ang="0">
                    <a:pos x="202" y="13"/>
                  </a:cxn>
                  <a:cxn ang="0">
                    <a:pos x="188" y="0"/>
                  </a:cxn>
                  <a:cxn ang="0">
                    <a:pos x="175" y="12"/>
                  </a:cxn>
                  <a:cxn ang="0">
                    <a:pos x="164" y="17"/>
                  </a:cxn>
                  <a:cxn ang="0">
                    <a:pos x="140" y="19"/>
                  </a:cxn>
                  <a:cxn ang="0">
                    <a:pos x="119" y="23"/>
                  </a:cxn>
                  <a:cxn ang="0">
                    <a:pos x="95" y="32"/>
                  </a:cxn>
                  <a:cxn ang="0">
                    <a:pos x="76" y="44"/>
                  </a:cxn>
                  <a:cxn ang="0">
                    <a:pos x="52" y="66"/>
                  </a:cxn>
                  <a:cxn ang="0">
                    <a:pos x="38" y="70"/>
                  </a:cxn>
                  <a:cxn ang="0">
                    <a:pos x="25" y="82"/>
                  </a:cxn>
                  <a:cxn ang="0">
                    <a:pos x="14" y="93"/>
                  </a:cxn>
                  <a:cxn ang="0">
                    <a:pos x="9" y="110"/>
                  </a:cxn>
                  <a:cxn ang="0">
                    <a:pos x="2" y="129"/>
                  </a:cxn>
                  <a:cxn ang="0">
                    <a:pos x="0" y="145"/>
                  </a:cxn>
                  <a:cxn ang="0">
                    <a:pos x="0" y="180"/>
                  </a:cxn>
                  <a:cxn ang="0">
                    <a:pos x="9" y="217"/>
                  </a:cxn>
                  <a:cxn ang="0">
                    <a:pos x="47" y="254"/>
                  </a:cxn>
                </a:cxnLst>
                <a:rect l="0" t="0" r="r" b="b"/>
                <a:pathLst>
                  <a:path w="277" h="255">
                    <a:moveTo>
                      <a:pt x="47" y="254"/>
                    </a:moveTo>
                    <a:lnTo>
                      <a:pt x="58" y="249"/>
                    </a:lnTo>
                    <a:lnTo>
                      <a:pt x="61" y="232"/>
                    </a:lnTo>
                    <a:lnTo>
                      <a:pt x="63" y="210"/>
                    </a:lnTo>
                    <a:lnTo>
                      <a:pt x="52" y="165"/>
                    </a:lnTo>
                    <a:lnTo>
                      <a:pt x="46" y="139"/>
                    </a:lnTo>
                    <a:lnTo>
                      <a:pt x="80" y="140"/>
                    </a:lnTo>
                    <a:lnTo>
                      <a:pt x="125" y="138"/>
                    </a:lnTo>
                    <a:lnTo>
                      <a:pt x="139" y="123"/>
                    </a:lnTo>
                    <a:lnTo>
                      <a:pt x="163" y="106"/>
                    </a:lnTo>
                    <a:lnTo>
                      <a:pt x="199" y="110"/>
                    </a:lnTo>
                    <a:lnTo>
                      <a:pt x="234" y="91"/>
                    </a:lnTo>
                    <a:lnTo>
                      <a:pt x="238" y="111"/>
                    </a:lnTo>
                    <a:lnTo>
                      <a:pt x="253" y="119"/>
                    </a:lnTo>
                    <a:lnTo>
                      <a:pt x="268" y="144"/>
                    </a:lnTo>
                    <a:lnTo>
                      <a:pt x="276" y="139"/>
                    </a:lnTo>
                    <a:lnTo>
                      <a:pt x="276" y="122"/>
                    </a:lnTo>
                    <a:lnTo>
                      <a:pt x="272" y="95"/>
                    </a:lnTo>
                    <a:lnTo>
                      <a:pt x="265" y="74"/>
                    </a:lnTo>
                    <a:lnTo>
                      <a:pt x="252" y="58"/>
                    </a:lnTo>
                    <a:lnTo>
                      <a:pt x="254" y="30"/>
                    </a:lnTo>
                    <a:lnTo>
                      <a:pt x="254" y="14"/>
                    </a:lnTo>
                    <a:lnTo>
                      <a:pt x="235" y="17"/>
                    </a:lnTo>
                    <a:lnTo>
                      <a:pt x="214" y="17"/>
                    </a:lnTo>
                    <a:lnTo>
                      <a:pt x="202" y="13"/>
                    </a:lnTo>
                    <a:lnTo>
                      <a:pt x="188" y="0"/>
                    </a:lnTo>
                    <a:lnTo>
                      <a:pt x="175" y="12"/>
                    </a:lnTo>
                    <a:lnTo>
                      <a:pt x="164" y="17"/>
                    </a:lnTo>
                    <a:lnTo>
                      <a:pt x="140" y="19"/>
                    </a:lnTo>
                    <a:lnTo>
                      <a:pt x="119" y="23"/>
                    </a:lnTo>
                    <a:lnTo>
                      <a:pt x="95" y="32"/>
                    </a:lnTo>
                    <a:lnTo>
                      <a:pt x="76" y="44"/>
                    </a:lnTo>
                    <a:lnTo>
                      <a:pt x="52" y="66"/>
                    </a:lnTo>
                    <a:lnTo>
                      <a:pt x="38" y="70"/>
                    </a:lnTo>
                    <a:lnTo>
                      <a:pt x="25" y="82"/>
                    </a:lnTo>
                    <a:lnTo>
                      <a:pt x="14" y="93"/>
                    </a:lnTo>
                    <a:lnTo>
                      <a:pt x="9" y="110"/>
                    </a:lnTo>
                    <a:lnTo>
                      <a:pt x="2" y="129"/>
                    </a:lnTo>
                    <a:lnTo>
                      <a:pt x="0" y="145"/>
                    </a:lnTo>
                    <a:lnTo>
                      <a:pt x="0" y="180"/>
                    </a:lnTo>
                    <a:lnTo>
                      <a:pt x="9" y="217"/>
                    </a:lnTo>
                    <a:lnTo>
                      <a:pt x="47" y="254"/>
                    </a:lnTo>
                  </a:path>
                </a:pathLst>
              </a:custGeom>
              <a:solidFill>
                <a:srgbClr val="C06000"/>
              </a:solidFill>
              <a:ln w="12700" cap="rnd" cmpd="sng">
                <a:solidFill>
                  <a:srgbClr val="000000"/>
                </a:solidFill>
                <a:prstDash val="solid"/>
                <a:round/>
                <a:headEnd type="none" w="med" len="med"/>
                <a:tailEnd type="none" w="med" len="med"/>
              </a:ln>
              <a:effectLst/>
            </p:spPr>
            <p:txBody>
              <a:bodyPr/>
              <a:lstStyle/>
              <a:p>
                <a:endParaRPr lang="en-US"/>
              </a:p>
            </p:txBody>
          </p:sp>
        </p:grpSp>
        <p:sp>
          <p:nvSpPr>
            <p:cNvPr id="85049" name="Freeform 57"/>
            <p:cNvSpPr>
              <a:spLocks/>
            </p:cNvSpPr>
            <p:nvPr/>
          </p:nvSpPr>
          <p:spPr bwMode="auto">
            <a:xfrm>
              <a:off x="1289" y="1686"/>
              <a:ext cx="275" cy="689"/>
            </a:xfrm>
            <a:custGeom>
              <a:avLst/>
              <a:gdLst/>
              <a:ahLst/>
              <a:cxnLst>
                <a:cxn ang="0">
                  <a:pos x="14" y="5"/>
                </a:cxn>
                <a:cxn ang="0">
                  <a:pos x="31" y="0"/>
                </a:cxn>
                <a:cxn ang="0">
                  <a:pos x="68" y="23"/>
                </a:cxn>
                <a:cxn ang="0">
                  <a:pos x="68" y="64"/>
                </a:cxn>
                <a:cxn ang="0">
                  <a:pos x="99" y="103"/>
                </a:cxn>
                <a:cxn ang="0">
                  <a:pos x="130" y="144"/>
                </a:cxn>
                <a:cxn ang="0">
                  <a:pos x="162" y="198"/>
                </a:cxn>
                <a:cxn ang="0">
                  <a:pos x="187" y="249"/>
                </a:cxn>
                <a:cxn ang="0">
                  <a:pos x="214" y="321"/>
                </a:cxn>
                <a:cxn ang="0">
                  <a:pos x="235" y="385"/>
                </a:cxn>
                <a:cxn ang="0">
                  <a:pos x="262" y="513"/>
                </a:cxn>
                <a:cxn ang="0">
                  <a:pos x="274" y="593"/>
                </a:cxn>
                <a:cxn ang="0">
                  <a:pos x="239" y="688"/>
                </a:cxn>
                <a:cxn ang="0">
                  <a:pos x="170" y="611"/>
                </a:cxn>
                <a:cxn ang="0">
                  <a:pos x="151" y="483"/>
                </a:cxn>
                <a:cxn ang="0">
                  <a:pos x="137" y="404"/>
                </a:cxn>
                <a:cxn ang="0">
                  <a:pos x="116" y="330"/>
                </a:cxn>
                <a:cxn ang="0">
                  <a:pos x="93" y="276"/>
                </a:cxn>
                <a:cxn ang="0">
                  <a:pos x="62" y="197"/>
                </a:cxn>
                <a:cxn ang="0">
                  <a:pos x="44" y="140"/>
                </a:cxn>
                <a:cxn ang="0">
                  <a:pos x="27" y="76"/>
                </a:cxn>
                <a:cxn ang="0">
                  <a:pos x="0" y="59"/>
                </a:cxn>
                <a:cxn ang="0">
                  <a:pos x="14" y="5"/>
                </a:cxn>
              </a:cxnLst>
              <a:rect l="0" t="0" r="r" b="b"/>
              <a:pathLst>
                <a:path w="275" h="689">
                  <a:moveTo>
                    <a:pt x="14" y="5"/>
                  </a:moveTo>
                  <a:lnTo>
                    <a:pt x="31" y="0"/>
                  </a:lnTo>
                  <a:lnTo>
                    <a:pt x="68" y="23"/>
                  </a:lnTo>
                  <a:lnTo>
                    <a:pt x="68" y="64"/>
                  </a:lnTo>
                  <a:lnTo>
                    <a:pt x="99" y="103"/>
                  </a:lnTo>
                  <a:lnTo>
                    <a:pt x="130" y="144"/>
                  </a:lnTo>
                  <a:lnTo>
                    <a:pt x="162" y="198"/>
                  </a:lnTo>
                  <a:lnTo>
                    <a:pt x="187" y="249"/>
                  </a:lnTo>
                  <a:lnTo>
                    <a:pt x="214" y="321"/>
                  </a:lnTo>
                  <a:lnTo>
                    <a:pt x="235" y="385"/>
                  </a:lnTo>
                  <a:lnTo>
                    <a:pt x="262" y="513"/>
                  </a:lnTo>
                  <a:lnTo>
                    <a:pt x="274" y="593"/>
                  </a:lnTo>
                  <a:lnTo>
                    <a:pt x="239" y="688"/>
                  </a:lnTo>
                  <a:lnTo>
                    <a:pt x="170" y="611"/>
                  </a:lnTo>
                  <a:lnTo>
                    <a:pt x="151" y="483"/>
                  </a:lnTo>
                  <a:lnTo>
                    <a:pt x="137" y="404"/>
                  </a:lnTo>
                  <a:lnTo>
                    <a:pt x="116" y="330"/>
                  </a:lnTo>
                  <a:lnTo>
                    <a:pt x="93" y="276"/>
                  </a:lnTo>
                  <a:lnTo>
                    <a:pt x="62" y="197"/>
                  </a:lnTo>
                  <a:lnTo>
                    <a:pt x="44" y="140"/>
                  </a:lnTo>
                  <a:lnTo>
                    <a:pt x="27" y="76"/>
                  </a:lnTo>
                  <a:lnTo>
                    <a:pt x="0" y="59"/>
                  </a:lnTo>
                  <a:lnTo>
                    <a:pt x="14" y="5"/>
                  </a:lnTo>
                </a:path>
              </a:pathLst>
            </a:custGeom>
            <a:solidFill>
              <a:srgbClr val="FF0000"/>
            </a:solidFill>
            <a:ln w="12700" cap="rnd" cmpd="sng">
              <a:solidFill>
                <a:srgbClr val="000000"/>
              </a:solidFill>
              <a:prstDash val="solid"/>
              <a:round/>
              <a:headEnd type="none" w="med" len="med"/>
              <a:tailEnd type="none" w="med" len="med"/>
            </a:ln>
            <a:effectLst/>
          </p:spPr>
          <p:txBody>
            <a:bodyPr/>
            <a:lstStyle/>
            <a:p>
              <a:endParaRPr lang="en-US"/>
            </a:p>
          </p:txBody>
        </p:sp>
      </p:grpSp>
      <p:sp>
        <p:nvSpPr>
          <p:cNvPr id="85050" name="Rectangle 58"/>
          <p:cNvSpPr>
            <a:spLocks noChangeArrowheads="1"/>
          </p:cNvSpPr>
          <p:nvPr/>
        </p:nvSpPr>
        <p:spPr bwMode="auto">
          <a:xfrm>
            <a:off x="2957513" y="5191125"/>
            <a:ext cx="1425575" cy="515938"/>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wrap="none" lIns="90488" tIns="44450" rIns="90488" bIns="44450">
            <a:spAutoFit/>
          </a:bodyPr>
          <a:lstStyle/>
          <a:p>
            <a:pPr eaLnBrk="0" hangingPunct="0"/>
            <a:r>
              <a:rPr lang="en-US" sz="2800" b="1" i="1">
                <a:solidFill>
                  <a:srgbClr val="FAFD00"/>
                </a:solidFill>
                <a:effectLst>
                  <a:outerShdw blurRad="38100" dist="38100" dir="2700000" algn="tl">
                    <a:srgbClr val="000000"/>
                  </a:outerShdw>
                </a:effectLst>
              </a:rPr>
              <a:t>Ordinal</a:t>
            </a:r>
          </a:p>
        </p:txBody>
      </p:sp>
    </p:spTree>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Rot="1" noChangeArrowheads="1"/>
          </p:cNvSpPr>
          <p:nvPr>
            <p:ph type="title"/>
          </p:nvPr>
        </p:nvSpPr>
        <p:spPr>
          <a:noFill/>
          <a:ln/>
        </p:spPr>
        <p:txBody>
          <a:bodyPr lIns="90488" tIns="44450" rIns="90488" bIns="44450" anchor="b"/>
          <a:lstStyle/>
          <a:p>
            <a:r>
              <a:rPr lang="en-US"/>
              <a:t>The Hierarchy of Levels</a:t>
            </a:r>
          </a:p>
        </p:txBody>
      </p:sp>
      <p:grpSp>
        <p:nvGrpSpPr>
          <p:cNvPr id="87043" name="Group 3"/>
          <p:cNvGrpSpPr>
            <a:grpSpLocks/>
          </p:cNvGrpSpPr>
          <p:nvPr/>
        </p:nvGrpSpPr>
        <p:grpSpPr bwMode="auto">
          <a:xfrm>
            <a:off x="2287588" y="2133600"/>
            <a:ext cx="6324600" cy="4565650"/>
            <a:chOff x="1441" y="1344"/>
            <a:chExt cx="3984" cy="2876"/>
          </a:xfrm>
        </p:grpSpPr>
        <p:sp>
          <p:nvSpPr>
            <p:cNvPr id="87044" name="Freeform 4"/>
            <p:cNvSpPr>
              <a:spLocks/>
            </p:cNvSpPr>
            <p:nvPr/>
          </p:nvSpPr>
          <p:spPr bwMode="auto">
            <a:xfrm>
              <a:off x="1441" y="1344"/>
              <a:ext cx="3984" cy="2872"/>
            </a:xfrm>
            <a:custGeom>
              <a:avLst/>
              <a:gdLst/>
              <a:ahLst/>
              <a:cxnLst>
                <a:cxn ang="0">
                  <a:pos x="771" y="2871"/>
                </a:cxn>
                <a:cxn ang="0">
                  <a:pos x="0" y="2268"/>
                </a:cxn>
                <a:cxn ang="0">
                  <a:pos x="0" y="1767"/>
                </a:cxn>
                <a:cxn ang="0">
                  <a:pos x="643" y="1767"/>
                </a:cxn>
                <a:cxn ang="0">
                  <a:pos x="643" y="1327"/>
                </a:cxn>
                <a:cxn ang="0">
                  <a:pos x="1286" y="1327"/>
                </a:cxn>
                <a:cxn ang="0">
                  <a:pos x="1286" y="886"/>
                </a:cxn>
                <a:cxn ang="0">
                  <a:pos x="1929" y="886"/>
                </a:cxn>
                <a:cxn ang="0">
                  <a:pos x="1929" y="444"/>
                </a:cxn>
                <a:cxn ang="0">
                  <a:pos x="2569" y="444"/>
                </a:cxn>
                <a:cxn ang="0">
                  <a:pos x="2569" y="2"/>
                </a:cxn>
                <a:cxn ang="0">
                  <a:pos x="3212" y="0"/>
                </a:cxn>
                <a:cxn ang="0">
                  <a:pos x="3983" y="552"/>
                </a:cxn>
                <a:cxn ang="0">
                  <a:pos x="771" y="2871"/>
                </a:cxn>
              </a:cxnLst>
              <a:rect l="0" t="0" r="r" b="b"/>
              <a:pathLst>
                <a:path w="3984" h="2872">
                  <a:moveTo>
                    <a:pt x="771" y="2871"/>
                  </a:moveTo>
                  <a:lnTo>
                    <a:pt x="0" y="2268"/>
                  </a:lnTo>
                  <a:lnTo>
                    <a:pt x="0" y="1767"/>
                  </a:lnTo>
                  <a:lnTo>
                    <a:pt x="643" y="1767"/>
                  </a:lnTo>
                  <a:lnTo>
                    <a:pt x="643" y="1327"/>
                  </a:lnTo>
                  <a:lnTo>
                    <a:pt x="1286" y="1327"/>
                  </a:lnTo>
                  <a:lnTo>
                    <a:pt x="1286" y="886"/>
                  </a:lnTo>
                  <a:lnTo>
                    <a:pt x="1929" y="886"/>
                  </a:lnTo>
                  <a:lnTo>
                    <a:pt x="1929" y="444"/>
                  </a:lnTo>
                  <a:lnTo>
                    <a:pt x="2569" y="444"/>
                  </a:lnTo>
                  <a:lnTo>
                    <a:pt x="2569" y="2"/>
                  </a:lnTo>
                  <a:lnTo>
                    <a:pt x="3212" y="0"/>
                  </a:lnTo>
                  <a:lnTo>
                    <a:pt x="3983" y="552"/>
                  </a:lnTo>
                  <a:lnTo>
                    <a:pt x="771" y="2871"/>
                  </a:lnTo>
                </a:path>
              </a:pathLst>
            </a:custGeom>
            <a:solidFill>
              <a:srgbClr val="CECECE"/>
            </a:solidFill>
            <a:ln w="12700" cap="rnd" cmpd="sng">
              <a:noFill/>
              <a:prstDash val="solid"/>
              <a:round/>
              <a:headEnd type="none" w="med" len="med"/>
              <a:tailEnd type="none" w="med" len="med"/>
            </a:ln>
            <a:effectLst/>
          </p:spPr>
          <p:txBody>
            <a:bodyPr/>
            <a:lstStyle/>
            <a:p>
              <a:endParaRPr lang="en-US"/>
            </a:p>
          </p:txBody>
        </p:sp>
        <p:sp>
          <p:nvSpPr>
            <p:cNvPr id="87045" name="Freeform 5"/>
            <p:cNvSpPr>
              <a:spLocks/>
            </p:cNvSpPr>
            <p:nvPr/>
          </p:nvSpPr>
          <p:spPr bwMode="auto">
            <a:xfrm>
              <a:off x="2216" y="1899"/>
              <a:ext cx="3209" cy="2321"/>
            </a:xfrm>
            <a:custGeom>
              <a:avLst/>
              <a:gdLst/>
              <a:ahLst/>
              <a:cxnLst>
                <a:cxn ang="0">
                  <a:pos x="3208" y="0"/>
                </a:cxn>
                <a:cxn ang="0">
                  <a:pos x="3208" y="2320"/>
                </a:cxn>
                <a:cxn ang="0">
                  <a:pos x="0" y="2315"/>
                </a:cxn>
                <a:cxn ang="0">
                  <a:pos x="0" y="1764"/>
                </a:cxn>
                <a:cxn ang="0">
                  <a:pos x="642" y="1764"/>
                </a:cxn>
                <a:cxn ang="0">
                  <a:pos x="642" y="1323"/>
                </a:cxn>
                <a:cxn ang="0">
                  <a:pos x="1282" y="1323"/>
                </a:cxn>
                <a:cxn ang="0">
                  <a:pos x="1282" y="884"/>
                </a:cxn>
                <a:cxn ang="0">
                  <a:pos x="1924" y="884"/>
                </a:cxn>
                <a:cxn ang="0">
                  <a:pos x="1924" y="443"/>
                </a:cxn>
                <a:cxn ang="0">
                  <a:pos x="2566" y="443"/>
                </a:cxn>
                <a:cxn ang="0">
                  <a:pos x="2566" y="2"/>
                </a:cxn>
                <a:cxn ang="0">
                  <a:pos x="3208" y="0"/>
                </a:cxn>
              </a:cxnLst>
              <a:rect l="0" t="0" r="r" b="b"/>
              <a:pathLst>
                <a:path w="3209" h="2321">
                  <a:moveTo>
                    <a:pt x="3208" y="0"/>
                  </a:moveTo>
                  <a:lnTo>
                    <a:pt x="3208" y="2320"/>
                  </a:lnTo>
                  <a:lnTo>
                    <a:pt x="0" y="2315"/>
                  </a:lnTo>
                  <a:lnTo>
                    <a:pt x="0" y="1764"/>
                  </a:lnTo>
                  <a:lnTo>
                    <a:pt x="642" y="1764"/>
                  </a:lnTo>
                  <a:lnTo>
                    <a:pt x="642" y="1323"/>
                  </a:lnTo>
                  <a:lnTo>
                    <a:pt x="1282" y="1323"/>
                  </a:lnTo>
                  <a:lnTo>
                    <a:pt x="1282" y="884"/>
                  </a:lnTo>
                  <a:lnTo>
                    <a:pt x="1924" y="884"/>
                  </a:lnTo>
                  <a:lnTo>
                    <a:pt x="1924" y="443"/>
                  </a:lnTo>
                  <a:lnTo>
                    <a:pt x="2566" y="443"/>
                  </a:lnTo>
                  <a:lnTo>
                    <a:pt x="2566" y="2"/>
                  </a:lnTo>
                  <a:lnTo>
                    <a:pt x="3208" y="0"/>
                  </a:lnTo>
                </a:path>
              </a:pathLst>
            </a:custGeom>
            <a:solidFill>
              <a:srgbClr val="DADADA"/>
            </a:solidFill>
            <a:ln w="12700" cap="rnd" cmpd="sng">
              <a:noFill/>
              <a:prstDash val="solid"/>
              <a:round/>
              <a:headEnd type="none" w="med" len="med"/>
              <a:tailEnd type="none" w="med" len="med"/>
            </a:ln>
            <a:effectLst/>
          </p:spPr>
          <p:txBody>
            <a:bodyPr/>
            <a:lstStyle/>
            <a:p>
              <a:endParaRPr lang="en-US"/>
            </a:p>
          </p:txBody>
        </p:sp>
        <p:sp>
          <p:nvSpPr>
            <p:cNvPr id="87046" name="Freeform 6"/>
            <p:cNvSpPr>
              <a:spLocks/>
            </p:cNvSpPr>
            <p:nvPr/>
          </p:nvSpPr>
          <p:spPr bwMode="auto">
            <a:xfrm>
              <a:off x="1441" y="3119"/>
              <a:ext cx="1405" cy="542"/>
            </a:xfrm>
            <a:custGeom>
              <a:avLst/>
              <a:gdLst/>
              <a:ahLst/>
              <a:cxnLst>
                <a:cxn ang="0">
                  <a:pos x="0" y="0"/>
                </a:cxn>
                <a:cxn ang="0">
                  <a:pos x="638" y="0"/>
                </a:cxn>
                <a:cxn ang="0">
                  <a:pos x="1404" y="541"/>
                </a:cxn>
                <a:cxn ang="0">
                  <a:pos x="766" y="541"/>
                </a:cxn>
                <a:cxn ang="0">
                  <a:pos x="0" y="0"/>
                </a:cxn>
              </a:cxnLst>
              <a:rect l="0" t="0" r="r" b="b"/>
              <a:pathLst>
                <a:path w="1405" h="542">
                  <a:moveTo>
                    <a:pt x="0" y="0"/>
                  </a:moveTo>
                  <a:lnTo>
                    <a:pt x="638" y="0"/>
                  </a:lnTo>
                  <a:lnTo>
                    <a:pt x="1404" y="541"/>
                  </a:lnTo>
                  <a:lnTo>
                    <a:pt x="766" y="541"/>
                  </a:lnTo>
                  <a:lnTo>
                    <a:pt x="0" y="0"/>
                  </a:lnTo>
                </a:path>
              </a:pathLst>
            </a:custGeom>
            <a:solidFill>
              <a:srgbClr val="919191"/>
            </a:solidFill>
            <a:ln w="12700" cap="rnd" cmpd="sng">
              <a:noFill/>
              <a:prstDash val="solid"/>
              <a:round/>
              <a:headEnd type="none" w="med" len="med"/>
              <a:tailEnd type="none" w="med" len="med"/>
            </a:ln>
            <a:effectLst/>
          </p:spPr>
          <p:txBody>
            <a:bodyPr/>
            <a:lstStyle/>
            <a:p>
              <a:endParaRPr lang="en-US"/>
            </a:p>
          </p:txBody>
        </p:sp>
        <p:sp>
          <p:nvSpPr>
            <p:cNvPr id="87047" name="Freeform 7"/>
            <p:cNvSpPr>
              <a:spLocks/>
            </p:cNvSpPr>
            <p:nvPr/>
          </p:nvSpPr>
          <p:spPr bwMode="auto">
            <a:xfrm>
              <a:off x="2087" y="2677"/>
              <a:ext cx="1402" cy="542"/>
            </a:xfrm>
            <a:custGeom>
              <a:avLst/>
              <a:gdLst/>
              <a:ahLst/>
              <a:cxnLst>
                <a:cxn ang="0">
                  <a:pos x="0" y="0"/>
                </a:cxn>
                <a:cxn ang="0">
                  <a:pos x="638" y="0"/>
                </a:cxn>
                <a:cxn ang="0">
                  <a:pos x="1401" y="541"/>
                </a:cxn>
                <a:cxn ang="0">
                  <a:pos x="766" y="541"/>
                </a:cxn>
                <a:cxn ang="0">
                  <a:pos x="0" y="0"/>
                </a:cxn>
              </a:cxnLst>
              <a:rect l="0" t="0" r="r" b="b"/>
              <a:pathLst>
                <a:path w="1402" h="542">
                  <a:moveTo>
                    <a:pt x="0" y="0"/>
                  </a:moveTo>
                  <a:lnTo>
                    <a:pt x="638" y="0"/>
                  </a:lnTo>
                  <a:lnTo>
                    <a:pt x="1401" y="541"/>
                  </a:lnTo>
                  <a:lnTo>
                    <a:pt x="766" y="541"/>
                  </a:lnTo>
                  <a:lnTo>
                    <a:pt x="0" y="0"/>
                  </a:lnTo>
                </a:path>
              </a:pathLst>
            </a:custGeom>
            <a:solidFill>
              <a:srgbClr val="919191"/>
            </a:solidFill>
            <a:ln w="12700" cap="rnd" cmpd="sng">
              <a:noFill/>
              <a:prstDash val="solid"/>
              <a:round/>
              <a:headEnd type="none" w="med" len="med"/>
              <a:tailEnd type="none" w="med" len="med"/>
            </a:ln>
            <a:effectLst/>
          </p:spPr>
          <p:txBody>
            <a:bodyPr/>
            <a:lstStyle/>
            <a:p>
              <a:endParaRPr lang="en-US"/>
            </a:p>
          </p:txBody>
        </p:sp>
        <p:sp>
          <p:nvSpPr>
            <p:cNvPr id="87048" name="Freeform 8"/>
            <p:cNvSpPr>
              <a:spLocks/>
            </p:cNvSpPr>
            <p:nvPr/>
          </p:nvSpPr>
          <p:spPr bwMode="auto">
            <a:xfrm>
              <a:off x="2732" y="2234"/>
              <a:ext cx="1402" cy="541"/>
            </a:xfrm>
            <a:custGeom>
              <a:avLst/>
              <a:gdLst/>
              <a:ahLst/>
              <a:cxnLst>
                <a:cxn ang="0">
                  <a:pos x="0" y="0"/>
                </a:cxn>
                <a:cxn ang="0">
                  <a:pos x="638" y="0"/>
                </a:cxn>
                <a:cxn ang="0">
                  <a:pos x="1401" y="540"/>
                </a:cxn>
                <a:cxn ang="0">
                  <a:pos x="763" y="540"/>
                </a:cxn>
                <a:cxn ang="0">
                  <a:pos x="0" y="0"/>
                </a:cxn>
              </a:cxnLst>
              <a:rect l="0" t="0" r="r" b="b"/>
              <a:pathLst>
                <a:path w="1402" h="541">
                  <a:moveTo>
                    <a:pt x="0" y="0"/>
                  </a:moveTo>
                  <a:lnTo>
                    <a:pt x="638" y="0"/>
                  </a:lnTo>
                  <a:lnTo>
                    <a:pt x="1401" y="540"/>
                  </a:lnTo>
                  <a:lnTo>
                    <a:pt x="763" y="540"/>
                  </a:lnTo>
                  <a:lnTo>
                    <a:pt x="0" y="0"/>
                  </a:lnTo>
                </a:path>
              </a:pathLst>
            </a:custGeom>
            <a:solidFill>
              <a:srgbClr val="919191"/>
            </a:solidFill>
            <a:ln w="12700" cap="rnd" cmpd="sng">
              <a:noFill/>
              <a:prstDash val="solid"/>
              <a:round/>
              <a:headEnd type="none" w="med" len="med"/>
              <a:tailEnd type="none" w="med" len="med"/>
            </a:ln>
            <a:effectLst/>
          </p:spPr>
          <p:txBody>
            <a:bodyPr/>
            <a:lstStyle/>
            <a:p>
              <a:endParaRPr lang="en-US"/>
            </a:p>
          </p:txBody>
        </p:sp>
        <p:sp>
          <p:nvSpPr>
            <p:cNvPr id="87049" name="Freeform 9"/>
            <p:cNvSpPr>
              <a:spLocks/>
            </p:cNvSpPr>
            <p:nvPr/>
          </p:nvSpPr>
          <p:spPr bwMode="auto">
            <a:xfrm>
              <a:off x="3377" y="1790"/>
              <a:ext cx="1402" cy="542"/>
            </a:xfrm>
            <a:custGeom>
              <a:avLst/>
              <a:gdLst/>
              <a:ahLst/>
              <a:cxnLst>
                <a:cxn ang="0">
                  <a:pos x="0" y="0"/>
                </a:cxn>
                <a:cxn ang="0">
                  <a:pos x="635" y="0"/>
                </a:cxn>
                <a:cxn ang="0">
                  <a:pos x="1401" y="541"/>
                </a:cxn>
                <a:cxn ang="0">
                  <a:pos x="763" y="541"/>
                </a:cxn>
                <a:cxn ang="0">
                  <a:pos x="0" y="0"/>
                </a:cxn>
              </a:cxnLst>
              <a:rect l="0" t="0" r="r" b="b"/>
              <a:pathLst>
                <a:path w="1402" h="542">
                  <a:moveTo>
                    <a:pt x="0" y="0"/>
                  </a:moveTo>
                  <a:lnTo>
                    <a:pt x="635" y="0"/>
                  </a:lnTo>
                  <a:lnTo>
                    <a:pt x="1401" y="541"/>
                  </a:lnTo>
                  <a:lnTo>
                    <a:pt x="763" y="541"/>
                  </a:lnTo>
                  <a:lnTo>
                    <a:pt x="0" y="0"/>
                  </a:lnTo>
                </a:path>
              </a:pathLst>
            </a:custGeom>
            <a:solidFill>
              <a:srgbClr val="919191"/>
            </a:solidFill>
            <a:ln w="12700" cap="rnd" cmpd="sng">
              <a:noFill/>
              <a:prstDash val="solid"/>
              <a:round/>
              <a:headEnd type="none" w="med" len="med"/>
              <a:tailEnd type="none" w="med" len="med"/>
            </a:ln>
            <a:effectLst/>
          </p:spPr>
          <p:txBody>
            <a:bodyPr/>
            <a:lstStyle/>
            <a:p>
              <a:endParaRPr lang="en-US"/>
            </a:p>
          </p:txBody>
        </p:sp>
        <p:sp>
          <p:nvSpPr>
            <p:cNvPr id="87050" name="Freeform 10"/>
            <p:cNvSpPr>
              <a:spLocks/>
            </p:cNvSpPr>
            <p:nvPr/>
          </p:nvSpPr>
          <p:spPr bwMode="auto">
            <a:xfrm>
              <a:off x="4020" y="1347"/>
              <a:ext cx="1405" cy="541"/>
            </a:xfrm>
            <a:custGeom>
              <a:avLst/>
              <a:gdLst/>
              <a:ahLst/>
              <a:cxnLst>
                <a:cxn ang="0">
                  <a:pos x="0" y="0"/>
                </a:cxn>
                <a:cxn ang="0">
                  <a:pos x="638" y="0"/>
                </a:cxn>
                <a:cxn ang="0">
                  <a:pos x="1404" y="540"/>
                </a:cxn>
                <a:cxn ang="0">
                  <a:pos x="766" y="540"/>
                </a:cxn>
                <a:cxn ang="0">
                  <a:pos x="0" y="0"/>
                </a:cxn>
              </a:cxnLst>
              <a:rect l="0" t="0" r="r" b="b"/>
              <a:pathLst>
                <a:path w="1405" h="541">
                  <a:moveTo>
                    <a:pt x="0" y="0"/>
                  </a:moveTo>
                  <a:lnTo>
                    <a:pt x="638" y="0"/>
                  </a:lnTo>
                  <a:lnTo>
                    <a:pt x="1404" y="540"/>
                  </a:lnTo>
                  <a:lnTo>
                    <a:pt x="766" y="540"/>
                  </a:lnTo>
                  <a:lnTo>
                    <a:pt x="0" y="0"/>
                  </a:lnTo>
                </a:path>
              </a:pathLst>
            </a:custGeom>
            <a:solidFill>
              <a:srgbClr val="919191"/>
            </a:solidFill>
            <a:ln w="12700" cap="rnd" cmpd="sng">
              <a:noFill/>
              <a:prstDash val="solid"/>
              <a:round/>
              <a:headEnd type="none" w="med" len="med"/>
              <a:tailEnd type="none" w="med" len="med"/>
            </a:ln>
            <a:effectLst/>
          </p:spPr>
          <p:txBody>
            <a:bodyPr/>
            <a:lstStyle/>
            <a:p>
              <a:endParaRPr lang="en-US"/>
            </a:p>
          </p:txBody>
        </p:sp>
      </p:grpSp>
      <p:sp>
        <p:nvSpPr>
          <p:cNvPr id="87051" name="Rectangle 11"/>
          <p:cNvSpPr>
            <a:spLocks noChangeArrowheads="1"/>
          </p:cNvSpPr>
          <p:nvPr/>
        </p:nvSpPr>
        <p:spPr bwMode="auto">
          <a:xfrm>
            <a:off x="1808163" y="6029325"/>
            <a:ext cx="1584325" cy="515938"/>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wrap="none" lIns="90488" tIns="44450" rIns="90488" bIns="44450">
            <a:spAutoFit/>
          </a:bodyPr>
          <a:lstStyle/>
          <a:p>
            <a:pPr eaLnBrk="0" hangingPunct="0"/>
            <a:r>
              <a:rPr lang="en-US" sz="2800" b="1" i="1">
                <a:solidFill>
                  <a:srgbClr val="FAFD00"/>
                </a:solidFill>
                <a:effectLst>
                  <a:outerShdw blurRad="38100" dist="38100" dir="2700000" algn="tl">
                    <a:srgbClr val="000000"/>
                  </a:outerShdw>
                </a:effectLst>
              </a:rPr>
              <a:t>Nominal</a:t>
            </a:r>
          </a:p>
        </p:txBody>
      </p:sp>
      <p:sp>
        <p:nvSpPr>
          <p:cNvPr id="87052" name="Rectangle 12"/>
          <p:cNvSpPr>
            <a:spLocks noChangeArrowheads="1"/>
          </p:cNvSpPr>
          <p:nvPr/>
        </p:nvSpPr>
        <p:spPr bwMode="auto">
          <a:xfrm>
            <a:off x="3490913" y="6127750"/>
            <a:ext cx="4452937" cy="393700"/>
          </a:xfrm>
          <a:prstGeom prst="rect">
            <a:avLst/>
          </a:prstGeom>
          <a:noFill/>
          <a:ln w="12700">
            <a:noFill/>
            <a:miter lim="800000"/>
            <a:headEnd/>
            <a:tailEnd/>
          </a:ln>
          <a:effectLst/>
        </p:spPr>
        <p:txBody>
          <a:bodyPr wrap="none" lIns="90488" tIns="44450" rIns="90488" bIns="44450">
            <a:spAutoFit/>
          </a:bodyPr>
          <a:lstStyle/>
          <a:p>
            <a:pPr eaLnBrk="0" hangingPunct="0"/>
            <a:r>
              <a:rPr lang="en-US" sz="2000" b="1" i="1">
                <a:solidFill>
                  <a:schemeClr val="accent2"/>
                </a:solidFill>
              </a:rPr>
              <a:t>Attributes are only named; weakest</a:t>
            </a:r>
          </a:p>
        </p:txBody>
      </p:sp>
      <p:sp>
        <p:nvSpPr>
          <p:cNvPr id="87053" name="Rectangle 13"/>
          <p:cNvSpPr>
            <a:spLocks noChangeArrowheads="1"/>
          </p:cNvSpPr>
          <p:nvPr/>
        </p:nvSpPr>
        <p:spPr bwMode="auto">
          <a:xfrm>
            <a:off x="4557713" y="5289550"/>
            <a:ext cx="3270250" cy="393700"/>
          </a:xfrm>
          <a:prstGeom prst="rect">
            <a:avLst/>
          </a:prstGeom>
          <a:noFill/>
          <a:ln w="12700">
            <a:noFill/>
            <a:miter lim="800000"/>
            <a:headEnd/>
            <a:tailEnd/>
          </a:ln>
          <a:effectLst/>
        </p:spPr>
        <p:txBody>
          <a:bodyPr wrap="none" lIns="90488" tIns="44450" rIns="90488" bIns="44450">
            <a:spAutoFit/>
          </a:bodyPr>
          <a:lstStyle/>
          <a:p>
            <a:pPr eaLnBrk="0" hangingPunct="0"/>
            <a:r>
              <a:rPr lang="en-US" sz="2000" b="1" i="1">
                <a:solidFill>
                  <a:schemeClr val="accent2"/>
                </a:solidFill>
              </a:rPr>
              <a:t>Attributes can be ordered</a:t>
            </a:r>
          </a:p>
        </p:txBody>
      </p:sp>
      <p:grpSp>
        <p:nvGrpSpPr>
          <p:cNvPr id="87054" name="Group 14"/>
          <p:cNvGrpSpPr>
            <a:grpSpLocks/>
          </p:cNvGrpSpPr>
          <p:nvPr/>
        </p:nvGrpSpPr>
        <p:grpSpPr bwMode="auto">
          <a:xfrm>
            <a:off x="1420813" y="1344613"/>
            <a:ext cx="2952750" cy="4495800"/>
            <a:chOff x="895" y="847"/>
            <a:chExt cx="1860" cy="2832"/>
          </a:xfrm>
        </p:grpSpPr>
        <p:grpSp>
          <p:nvGrpSpPr>
            <p:cNvPr id="87055" name="Group 15"/>
            <p:cNvGrpSpPr>
              <a:grpSpLocks/>
            </p:cNvGrpSpPr>
            <p:nvPr/>
          </p:nvGrpSpPr>
          <p:grpSpPr bwMode="auto">
            <a:xfrm>
              <a:off x="1828" y="1413"/>
              <a:ext cx="147" cy="251"/>
              <a:chOff x="1828" y="1413"/>
              <a:chExt cx="147" cy="251"/>
            </a:xfrm>
          </p:grpSpPr>
          <p:sp>
            <p:nvSpPr>
              <p:cNvPr id="87056" name="Freeform 16"/>
              <p:cNvSpPr>
                <a:spLocks/>
              </p:cNvSpPr>
              <p:nvPr/>
            </p:nvSpPr>
            <p:spPr bwMode="auto">
              <a:xfrm>
                <a:off x="1828" y="1413"/>
                <a:ext cx="123" cy="248"/>
              </a:xfrm>
              <a:custGeom>
                <a:avLst/>
                <a:gdLst/>
                <a:ahLst/>
                <a:cxnLst>
                  <a:cxn ang="0">
                    <a:pos x="55" y="247"/>
                  </a:cxn>
                  <a:cxn ang="0">
                    <a:pos x="47" y="197"/>
                  </a:cxn>
                  <a:cxn ang="0">
                    <a:pos x="28" y="166"/>
                  </a:cxn>
                  <a:cxn ang="0">
                    <a:pos x="17" y="128"/>
                  </a:cxn>
                  <a:cxn ang="0">
                    <a:pos x="22" y="96"/>
                  </a:cxn>
                  <a:cxn ang="0">
                    <a:pos x="26" y="76"/>
                  </a:cxn>
                  <a:cxn ang="0">
                    <a:pos x="17" y="45"/>
                  </a:cxn>
                  <a:cxn ang="0">
                    <a:pos x="0" y="21"/>
                  </a:cxn>
                  <a:cxn ang="0">
                    <a:pos x="10" y="4"/>
                  </a:cxn>
                  <a:cxn ang="0">
                    <a:pos x="28" y="0"/>
                  </a:cxn>
                  <a:cxn ang="0">
                    <a:pos x="46" y="4"/>
                  </a:cxn>
                  <a:cxn ang="0">
                    <a:pos x="56" y="17"/>
                  </a:cxn>
                  <a:cxn ang="0">
                    <a:pos x="65" y="28"/>
                  </a:cxn>
                  <a:cxn ang="0">
                    <a:pos x="98" y="74"/>
                  </a:cxn>
                  <a:cxn ang="0">
                    <a:pos x="122" y="118"/>
                  </a:cxn>
                  <a:cxn ang="0">
                    <a:pos x="113" y="176"/>
                  </a:cxn>
                  <a:cxn ang="0">
                    <a:pos x="100" y="247"/>
                  </a:cxn>
                  <a:cxn ang="0">
                    <a:pos x="55" y="247"/>
                  </a:cxn>
                </a:cxnLst>
                <a:rect l="0" t="0" r="r" b="b"/>
                <a:pathLst>
                  <a:path w="123" h="248">
                    <a:moveTo>
                      <a:pt x="55" y="247"/>
                    </a:moveTo>
                    <a:lnTo>
                      <a:pt x="47" y="197"/>
                    </a:lnTo>
                    <a:lnTo>
                      <a:pt x="28" y="166"/>
                    </a:lnTo>
                    <a:lnTo>
                      <a:pt x="17" y="128"/>
                    </a:lnTo>
                    <a:lnTo>
                      <a:pt x="22" y="96"/>
                    </a:lnTo>
                    <a:lnTo>
                      <a:pt x="26" y="76"/>
                    </a:lnTo>
                    <a:lnTo>
                      <a:pt x="17" y="45"/>
                    </a:lnTo>
                    <a:lnTo>
                      <a:pt x="0" y="21"/>
                    </a:lnTo>
                    <a:lnTo>
                      <a:pt x="10" y="4"/>
                    </a:lnTo>
                    <a:lnTo>
                      <a:pt x="28" y="0"/>
                    </a:lnTo>
                    <a:lnTo>
                      <a:pt x="46" y="4"/>
                    </a:lnTo>
                    <a:lnTo>
                      <a:pt x="56" y="17"/>
                    </a:lnTo>
                    <a:lnTo>
                      <a:pt x="65" y="28"/>
                    </a:lnTo>
                    <a:lnTo>
                      <a:pt x="98" y="74"/>
                    </a:lnTo>
                    <a:lnTo>
                      <a:pt x="122" y="118"/>
                    </a:lnTo>
                    <a:lnTo>
                      <a:pt x="113" y="176"/>
                    </a:lnTo>
                    <a:lnTo>
                      <a:pt x="100" y="247"/>
                    </a:lnTo>
                    <a:lnTo>
                      <a:pt x="55" y="247"/>
                    </a:lnTo>
                  </a:path>
                </a:pathLst>
              </a:custGeom>
              <a:solidFill>
                <a:srgbClr val="FFE0C0"/>
              </a:solidFill>
              <a:ln w="12700" cap="rnd" cmpd="sng">
                <a:solidFill>
                  <a:srgbClr val="000000"/>
                </a:solidFill>
                <a:prstDash val="solid"/>
                <a:round/>
                <a:headEnd type="none" w="med" len="med"/>
                <a:tailEnd type="none" w="med" len="med"/>
              </a:ln>
              <a:effectLst/>
            </p:spPr>
            <p:txBody>
              <a:bodyPr/>
              <a:lstStyle/>
              <a:p>
                <a:endParaRPr lang="en-US"/>
              </a:p>
            </p:txBody>
          </p:sp>
          <p:sp>
            <p:nvSpPr>
              <p:cNvPr id="87057" name="Freeform 17"/>
              <p:cNvSpPr>
                <a:spLocks/>
              </p:cNvSpPr>
              <p:nvPr/>
            </p:nvSpPr>
            <p:spPr bwMode="auto">
              <a:xfrm>
                <a:off x="1850" y="1609"/>
                <a:ext cx="125" cy="55"/>
              </a:xfrm>
              <a:custGeom>
                <a:avLst/>
                <a:gdLst/>
                <a:ahLst/>
                <a:cxnLst>
                  <a:cxn ang="0">
                    <a:pos x="0" y="0"/>
                  </a:cxn>
                  <a:cxn ang="0">
                    <a:pos x="6" y="54"/>
                  </a:cxn>
                  <a:cxn ang="0">
                    <a:pos x="124" y="54"/>
                  </a:cxn>
                  <a:cxn ang="0">
                    <a:pos x="118" y="0"/>
                  </a:cxn>
                  <a:cxn ang="0">
                    <a:pos x="73" y="7"/>
                  </a:cxn>
                  <a:cxn ang="0">
                    <a:pos x="0" y="0"/>
                  </a:cxn>
                </a:cxnLst>
                <a:rect l="0" t="0" r="r" b="b"/>
                <a:pathLst>
                  <a:path w="125" h="55">
                    <a:moveTo>
                      <a:pt x="0" y="0"/>
                    </a:moveTo>
                    <a:lnTo>
                      <a:pt x="6" y="54"/>
                    </a:lnTo>
                    <a:lnTo>
                      <a:pt x="124" y="54"/>
                    </a:lnTo>
                    <a:lnTo>
                      <a:pt x="118" y="0"/>
                    </a:lnTo>
                    <a:lnTo>
                      <a:pt x="73" y="7"/>
                    </a:lnTo>
                    <a:lnTo>
                      <a:pt x="0" y="0"/>
                    </a:lnTo>
                  </a:path>
                </a:pathLst>
              </a:custGeom>
              <a:solidFill>
                <a:srgbClr val="FFFFFF"/>
              </a:solidFill>
              <a:ln w="12700" cap="rnd" cmpd="sng">
                <a:solidFill>
                  <a:srgbClr val="000000"/>
                </a:solidFill>
                <a:prstDash val="solid"/>
                <a:round/>
                <a:headEnd type="none" w="med" len="med"/>
                <a:tailEnd type="none" w="med" len="med"/>
              </a:ln>
              <a:effectLst/>
            </p:spPr>
            <p:txBody>
              <a:bodyPr/>
              <a:lstStyle/>
              <a:p>
                <a:endParaRPr lang="en-US"/>
              </a:p>
            </p:txBody>
          </p:sp>
        </p:grpSp>
        <p:sp>
          <p:nvSpPr>
            <p:cNvPr id="87058" name="Freeform 18"/>
            <p:cNvSpPr>
              <a:spLocks/>
            </p:cNvSpPr>
            <p:nvPr/>
          </p:nvSpPr>
          <p:spPr bwMode="auto">
            <a:xfrm>
              <a:off x="1111" y="1605"/>
              <a:ext cx="584" cy="773"/>
            </a:xfrm>
            <a:custGeom>
              <a:avLst/>
              <a:gdLst/>
              <a:ahLst/>
              <a:cxnLst>
                <a:cxn ang="0">
                  <a:pos x="34" y="133"/>
                </a:cxn>
                <a:cxn ang="0">
                  <a:pos x="80" y="93"/>
                </a:cxn>
                <a:cxn ang="0">
                  <a:pos x="263" y="36"/>
                </a:cxn>
                <a:cxn ang="0">
                  <a:pos x="376" y="6"/>
                </a:cxn>
                <a:cxn ang="0">
                  <a:pos x="417" y="0"/>
                </a:cxn>
                <a:cxn ang="0">
                  <a:pos x="473" y="87"/>
                </a:cxn>
                <a:cxn ang="0">
                  <a:pos x="503" y="185"/>
                </a:cxn>
                <a:cxn ang="0">
                  <a:pos x="519" y="278"/>
                </a:cxn>
                <a:cxn ang="0">
                  <a:pos x="519" y="445"/>
                </a:cxn>
                <a:cxn ang="0">
                  <a:pos x="583" y="610"/>
                </a:cxn>
                <a:cxn ang="0">
                  <a:pos x="576" y="687"/>
                </a:cxn>
                <a:cxn ang="0">
                  <a:pos x="490" y="732"/>
                </a:cxn>
                <a:cxn ang="0">
                  <a:pos x="269" y="772"/>
                </a:cxn>
                <a:cxn ang="0">
                  <a:pos x="189" y="726"/>
                </a:cxn>
                <a:cxn ang="0">
                  <a:pos x="138" y="594"/>
                </a:cxn>
                <a:cxn ang="0">
                  <a:pos x="97" y="449"/>
                </a:cxn>
                <a:cxn ang="0">
                  <a:pos x="22" y="374"/>
                </a:cxn>
                <a:cxn ang="0">
                  <a:pos x="5" y="295"/>
                </a:cxn>
                <a:cxn ang="0">
                  <a:pos x="0" y="197"/>
                </a:cxn>
                <a:cxn ang="0">
                  <a:pos x="34" y="133"/>
                </a:cxn>
              </a:cxnLst>
              <a:rect l="0" t="0" r="r" b="b"/>
              <a:pathLst>
                <a:path w="584" h="773">
                  <a:moveTo>
                    <a:pt x="34" y="133"/>
                  </a:moveTo>
                  <a:lnTo>
                    <a:pt x="80" y="93"/>
                  </a:lnTo>
                  <a:lnTo>
                    <a:pt x="263" y="36"/>
                  </a:lnTo>
                  <a:lnTo>
                    <a:pt x="376" y="6"/>
                  </a:lnTo>
                  <a:lnTo>
                    <a:pt x="417" y="0"/>
                  </a:lnTo>
                  <a:lnTo>
                    <a:pt x="473" y="87"/>
                  </a:lnTo>
                  <a:lnTo>
                    <a:pt x="503" y="185"/>
                  </a:lnTo>
                  <a:lnTo>
                    <a:pt x="519" y="278"/>
                  </a:lnTo>
                  <a:lnTo>
                    <a:pt x="519" y="445"/>
                  </a:lnTo>
                  <a:lnTo>
                    <a:pt x="583" y="610"/>
                  </a:lnTo>
                  <a:lnTo>
                    <a:pt x="576" y="687"/>
                  </a:lnTo>
                  <a:lnTo>
                    <a:pt x="490" y="732"/>
                  </a:lnTo>
                  <a:lnTo>
                    <a:pt x="269" y="772"/>
                  </a:lnTo>
                  <a:lnTo>
                    <a:pt x="189" y="726"/>
                  </a:lnTo>
                  <a:lnTo>
                    <a:pt x="138" y="594"/>
                  </a:lnTo>
                  <a:lnTo>
                    <a:pt x="97" y="449"/>
                  </a:lnTo>
                  <a:lnTo>
                    <a:pt x="22" y="374"/>
                  </a:lnTo>
                  <a:lnTo>
                    <a:pt x="5" y="295"/>
                  </a:lnTo>
                  <a:lnTo>
                    <a:pt x="0" y="197"/>
                  </a:lnTo>
                  <a:lnTo>
                    <a:pt x="34" y="133"/>
                  </a:lnTo>
                </a:path>
              </a:pathLst>
            </a:custGeom>
            <a:solidFill>
              <a:srgbClr val="FFFFFF"/>
            </a:solidFill>
            <a:ln w="12700" cap="rnd" cmpd="sng">
              <a:solidFill>
                <a:srgbClr val="000000"/>
              </a:solidFill>
              <a:prstDash val="solid"/>
              <a:round/>
              <a:headEnd type="none" w="med" len="med"/>
              <a:tailEnd type="none" w="med" len="med"/>
            </a:ln>
            <a:effectLst/>
          </p:spPr>
          <p:txBody>
            <a:bodyPr/>
            <a:lstStyle/>
            <a:p>
              <a:endParaRPr lang="en-US"/>
            </a:p>
          </p:txBody>
        </p:sp>
        <p:grpSp>
          <p:nvGrpSpPr>
            <p:cNvPr id="87059" name="Group 19"/>
            <p:cNvGrpSpPr>
              <a:grpSpLocks/>
            </p:cNvGrpSpPr>
            <p:nvPr/>
          </p:nvGrpSpPr>
          <p:grpSpPr bwMode="auto">
            <a:xfrm>
              <a:off x="1353" y="1577"/>
              <a:ext cx="639" cy="847"/>
              <a:chOff x="1353" y="1577"/>
              <a:chExt cx="639" cy="847"/>
            </a:xfrm>
          </p:grpSpPr>
          <p:sp>
            <p:nvSpPr>
              <p:cNvPr id="87060" name="Freeform 20"/>
              <p:cNvSpPr>
                <a:spLocks/>
              </p:cNvSpPr>
              <p:nvPr/>
            </p:nvSpPr>
            <p:spPr bwMode="auto">
              <a:xfrm>
                <a:off x="1353" y="1577"/>
                <a:ext cx="639" cy="847"/>
              </a:xfrm>
              <a:custGeom>
                <a:avLst/>
                <a:gdLst/>
                <a:ahLst/>
                <a:cxnLst>
                  <a:cxn ang="0">
                    <a:pos x="0" y="52"/>
                  </a:cxn>
                  <a:cxn ang="0">
                    <a:pos x="35" y="102"/>
                  </a:cxn>
                  <a:cxn ang="0">
                    <a:pos x="81" y="177"/>
                  </a:cxn>
                  <a:cxn ang="0">
                    <a:pos x="127" y="276"/>
                  </a:cxn>
                  <a:cxn ang="0">
                    <a:pos x="164" y="374"/>
                  </a:cxn>
                  <a:cxn ang="0">
                    <a:pos x="190" y="453"/>
                  </a:cxn>
                  <a:cxn ang="0">
                    <a:pos x="235" y="617"/>
                  </a:cxn>
                  <a:cxn ang="0">
                    <a:pos x="248" y="667"/>
                  </a:cxn>
                  <a:cxn ang="0">
                    <a:pos x="267" y="699"/>
                  </a:cxn>
                  <a:cxn ang="0">
                    <a:pos x="283" y="726"/>
                  </a:cxn>
                  <a:cxn ang="0">
                    <a:pos x="409" y="811"/>
                  </a:cxn>
                  <a:cxn ang="0">
                    <a:pos x="456" y="846"/>
                  </a:cxn>
                  <a:cxn ang="0">
                    <a:pos x="450" y="760"/>
                  </a:cxn>
                  <a:cxn ang="0">
                    <a:pos x="429" y="689"/>
                  </a:cxn>
                  <a:cxn ang="0">
                    <a:pos x="405" y="616"/>
                  </a:cxn>
                  <a:cxn ang="0">
                    <a:pos x="348" y="525"/>
                  </a:cxn>
                  <a:cxn ang="0">
                    <a:pos x="312" y="425"/>
                  </a:cxn>
                  <a:cxn ang="0">
                    <a:pos x="295" y="276"/>
                  </a:cxn>
                  <a:cxn ang="0">
                    <a:pos x="370" y="334"/>
                  </a:cxn>
                  <a:cxn ang="0">
                    <a:pos x="439" y="381"/>
                  </a:cxn>
                  <a:cxn ang="0">
                    <a:pos x="508" y="403"/>
                  </a:cxn>
                  <a:cxn ang="0">
                    <a:pos x="552" y="414"/>
                  </a:cxn>
                  <a:cxn ang="0">
                    <a:pos x="587" y="409"/>
                  </a:cxn>
                  <a:cxn ang="0">
                    <a:pos x="609" y="381"/>
                  </a:cxn>
                  <a:cxn ang="0">
                    <a:pos x="633" y="302"/>
                  </a:cxn>
                  <a:cxn ang="0">
                    <a:pos x="638" y="244"/>
                  </a:cxn>
                  <a:cxn ang="0">
                    <a:pos x="638" y="147"/>
                  </a:cxn>
                  <a:cxn ang="0">
                    <a:pos x="638" y="66"/>
                  </a:cxn>
                  <a:cxn ang="0">
                    <a:pos x="535" y="68"/>
                  </a:cxn>
                  <a:cxn ang="0">
                    <a:pos x="490" y="58"/>
                  </a:cxn>
                  <a:cxn ang="0">
                    <a:pos x="484" y="149"/>
                  </a:cxn>
                  <a:cxn ang="0">
                    <a:pos x="473" y="178"/>
                  </a:cxn>
                  <a:cxn ang="0">
                    <a:pos x="405" y="144"/>
                  </a:cxn>
                  <a:cxn ang="0">
                    <a:pos x="358" y="104"/>
                  </a:cxn>
                  <a:cxn ang="0">
                    <a:pos x="272" y="58"/>
                  </a:cxn>
                  <a:cxn ang="0">
                    <a:pos x="210" y="17"/>
                  </a:cxn>
                  <a:cxn ang="0">
                    <a:pos x="154" y="0"/>
                  </a:cxn>
                  <a:cxn ang="0">
                    <a:pos x="85" y="28"/>
                  </a:cxn>
                  <a:cxn ang="0">
                    <a:pos x="0" y="52"/>
                  </a:cxn>
                </a:cxnLst>
                <a:rect l="0" t="0" r="r" b="b"/>
                <a:pathLst>
                  <a:path w="639" h="847">
                    <a:moveTo>
                      <a:pt x="0" y="52"/>
                    </a:moveTo>
                    <a:lnTo>
                      <a:pt x="35" y="102"/>
                    </a:lnTo>
                    <a:lnTo>
                      <a:pt x="81" y="177"/>
                    </a:lnTo>
                    <a:lnTo>
                      <a:pt x="127" y="276"/>
                    </a:lnTo>
                    <a:lnTo>
                      <a:pt x="164" y="374"/>
                    </a:lnTo>
                    <a:lnTo>
                      <a:pt x="190" y="453"/>
                    </a:lnTo>
                    <a:lnTo>
                      <a:pt x="235" y="617"/>
                    </a:lnTo>
                    <a:lnTo>
                      <a:pt x="248" y="667"/>
                    </a:lnTo>
                    <a:lnTo>
                      <a:pt x="267" y="699"/>
                    </a:lnTo>
                    <a:lnTo>
                      <a:pt x="283" y="726"/>
                    </a:lnTo>
                    <a:lnTo>
                      <a:pt x="409" y="811"/>
                    </a:lnTo>
                    <a:lnTo>
                      <a:pt x="456" y="846"/>
                    </a:lnTo>
                    <a:lnTo>
                      <a:pt x="450" y="760"/>
                    </a:lnTo>
                    <a:lnTo>
                      <a:pt x="429" y="689"/>
                    </a:lnTo>
                    <a:lnTo>
                      <a:pt x="405" y="616"/>
                    </a:lnTo>
                    <a:lnTo>
                      <a:pt x="348" y="525"/>
                    </a:lnTo>
                    <a:lnTo>
                      <a:pt x="312" y="425"/>
                    </a:lnTo>
                    <a:lnTo>
                      <a:pt x="295" y="276"/>
                    </a:lnTo>
                    <a:lnTo>
                      <a:pt x="370" y="334"/>
                    </a:lnTo>
                    <a:lnTo>
                      <a:pt x="439" y="381"/>
                    </a:lnTo>
                    <a:lnTo>
                      <a:pt x="508" y="403"/>
                    </a:lnTo>
                    <a:lnTo>
                      <a:pt x="552" y="414"/>
                    </a:lnTo>
                    <a:lnTo>
                      <a:pt x="587" y="409"/>
                    </a:lnTo>
                    <a:lnTo>
                      <a:pt x="609" y="381"/>
                    </a:lnTo>
                    <a:lnTo>
                      <a:pt x="633" y="302"/>
                    </a:lnTo>
                    <a:lnTo>
                      <a:pt x="638" y="244"/>
                    </a:lnTo>
                    <a:lnTo>
                      <a:pt x="638" y="147"/>
                    </a:lnTo>
                    <a:lnTo>
                      <a:pt x="638" y="66"/>
                    </a:lnTo>
                    <a:lnTo>
                      <a:pt x="535" y="68"/>
                    </a:lnTo>
                    <a:lnTo>
                      <a:pt x="490" y="58"/>
                    </a:lnTo>
                    <a:lnTo>
                      <a:pt x="484" y="149"/>
                    </a:lnTo>
                    <a:lnTo>
                      <a:pt x="473" y="178"/>
                    </a:lnTo>
                    <a:lnTo>
                      <a:pt x="405" y="144"/>
                    </a:lnTo>
                    <a:lnTo>
                      <a:pt x="358" y="104"/>
                    </a:lnTo>
                    <a:lnTo>
                      <a:pt x="272" y="58"/>
                    </a:lnTo>
                    <a:lnTo>
                      <a:pt x="210" y="17"/>
                    </a:lnTo>
                    <a:lnTo>
                      <a:pt x="154" y="0"/>
                    </a:lnTo>
                    <a:lnTo>
                      <a:pt x="85" y="28"/>
                    </a:lnTo>
                    <a:lnTo>
                      <a:pt x="0" y="52"/>
                    </a:lnTo>
                  </a:path>
                </a:pathLst>
              </a:custGeom>
              <a:solidFill>
                <a:srgbClr val="0000FF"/>
              </a:solidFill>
              <a:ln w="12700" cap="rnd" cmpd="sng">
                <a:solidFill>
                  <a:srgbClr val="000000"/>
                </a:solidFill>
                <a:prstDash val="solid"/>
                <a:round/>
                <a:headEnd type="none" w="med" len="med"/>
                <a:tailEnd type="none" w="med" len="med"/>
              </a:ln>
              <a:effectLst/>
            </p:spPr>
            <p:txBody>
              <a:bodyPr/>
              <a:lstStyle/>
              <a:p>
                <a:endParaRPr lang="en-US"/>
              </a:p>
            </p:txBody>
          </p:sp>
          <p:sp>
            <p:nvSpPr>
              <p:cNvPr id="87061" name="Freeform 21"/>
              <p:cNvSpPr>
                <a:spLocks/>
              </p:cNvSpPr>
              <p:nvPr/>
            </p:nvSpPr>
            <p:spPr bwMode="auto">
              <a:xfrm>
                <a:off x="1395" y="1618"/>
                <a:ext cx="180" cy="514"/>
              </a:xfrm>
              <a:custGeom>
                <a:avLst/>
                <a:gdLst/>
                <a:ahLst/>
                <a:cxnLst>
                  <a:cxn ang="0">
                    <a:pos x="0" y="0"/>
                  </a:cxn>
                  <a:cxn ang="0">
                    <a:pos x="78" y="35"/>
                  </a:cxn>
                  <a:cxn ang="0">
                    <a:pos x="71" y="96"/>
                  </a:cxn>
                  <a:cxn ang="0">
                    <a:pos x="121" y="99"/>
                  </a:cxn>
                  <a:cxn ang="0">
                    <a:pos x="152" y="210"/>
                  </a:cxn>
                  <a:cxn ang="0">
                    <a:pos x="170" y="330"/>
                  </a:cxn>
                  <a:cxn ang="0">
                    <a:pos x="177" y="444"/>
                  </a:cxn>
                  <a:cxn ang="0">
                    <a:pos x="179" y="513"/>
                  </a:cxn>
                </a:cxnLst>
                <a:rect l="0" t="0" r="r" b="b"/>
                <a:pathLst>
                  <a:path w="180" h="514">
                    <a:moveTo>
                      <a:pt x="0" y="0"/>
                    </a:moveTo>
                    <a:lnTo>
                      <a:pt x="78" y="35"/>
                    </a:lnTo>
                    <a:lnTo>
                      <a:pt x="71" y="96"/>
                    </a:lnTo>
                    <a:lnTo>
                      <a:pt x="121" y="99"/>
                    </a:lnTo>
                    <a:lnTo>
                      <a:pt x="152" y="210"/>
                    </a:lnTo>
                    <a:lnTo>
                      <a:pt x="170" y="330"/>
                    </a:lnTo>
                    <a:lnTo>
                      <a:pt x="177" y="444"/>
                    </a:lnTo>
                    <a:lnTo>
                      <a:pt x="179" y="513"/>
                    </a:lnTo>
                  </a:path>
                </a:pathLst>
              </a:custGeom>
              <a:noFill/>
              <a:ln w="12700" cap="rnd" cmpd="sng">
                <a:solidFill>
                  <a:srgbClr val="000000"/>
                </a:solidFill>
                <a:prstDash val="solid"/>
                <a:round/>
                <a:headEnd type="none" w="med" len="med"/>
                <a:tailEnd type="none" w="med" len="med"/>
              </a:ln>
              <a:effectLst/>
            </p:spPr>
            <p:txBody>
              <a:bodyPr/>
              <a:lstStyle/>
              <a:p>
                <a:endParaRPr lang="en-US"/>
              </a:p>
            </p:txBody>
          </p:sp>
        </p:grpSp>
        <p:sp>
          <p:nvSpPr>
            <p:cNvPr id="87062" name="Freeform 22"/>
            <p:cNvSpPr>
              <a:spLocks/>
            </p:cNvSpPr>
            <p:nvPr/>
          </p:nvSpPr>
          <p:spPr bwMode="auto">
            <a:xfrm>
              <a:off x="1199" y="1618"/>
              <a:ext cx="193" cy="160"/>
            </a:xfrm>
            <a:custGeom>
              <a:avLst/>
              <a:gdLst/>
              <a:ahLst/>
              <a:cxnLst>
                <a:cxn ang="0">
                  <a:pos x="17" y="51"/>
                </a:cxn>
                <a:cxn ang="0">
                  <a:pos x="0" y="77"/>
                </a:cxn>
                <a:cxn ang="0">
                  <a:pos x="83" y="159"/>
                </a:cxn>
                <a:cxn ang="0">
                  <a:pos x="110" y="62"/>
                </a:cxn>
                <a:cxn ang="0">
                  <a:pos x="192" y="110"/>
                </a:cxn>
                <a:cxn ang="0">
                  <a:pos x="188" y="27"/>
                </a:cxn>
                <a:cxn ang="0">
                  <a:pos x="138" y="0"/>
                </a:cxn>
                <a:cxn ang="0">
                  <a:pos x="17" y="51"/>
                </a:cxn>
              </a:cxnLst>
              <a:rect l="0" t="0" r="r" b="b"/>
              <a:pathLst>
                <a:path w="193" h="160">
                  <a:moveTo>
                    <a:pt x="17" y="51"/>
                  </a:moveTo>
                  <a:lnTo>
                    <a:pt x="0" y="77"/>
                  </a:lnTo>
                  <a:lnTo>
                    <a:pt x="83" y="159"/>
                  </a:lnTo>
                  <a:lnTo>
                    <a:pt x="110" y="62"/>
                  </a:lnTo>
                  <a:lnTo>
                    <a:pt x="192" y="110"/>
                  </a:lnTo>
                  <a:lnTo>
                    <a:pt x="188" y="27"/>
                  </a:lnTo>
                  <a:lnTo>
                    <a:pt x="138" y="0"/>
                  </a:lnTo>
                  <a:lnTo>
                    <a:pt x="17" y="51"/>
                  </a:lnTo>
                </a:path>
              </a:pathLst>
            </a:custGeom>
            <a:solidFill>
              <a:srgbClr val="FFFFFF"/>
            </a:solidFill>
            <a:ln w="12700" cap="rnd" cmpd="sng">
              <a:solidFill>
                <a:srgbClr val="000000"/>
              </a:solidFill>
              <a:prstDash val="solid"/>
              <a:round/>
              <a:headEnd type="none" w="med" len="med"/>
              <a:tailEnd type="none" w="med" len="med"/>
            </a:ln>
            <a:effectLst/>
          </p:spPr>
          <p:txBody>
            <a:bodyPr/>
            <a:lstStyle/>
            <a:p>
              <a:endParaRPr lang="en-US"/>
            </a:p>
          </p:txBody>
        </p:sp>
        <p:grpSp>
          <p:nvGrpSpPr>
            <p:cNvPr id="87063" name="Group 23"/>
            <p:cNvGrpSpPr>
              <a:grpSpLocks/>
            </p:cNvGrpSpPr>
            <p:nvPr/>
          </p:nvGrpSpPr>
          <p:grpSpPr bwMode="auto">
            <a:xfrm>
              <a:off x="1862" y="847"/>
              <a:ext cx="893" cy="2250"/>
              <a:chOff x="1862" y="847"/>
              <a:chExt cx="893" cy="2250"/>
            </a:xfrm>
          </p:grpSpPr>
          <p:grpSp>
            <p:nvGrpSpPr>
              <p:cNvPr id="87064" name="Group 24"/>
              <p:cNvGrpSpPr>
                <a:grpSpLocks/>
              </p:cNvGrpSpPr>
              <p:nvPr/>
            </p:nvGrpSpPr>
            <p:grpSpPr bwMode="auto">
              <a:xfrm>
                <a:off x="1882" y="847"/>
                <a:ext cx="873" cy="2250"/>
                <a:chOff x="1882" y="847"/>
                <a:chExt cx="873" cy="2250"/>
              </a:xfrm>
            </p:grpSpPr>
            <p:sp>
              <p:nvSpPr>
                <p:cNvPr id="87065" name="Freeform 25"/>
                <p:cNvSpPr>
                  <a:spLocks/>
                </p:cNvSpPr>
                <p:nvPr/>
              </p:nvSpPr>
              <p:spPr bwMode="auto">
                <a:xfrm>
                  <a:off x="1882" y="861"/>
                  <a:ext cx="87" cy="2236"/>
                </a:xfrm>
                <a:custGeom>
                  <a:avLst/>
                  <a:gdLst/>
                  <a:ahLst/>
                  <a:cxnLst>
                    <a:cxn ang="0">
                      <a:pos x="0" y="4"/>
                    </a:cxn>
                    <a:cxn ang="0">
                      <a:pos x="43" y="2235"/>
                    </a:cxn>
                    <a:cxn ang="0">
                      <a:pos x="86" y="2235"/>
                    </a:cxn>
                    <a:cxn ang="0">
                      <a:pos x="43" y="0"/>
                    </a:cxn>
                    <a:cxn ang="0">
                      <a:pos x="0" y="4"/>
                    </a:cxn>
                  </a:cxnLst>
                  <a:rect l="0" t="0" r="r" b="b"/>
                  <a:pathLst>
                    <a:path w="87" h="2236">
                      <a:moveTo>
                        <a:pt x="0" y="4"/>
                      </a:moveTo>
                      <a:lnTo>
                        <a:pt x="43" y="2235"/>
                      </a:lnTo>
                      <a:lnTo>
                        <a:pt x="86" y="2235"/>
                      </a:lnTo>
                      <a:lnTo>
                        <a:pt x="43" y="0"/>
                      </a:lnTo>
                      <a:lnTo>
                        <a:pt x="0" y="4"/>
                      </a:lnTo>
                    </a:path>
                  </a:pathLst>
                </a:custGeom>
                <a:solidFill>
                  <a:srgbClr val="A05000"/>
                </a:solidFill>
                <a:ln w="12700" cap="rnd" cmpd="sng">
                  <a:solidFill>
                    <a:srgbClr val="000000"/>
                  </a:solidFill>
                  <a:prstDash val="solid"/>
                  <a:round/>
                  <a:headEnd type="none" w="med" len="med"/>
                  <a:tailEnd type="none" w="med" len="med"/>
                </a:ln>
                <a:effectLst/>
              </p:spPr>
              <p:txBody>
                <a:bodyPr/>
                <a:lstStyle/>
                <a:p>
                  <a:endParaRPr lang="en-US"/>
                </a:p>
              </p:txBody>
            </p:sp>
            <p:sp>
              <p:nvSpPr>
                <p:cNvPr id="87066" name="Freeform 26"/>
                <p:cNvSpPr>
                  <a:spLocks/>
                </p:cNvSpPr>
                <p:nvPr/>
              </p:nvSpPr>
              <p:spPr bwMode="auto">
                <a:xfrm>
                  <a:off x="1924" y="847"/>
                  <a:ext cx="831" cy="296"/>
                </a:xfrm>
                <a:custGeom>
                  <a:avLst/>
                  <a:gdLst/>
                  <a:ahLst/>
                  <a:cxnLst>
                    <a:cxn ang="0">
                      <a:pos x="0" y="27"/>
                    </a:cxn>
                    <a:cxn ang="0">
                      <a:pos x="64" y="8"/>
                    </a:cxn>
                    <a:cxn ang="0">
                      <a:pos x="108" y="4"/>
                    </a:cxn>
                    <a:cxn ang="0">
                      <a:pos x="156" y="1"/>
                    </a:cxn>
                    <a:cxn ang="0">
                      <a:pos x="203" y="0"/>
                    </a:cxn>
                    <a:cxn ang="0">
                      <a:pos x="257" y="3"/>
                    </a:cxn>
                    <a:cxn ang="0">
                      <a:pos x="292" y="10"/>
                    </a:cxn>
                    <a:cxn ang="0">
                      <a:pos x="328" y="20"/>
                    </a:cxn>
                    <a:cxn ang="0">
                      <a:pos x="348" y="27"/>
                    </a:cxn>
                    <a:cxn ang="0">
                      <a:pos x="379" y="41"/>
                    </a:cxn>
                    <a:cxn ang="0">
                      <a:pos x="420" y="65"/>
                    </a:cxn>
                    <a:cxn ang="0">
                      <a:pos x="458" y="71"/>
                    </a:cxn>
                    <a:cxn ang="0">
                      <a:pos x="479" y="71"/>
                    </a:cxn>
                    <a:cxn ang="0">
                      <a:pos x="517" y="67"/>
                    </a:cxn>
                    <a:cxn ang="0">
                      <a:pos x="552" y="55"/>
                    </a:cxn>
                    <a:cxn ang="0">
                      <a:pos x="588" y="45"/>
                    </a:cxn>
                    <a:cxn ang="0">
                      <a:pos x="640" y="38"/>
                    </a:cxn>
                    <a:cxn ang="0">
                      <a:pos x="701" y="38"/>
                    </a:cxn>
                    <a:cxn ang="0">
                      <a:pos x="767" y="59"/>
                    </a:cxn>
                    <a:cxn ang="0">
                      <a:pos x="830" y="89"/>
                    </a:cxn>
                    <a:cxn ang="0">
                      <a:pos x="767" y="130"/>
                    </a:cxn>
                    <a:cxn ang="0">
                      <a:pos x="718" y="165"/>
                    </a:cxn>
                    <a:cxn ang="0">
                      <a:pos x="760" y="209"/>
                    </a:cxn>
                    <a:cxn ang="0">
                      <a:pos x="823" y="256"/>
                    </a:cxn>
                    <a:cxn ang="0">
                      <a:pos x="774" y="271"/>
                    </a:cxn>
                    <a:cxn ang="0">
                      <a:pos x="697" y="285"/>
                    </a:cxn>
                    <a:cxn ang="0">
                      <a:pos x="611" y="293"/>
                    </a:cxn>
                    <a:cxn ang="0">
                      <a:pos x="519" y="295"/>
                    </a:cxn>
                    <a:cxn ang="0">
                      <a:pos x="454" y="291"/>
                    </a:cxn>
                    <a:cxn ang="0">
                      <a:pos x="390" y="281"/>
                    </a:cxn>
                    <a:cxn ang="0">
                      <a:pos x="350" y="267"/>
                    </a:cxn>
                    <a:cxn ang="0">
                      <a:pos x="297" y="224"/>
                    </a:cxn>
                    <a:cxn ang="0">
                      <a:pos x="258" y="215"/>
                    </a:cxn>
                    <a:cxn ang="0">
                      <a:pos x="213" y="215"/>
                    </a:cxn>
                    <a:cxn ang="0">
                      <a:pos x="179" y="219"/>
                    </a:cxn>
                    <a:cxn ang="0">
                      <a:pos x="139" y="224"/>
                    </a:cxn>
                    <a:cxn ang="0">
                      <a:pos x="95" y="238"/>
                    </a:cxn>
                    <a:cxn ang="0">
                      <a:pos x="62" y="247"/>
                    </a:cxn>
                    <a:cxn ang="0">
                      <a:pos x="0" y="281"/>
                    </a:cxn>
                    <a:cxn ang="0">
                      <a:pos x="22" y="245"/>
                    </a:cxn>
                    <a:cxn ang="0">
                      <a:pos x="33" y="209"/>
                    </a:cxn>
                    <a:cxn ang="0">
                      <a:pos x="41" y="162"/>
                    </a:cxn>
                    <a:cxn ang="0">
                      <a:pos x="39" y="115"/>
                    </a:cxn>
                    <a:cxn ang="0">
                      <a:pos x="23" y="71"/>
                    </a:cxn>
                    <a:cxn ang="0">
                      <a:pos x="0" y="27"/>
                    </a:cxn>
                  </a:cxnLst>
                  <a:rect l="0" t="0" r="r" b="b"/>
                  <a:pathLst>
                    <a:path w="831" h="296">
                      <a:moveTo>
                        <a:pt x="0" y="27"/>
                      </a:moveTo>
                      <a:lnTo>
                        <a:pt x="64" y="8"/>
                      </a:lnTo>
                      <a:lnTo>
                        <a:pt x="108" y="4"/>
                      </a:lnTo>
                      <a:lnTo>
                        <a:pt x="156" y="1"/>
                      </a:lnTo>
                      <a:lnTo>
                        <a:pt x="203" y="0"/>
                      </a:lnTo>
                      <a:lnTo>
                        <a:pt x="257" y="3"/>
                      </a:lnTo>
                      <a:lnTo>
                        <a:pt x="292" y="10"/>
                      </a:lnTo>
                      <a:lnTo>
                        <a:pt x="328" y="20"/>
                      </a:lnTo>
                      <a:lnTo>
                        <a:pt x="348" y="27"/>
                      </a:lnTo>
                      <a:lnTo>
                        <a:pt x="379" y="41"/>
                      </a:lnTo>
                      <a:lnTo>
                        <a:pt x="420" y="65"/>
                      </a:lnTo>
                      <a:lnTo>
                        <a:pt x="458" y="71"/>
                      </a:lnTo>
                      <a:lnTo>
                        <a:pt x="479" y="71"/>
                      </a:lnTo>
                      <a:lnTo>
                        <a:pt x="517" y="67"/>
                      </a:lnTo>
                      <a:lnTo>
                        <a:pt x="552" y="55"/>
                      </a:lnTo>
                      <a:lnTo>
                        <a:pt x="588" y="45"/>
                      </a:lnTo>
                      <a:lnTo>
                        <a:pt x="640" y="38"/>
                      </a:lnTo>
                      <a:lnTo>
                        <a:pt x="701" y="38"/>
                      </a:lnTo>
                      <a:lnTo>
                        <a:pt x="767" y="59"/>
                      </a:lnTo>
                      <a:lnTo>
                        <a:pt x="830" y="89"/>
                      </a:lnTo>
                      <a:lnTo>
                        <a:pt x="767" y="130"/>
                      </a:lnTo>
                      <a:lnTo>
                        <a:pt x="718" y="165"/>
                      </a:lnTo>
                      <a:lnTo>
                        <a:pt x="760" y="209"/>
                      </a:lnTo>
                      <a:lnTo>
                        <a:pt x="823" y="256"/>
                      </a:lnTo>
                      <a:lnTo>
                        <a:pt x="774" y="271"/>
                      </a:lnTo>
                      <a:lnTo>
                        <a:pt x="697" y="285"/>
                      </a:lnTo>
                      <a:lnTo>
                        <a:pt x="611" y="293"/>
                      </a:lnTo>
                      <a:lnTo>
                        <a:pt x="519" y="295"/>
                      </a:lnTo>
                      <a:lnTo>
                        <a:pt x="454" y="291"/>
                      </a:lnTo>
                      <a:lnTo>
                        <a:pt x="390" y="281"/>
                      </a:lnTo>
                      <a:lnTo>
                        <a:pt x="350" y="267"/>
                      </a:lnTo>
                      <a:lnTo>
                        <a:pt x="297" y="224"/>
                      </a:lnTo>
                      <a:lnTo>
                        <a:pt x="258" y="215"/>
                      </a:lnTo>
                      <a:lnTo>
                        <a:pt x="213" y="215"/>
                      </a:lnTo>
                      <a:lnTo>
                        <a:pt x="179" y="219"/>
                      </a:lnTo>
                      <a:lnTo>
                        <a:pt x="139" y="224"/>
                      </a:lnTo>
                      <a:lnTo>
                        <a:pt x="95" y="238"/>
                      </a:lnTo>
                      <a:lnTo>
                        <a:pt x="62" y="247"/>
                      </a:lnTo>
                      <a:lnTo>
                        <a:pt x="0" y="281"/>
                      </a:lnTo>
                      <a:lnTo>
                        <a:pt x="22" y="245"/>
                      </a:lnTo>
                      <a:lnTo>
                        <a:pt x="33" y="209"/>
                      </a:lnTo>
                      <a:lnTo>
                        <a:pt x="41" y="162"/>
                      </a:lnTo>
                      <a:lnTo>
                        <a:pt x="39" y="115"/>
                      </a:lnTo>
                      <a:lnTo>
                        <a:pt x="23" y="71"/>
                      </a:lnTo>
                      <a:lnTo>
                        <a:pt x="0" y="27"/>
                      </a:lnTo>
                    </a:path>
                  </a:pathLst>
                </a:custGeom>
                <a:solidFill>
                  <a:srgbClr val="00FF00"/>
                </a:solidFill>
                <a:ln w="12700" cap="rnd" cmpd="sng">
                  <a:solidFill>
                    <a:srgbClr val="000000"/>
                  </a:solidFill>
                  <a:prstDash val="solid"/>
                  <a:round/>
                  <a:headEnd type="none" w="med" len="med"/>
                  <a:tailEnd type="none" w="med" len="med"/>
                </a:ln>
                <a:effectLst/>
              </p:spPr>
              <p:txBody>
                <a:bodyPr/>
                <a:lstStyle/>
                <a:p>
                  <a:endParaRPr lang="en-US"/>
                </a:p>
              </p:txBody>
            </p:sp>
          </p:grpSp>
          <p:sp>
            <p:nvSpPr>
              <p:cNvPr id="87067" name="Freeform 27"/>
              <p:cNvSpPr>
                <a:spLocks/>
              </p:cNvSpPr>
              <p:nvPr/>
            </p:nvSpPr>
            <p:spPr bwMode="auto">
              <a:xfrm>
                <a:off x="1862" y="1428"/>
                <a:ext cx="134" cy="190"/>
              </a:xfrm>
              <a:custGeom>
                <a:avLst/>
                <a:gdLst/>
                <a:ahLst/>
                <a:cxnLst>
                  <a:cxn ang="0">
                    <a:pos x="58" y="3"/>
                  </a:cxn>
                  <a:cxn ang="0">
                    <a:pos x="33" y="15"/>
                  </a:cxn>
                  <a:cxn ang="0">
                    <a:pos x="9" y="37"/>
                  </a:cxn>
                  <a:cxn ang="0">
                    <a:pos x="0" y="51"/>
                  </a:cxn>
                  <a:cxn ang="0">
                    <a:pos x="4" y="64"/>
                  </a:cxn>
                  <a:cxn ang="0">
                    <a:pos x="16" y="71"/>
                  </a:cxn>
                  <a:cxn ang="0">
                    <a:pos x="38" y="67"/>
                  </a:cxn>
                  <a:cxn ang="0">
                    <a:pos x="12" y="74"/>
                  </a:cxn>
                  <a:cxn ang="0">
                    <a:pos x="9" y="87"/>
                  </a:cxn>
                  <a:cxn ang="0">
                    <a:pos x="12" y="100"/>
                  </a:cxn>
                  <a:cxn ang="0">
                    <a:pos x="18" y="113"/>
                  </a:cxn>
                  <a:cxn ang="0">
                    <a:pos x="44" y="108"/>
                  </a:cxn>
                  <a:cxn ang="0">
                    <a:pos x="16" y="117"/>
                  </a:cxn>
                  <a:cxn ang="0">
                    <a:pos x="16" y="128"/>
                  </a:cxn>
                  <a:cxn ang="0">
                    <a:pos x="20" y="144"/>
                  </a:cxn>
                  <a:cxn ang="0">
                    <a:pos x="30" y="151"/>
                  </a:cxn>
                  <a:cxn ang="0">
                    <a:pos x="44" y="149"/>
                  </a:cxn>
                  <a:cxn ang="0">
                    <a:pos x="28" y="156"/>
                  </a:cxn>
                  <a:cxn ang="0">
                    <a:pos x="25" y="166"/>
                  </a:cxn>
                  <a:cxn ang="0">
                    <a:pos x="27" y="178"/>
                  </a:cxn>
                  <a:cxn ang="0">
                    <a:pos x="45" y="189"/>
                  </a:cxn>
                  <a:cxn ang="0">
                    <a:pos x="70" y="185"/>
                  </a:cxn>
                  <a:cxn ang="0">
                    <a:pos x="95" y="176"/>
                  </a:cxn>
                  <a:cxn ang="0">
                    <a:pos x="112" y="166"/>
                  </a:cxn>
                  <a:cxn ang="0">
                    <a:pos x="128" y="147"/>
                  </a:cxn>
                  <a:cxn ang="0">
                    <a:pos x="126" y="121"/>
                  </a:cxn>
                  <a:cxn ang="0">
                    <a:pos x="133" y="96"/>
                  </a:cxn>
                  <a:cxn ang="0">
                    <a:pos x="118" y="76"/>
                  </a:cxn>
                  <a:cxn ang="0">
                    <a:pos x="120" y="51"/>
                  </a:cxn>
                  <a:cxn ang="0">
                    <a:pos x="109" y="37"/>
                  </a:cxn>
                  <a:cxn ang="0">
                    <a:pos x="111" y="14"/>
                  </a:cxn>
                  <a:cxn ang="0">
                    <a:pos x="94" y="0"/>
                  </a:cxn>
                  <a:cxn ang="0">
                    <a:pos x="58" y="3"/>
                  </a:cxn>
                </a:cxnLst>
                <a:rect l="0" t="0" r="r" b="b"/>
                <a:pathLst>
                  <a:path w="134" h="190">
                    <a:moveTo>
                      <a:pt x="58" y="3"/>
                    </a:moveTo>
                    <a:lnTo>
                      <a:pt x="33" y="15"/>
                    </a:lnTo>
                    <a:lnTo>
                      <a:pt x="9" y="37"/>
                    </a:lnTo>
                    <a:lnTo>
                      <a:pt x="0" y="51"/>
                    </a:lnTo>
                    <a:lnTo>
                      <a:pt x="4" y="64"/>
                    </a:lnTo>
                    <a:lnTo>
                      <a:pt x="16" y="71"/>
                    </a:lnTo>
                    <a:lnTo>
                      <a:pt x="38" y="67"/>
                    </a:lnTo>
                    <a:lnTo>
                      <a:pt x="12" y="74"/>
                    </a:lnTo>
                    <a:lnTo>
                      <a:pt x="9" y="87"/>
                    </a:lnTo>
                    <a:lnTo>
                      <a:pt x="12" y="100"/>
                    </a:lnTo>
                    <a:lnTo>
                      <a:pt x="18" y="113"/>
                    </a:lnTo>
                    <a:lnTo>
                      <a:pt x="44" y="108"/>
                    </a:lnTo>
                    <a:lnTo>
                      <a:pt x="16" y="117"/>
                    </a:lnTo>
                    <a:lnTo>
                      <a:pt x="16" y="128"/>
                    </a:lnTo>
                    <a:lnTo>
                      <a:pt x="20" y="144"/>
                    </a:lnTo>
                    <a:lnTo>
                      <a:pt x="30" y="151"/>
                    </a:lnTo>
                    <a:lnTo>
                      <a:pt x="44" y="149"/>
                    </a:lnTo>
                    <a:lnTo>
                      <a:pt x="28" y="156"/>
                    </a:lnTo>
                    <a:lnTo>
                      <a:pt x="25" y="166"/>
                    </a:lnTo>
                    <a:lnTo>
                      <a:pt x="27" y="178"/>
                    </a:lnTo>
                    <a:lnTo>
                      <a:pt x="45" y="189"/>
                    </a:lnTo>
                    <a:lnTo>
                      <a:pt x="70" y="185"/>
                    </a:lnTo>
                    <a:lnTo>
                      <a:pt x="95" y="176"/>
                    </a:lnTo>
                    <a:lnTo>
                      <a:pt x="112" y="166"/>
                    </a:lnTo>
                    <a:lnTo>
                      <a:pt x="128" y="147"/>
                    </a:lnTo>
                    <a:lnTo>
                      <a:pt x="126" y="121"/>
                    </a:lnTo>
                    <a:lnTo>
                      <a:pt x="133" y="96"/>
                    </a:lnTo>
                    <a:lnTo>
                      <a:pt x="118" y="76"/>
                    </a:lnTo>
                    <a:lnTo>
                      <a:pt x="120" y="51"/>
                    </a:lnTo>
                    <a:lnTo>
                      <a:pt x="109" y="37"/>
                    </a:lnTo>
                    <a:lnTo>
                      <a:pt x="111" y="14"/>
                    </a:lnTo>
                    <a:lnTo>
                      <a:pt x="94" y="0"/>
                    </a:lnTo>
                    <a:lnTo>
                      <a:pt x="58" y="3"/>
                    </a:lnTo>
                  </a:path>
                </a:pathLst>
              </a:custGeom>
              <a:solidFill>
                <a:srgbClr val="FFE0C0"/>
              </a:solidFill>
              <a:ln w="12700" cap="rnd" cmpd="sng">
                <a:solidFill>
                  <a:srgbClr val="000000"/>
                </a:solidFill>
                <a:prstDash val="solid"/>
                <a:round/>
                <a:headEnd type="none" w="med" len="med"/>
                <a:tailEnd type="none" w="med" len="med"/>
              </a:ln>
              <a:effectLst/>
            </p:spPr>
            <p:txBody>
              <a:bodyPr/>
              <a:lstStyle/>
              <a:p>
                <a:endParaRPr lang="en-US"/>
              </a:p>
            </p:txBody>
          </p:sp>
        </p:grpSp>
        <p:grpSp>
          <p:nvGrpSpPr>
            <p:cNvPr id="87068" name="Group 28"/>
            <p:cNvGrpSpPr>
              <a:grpSpLocks/>
            </p:cNvGrpSpPr>
            <p:nvPr/>
          </p:nvGrpSpPr>
          <p:grpSpPr bwMode="auto">
            <a:xfrm>
              <a:off x="1263" y="2257"/>
              <a:ext cx="771" cy="1422"/>
              <a:chOff x="1263" y="2257"/>
              <a:chExt cx="771" cy="1422"/>
            </a:xfrm>
          </p:grpSpPr>
          <p:grpSp>
            <p:nvGrpSpPr>
              <p:cNvPr id="87069" name="Group 29"/>
              <p:cNvGrpSpPr>
                <a:grpSpLocks/>
              </p:cNvGrpSpPr>
              <p:nvPr/>
            </p:nvGrpSpPr>
            <p:grpSpPr bwMode="auto">
              <a:xfrm>
                <a:off x="1316" y="3174"/>
                <a:ext cx="675" cy="505"/>
                <a:chOff x="1316" y="3174"/>
                <a:chExt cx="675" cy="505"/>
              </a:xfrm>
            </p:grpSpPr>
            <p:sp>
              <p:nvSpPr>
                <p:cNvPr id="87070" name="Freeform 30"/>
                <p:cNvSpPr>
                  <a:spLocks/>
                </p:cNvSpPr>
                <p:nvPr/>
              </p:nvSpPr>
              <p:spPr bwMode="auto">
                <a:xfrm>
                  <a:off x="1630" y="3174"/>
                  <a:ext cx="361" cy="184"/>
                </a:xfrm>
                <a:custGeom>
                  <a:avLst/>
                  <a:gdLst/>
                  <a:ahLst/>
                  <a:cxnLst>
                    <a:cxn ang="0">
                      <a:pos x="17" y="42"/>
                    </a:cxn>
                    <a:cxn ang="0">
                      <a:pos x="9" y="95"/>
                    </a:cxn>
                    <a:cxn ang="0">
                      <a:pos x="0" y="130"/>
                    </a:cxn>
                    <a:cxn ang="0">
                      <a:pos x="5" y="156"/>
                    </a:cxn>
                    <a:cxn ang="0">
                      <a:pos x="17" y="168"/>
                    </a:cxn>
                    <a:cxn ang="0">
                      <a:pos x="59" y="172"/>
                    </a:cxn>
                    <a:cxn ang="0">
                      <a:pos x="112" y="168"/>
                    </a:cxn>
                    <a:cxn ang="0">
                      <a:pos x="126" y="143"/>
                    </a:cxn>
                    <a:cxn ang="0">
                      <a:pos x="200" y="175"/>
                    </a:cxn>
                    <a:cxn ang="0">
                      <a:pos x="250" y="183"/>
                    </a:cxn>
                    <a:cxn ang="0">
                      <a:pos x="284" y="183"/>
                    </a:cxn>
                    <a:cxn ang="0">
                      <a:pos x="329" y="179"/>
                    </a:cxn>
                    <a:cxn ang="0">
                      <a:pos x="348" y="172"/>
                    </a:cxn>
                    <a:cxn ang="0">
                      <a:pos x="360" y="153"/>
                    </a:cxn>
                    <a:cxn ang="0">
                      <a:pos x="355" y="118"/>
                    </a:cxn>
                    <a:cxn ang="0">
                      <a:pos x="335" y="101"/>
                    </a:cxn>
                    <a:cxn ang="0">
                      <a:pos x="284" y="100"/>
                    </a:cxn>
                    <a:cxn ang="0">
                      <a:pos x="230" y="81"/>
                    </a:cxn>
                    <a:cxn ang="0">
                      <a:pos x="185" y="65"/>
                    </a:cxn>
                    <a:cxn ang="0">
                      <a:pos x="185" y="0"/>
                    </a:cxn>
                    <a:cxn ang="0">
                      <a:pos x="17" y="42"/>
                    </a:cxn>
                  </a:cxnLst>
                  <a:rect l="0" t="0" r="r" b="b"/>
                  <a:pathLst>
                    <a:path w="361" h="184">
                      <a:moveTo>
                        <a:pt x="17" y="42"/>
                      </a:moveTo>
                      <a:lnTo>
                        <a:pt x="9" y="95"/>
                      </a:lnTo>
                      <a:lnTo>
                        <a:pt x="0" y="130"/>
                      </a:lnTo>
                      <a:lnTo>
                        <a:pt x="5" y="156"/>
                      </a:lnTo>
                      <a:lnTo>
                        <a:pt x="17" y="168"/>
                      </a:lnTo>
                      <a:lnTo>
                        <a:pt x="59" y="172"/>
                      </a:lnTo>
                      <a:lnTo>
                        <a:pt x="112" y="168"/>
                      </a:lnTo>
                      <a:lnTo>
                        <a:pt x="126" y="143"/>
                      </a:lnTo>
                      <a:lnTo>
                        <a:pt x="200" y="175"/>
                      </a:lnTo>
                      <a:lnTo>
                        <a:pt x="250" y="183"/>
                      </a:lnTo>
                      <a:lnTo>
                        <a:pt x="284" y="183"/>
                      </a:lnTo>
                      <a:lnTo>
                        <a:pt x="329" y="179"/>
                      </a:lnTo>
                      <a:lnTo>
                        <a:pt x="348" y="172"/>
                      </a:lnTo>
                      <a:lnTo>
                        <a:pt x="360" y="153"/>
                      </a:lnTo>
                      <a:lnTo>
                        <a:pt x="355" y="118"/>
                      </a:lnTo>
                      <a:lnTo>
                        <a:pt x="335" y="101"/>
                      </a:lnTo>
                      <a:lnTo>
                        <a:pt x="284" y="100"/>
                      </a:lnTo>
                      <a:lnTo>
                        <a:pt x="230" y="81"/>
                      </a:lnTo>
                      <a:lnTo>
                        <a:pt x="185" y="65"/>
                      </a:lnTo>
                      <a:lnTo>
                        <a:pt x="185" y="0"/>
                      </a:lnTo>
                      <a:lnTo>
                        <a:pt x="17" y="42"/>
                      </a:lnTo>
                    </a:path>
                  </a:pathLst>
                </a:custGeom>
                <a:solidFill>
                  <a:srgbClr val="C06000"/>
                </a:solidFill>
                <a:ln w="12700" cap="rnd" cmpd="sng">
                  <a:solidFill>
                    <a:srgbClr val="000000"/>
                  </a:solidFill>
                  <a:prstDash val="solid"/>
                  <a:round/>
                  <a:headEnd type="none" w="med" len="med"/>
                  <a:tailEnd type="none" w="med" len="med"/>
                </a:ln>
                <a:effectLst/>
              </p:spPr>
              <p:txBody>
                <a:bodyPr/>
                <a:lstStyle/>
                <a:p>
                  <a:endParaRPr lang="en-US"/>
                </a:p>
              </p:txBody>
            </p:sp>
            <p:sp>
              <p:nvSpPr>
                <p:cNvPr id="87071" name="Freeform 31"/>
                <p:cNvSpPr>
                  <a:spLocks/>
                </p:cNvSpPr>
                <p:nvPr/>
              </p:nvSpPr>
              <p:spPr bwMode="auto">
                <a:xfrm>
                  <a:off x="1316" y="3502"/>
                  <a:ext cx="242" cy="177"/>
                </a:xfrm>
                <a:custGeom>
                  <a:avLst/>
                  <a:gdLst/>
                  <a:ahLst/>
                  <a:cxnLst>
                    <a:cxn ang="0">
                      <a:pos x="23" y="3"/>
                    </a:cxn>
                    <a:cxn ang="0">
                      <a:pos x="0" y="61"/>
                    </a:cxn>
                    <a:cxn ang="0">
                      <a:pos x="4" y="93"/>
                    </a:cxn>
                    <a:cxn ang="0">
                      <a:pos x="30" y="96"/>
                    </a:cxn>
                    <a:cxn ang="0">
                      <a:pos x="49" y="134"/>
                    </a:cxn>
                    <a:cxn ang="0">
                      <a:pos x="86" y="153"/>
                    </a:cxn>
                    <a:cxn ang="0">
                      <a:pos x="143" y="170"/>
                    </a:cxn>
                    <a:cxn ang="0">
                      <a:pos x="169" y="176"/>
                    </a:cxn>
                    <a:cxn ang="0">
                      <a:pos x="201" y="174"/>
                    </a:cxn>
                    <a:cxn ang="0">
                      <a:pos x="231" y="160"/>
                    </a:cxn>
                    <a:cxn ang="0">
                      <a:pos x="241" y="127"/>
                    </a:cxn>
                    <a:cxn ang="0">
                      <a:pos x="233" y="93"/>
                    </a:cxn>
                    <a:cxn ang="0">
                      <a:pos x="210" y="71"/>
                    </a:cxn>
                    <a:cxn ang="0">
                      <a:pos x="174" y="58"/>
                    </a:cxn>
                    <a:cxn ang="0">
                      <a:pos x="167" y="26"/>
                    </a:cxn>
                    <a:cxn ang="0">
                      <a:pos x="160" y="0"/>
                    </a:cxn>
                    <a:cxn ang="0">
                      <a:pos x="23" y="3"/>
                    </a:cxn>
                  </a:cxnLst>
                  <a:rect l="0" t="0" r="r" b="b"/>
                  <a:pathLst>
                    <a:path w="242" h="177">
                      <a:moveTo>
                        <a:pt x="23" y="3"/>
                      </a:moveTo>
                      <a:lnTo>
                        <a:pt x="0" y="61"/>
                      </a:lnTo>
                      <a:lnTo>
                        <a:pt x="4" y="93"/>
                      </a:lnTo>
                      <a:lnTo>
                        <a:pt x="30" y="96"/>
                      </a:lnTo>
                      <a:lnTo>
                        <a:pt x="49" y="134"/>
                      </a:lnTo>
                      <a:lnTo>
                        <a:pt x="86" y="153"/>
                      </a:lnTo>
                      <a:lnTo>
                        <a:pt x="143" y="170"/>
                      </a:lnTo>
                      <a:lnTo>
                        <a:pt x="169" y="176"/>
                      </a:lnTo>
                      <a:lnTo>
                        <a:pt x="201" y="174"/>
                      </a:lnTo>
                      <a:lnTo>
                        <a:pt x="231" y="160"/>
                      </a:lnTo>
                      <a:lnTo>
                        <a:pt x="241" y="127"/>
                      </a:lnTo>
                      <a:lnTo>
                        <a:pt x="233" y="93"/>
                      </a:lnTo>
                      <a:lnTo>
                        <a:pt x="210" y="71"/>
                      </a:lnTo>
                      <a:lnTo>
                        <a:pt x="174" y="58"/>
                      </a:lnTo>
                      <a:lnTo>
                        <a:pt x="167" y="26"/>
                      </a:lnTo>
                      <a:lnTo>
                        <a:pt x="160" y="0"/>
                      </a:lnTo>
                      <a:lnTo>
                        <a:pt x="23" y="3"/>
                      </a:lnTo>
                    </a:path>
                  </a:pathLst>
                </a:custGeom>
                <a:solidFill>
                  <a:srgbClr val="C06000"/>
                </a:solidFill>
                <a:ln w="12700" cap="rnd" cmpd="sng">
                  <a:solidFill>
                    <a:srgbClr val="000000"/>
                  </a:solidFill>
                  <a:prstDash val="solid"/>
                  <a:round/>
                  <a:headEnd type="none" w="med" len="med"/>
                  <a:tailEnd type="none" w="med" len="med"/>
                </a:ln>
                <a:effectLst/>
              </p:spPr>
              <p:txBody>
                <a:bodyPr/>
                <a:lstStyle/>
                <a:p>
                  <a:endParaRPr lang="en-US"/>
                </a:p>
              </p:txBody>
            </p:sp>
          </p:grpSp>
          <p:sp>
            <p:nvSpPr>
              <p:cNvPr id="87072" name="Freeform 32"/>
              <p:cNvSpPr>
                <a:spLocks/>
              </p:cNvSpPr>
              <p:nvPr/>
            </p:nvSpPr>
            <p:spPr bwMode="auto">
              <a:xfrm>
                <a:off x="1263" y="2257"/>
                <a:ext cx="771" cy="1271"/>
              </a:xfrm>
              <a:custGeom>
                <a:avLst/>
                <a:gdLst/>
                <a:ahLst/>
                <a:cxnLst>
                  <a:cxn ang="0">
                    <a:pos x="7" y="108"/>
                  </a:cxn>
                  <a:cxn ang="0">
                    <a:pos x="122" y="103"/>
                  </a:cxn>
                  <a:cxn ang="0">
                    <a:pos x="175" y="91"/>
                  </a:cxn>
                  <a:cxn ang="0">
                    <a:pos x="282" y="54"/>
                  </a:cxn>
                  <a:cxn ang="0">
                    <a:pos x="345" y="0"/>
                  </a:cxn>
                  <a:cxn ang="0">
                    <a:pos x="477" y="114"/>
                  </a:cxn>
                  <a:cxn ang="0">
                    <a:pos x="593" y="203"/>
                  </a:cxn>
                  <a:cxn ang="0">
                    <a:pos x="655" y="260"/>
                  </a:cxn>
                  <a:cxn ang="0">
                    <a:pos x="706" y="324"/>
                  </a:cxn>
                  <a:cxn ang="0">
                    <a:pos x="745" y="369"/>
                  </a:cxn>
                  <a:cxn ang="0">
                    <a:pos x="757" y="394"/>
                  </a:cxn>
                  <a:cxn ang="0">
                    <a:pos x="770" y="433"/>
                  </a:cxn>
                  <a:cxn ang="0">
                    <a:pos x="770" y="491"/>
                  </a:cxn>
                  <a:cxn ang="0">
                    <a:pos x="722" y="566"/>
                  </a:cxn>
                  <a:cxn ang="0">
                    <a:pos x="667" y="710"/>
                  </a:cxn>
                  <a:cxn ang="0">
                    <a:pos x="625" y="830"/>
                  </a:cxn>
                  <a:cxn ang="0">
                    <a:pos x="608" y="890"/>
                  </a:cxn>
                  <a:cxn ang="0">
                    <a:pos x="586" y="989"/>
                  </a:cxn>
                  <a:cxn ang="0">
                    <a:pos x="529" y="983"/>
                  </a:cxn>
                  <a:cxn ang="0">
                    <a:pos x="459" y="989"/>
                  </a:cxn>
                  <a:cxn ang="0">
                    <a:pos x="389" y="989"/>
                  </a:cxn>
                  <a:cxn ang="0">
                    <a:pos x="407" y="893"/>
                  </a:cxn>
                  <a:cxn ang="0">
                    <a:pos x="460" y="738"/>
                  </a:cxn>
                  <a:cxn ang="0">
                    <a:pos x="516" y="577"/>
                  </a:cxn>
                  <a:cxn ang="0">
                    <a:pos x="542" y="507"/>
                  </a:cxn>
                  <a:cxn ang="0">
                    <a:pos x="491" y="464"/>
                  </a:cxn>
                  <a:cxn ang="0">
                    <a:pos x="434" y="433"/>
                  </a:cxn>
                  <a:cxn ang="0">
                    <a:pos x="376" y="382"/>
                  </a:cxn>
                  <a:cxn ang="0">
                    <a:pos x="331" y="337"/>
                  </a:cxn>
                  <a:cxn ang="0">
                    <a:pos x="319" y="414"/>
                  </a:cxn>
                  <a:cxn ang="0">
                    <a:pos x="281" y="581"/>
                  </a:cxn>
                  <a:cxn ang="0">
                    <a:pos x="274" y="650"/>
                  </a:cxn>
                  <a:cxn ang="0">
                    <a:pos x="274" y="714"/>
                  </a:cxn>
                  <a:cxn ang="0">
                    <a:pos x="247" y="822"/>
                  </a:cxn>
                  <a:cxn ang="0">
                    <a:pos x="230" y="1064"/>
                  </a:cxn>
                  <a:cxn ang="0">
                    <a:pos x="229" y="1257"/>
                  </a:cxn>
                  <a:cxn ang="0">
                    <a:pos x="128" y="1257"/>
                  </a:cxn>
                  <a:cxn ang="0">
                    <a:pos x="89" y="1270"/>
                  </a:cxn>
                  <a:cxn ang="0">
                    <a:pos x="50" y="1250"/>
                  </a:cxn>
                  <a:cxn ang="0">
                    <a:pos x="53" y="1137"/>
                  </a:cxn>
                  <a:cxn ang="0">
                    <a:pos x="43" y="1015"/>
                  </a:cxn>
                  <a:cxn ang="0">
                    <a:pos x="59" y="834"/>
                  </a:cxn>
                  <a:cxn ang="0">
                    <a:pos x="70" y="707"/>
                  </a:cxn>
                  <a:cxn ang="0">
                    <a:pos x="59" y="519"/>
                  </a:cxn>
                  <a:cxn ang="0">
                    <a:pos x="26" y="318"/>
                  </a:cxn>
                  <a:cxn ang="0">
                    <a:pos x="0" y="196"/>
                  </a:cxn>
                  <a:cxn ang="0">
                    <a:pos x="7" y="108"/>
                  </a:cxn>
                </a:cxnLst>
                <a:rect l="0" t="0" r="r" b="b"/>
                <a:pathLst>
                  <a:path w="771" h="1271">
                    <a:moveTo>
                      <a:pt x="7" y="108"/>
                    </a:moveTo>
                    <a:lnTo>
                      <a:pt x="122" y="103"/>
                    </a:lnTo>
                    <a:lnTo>
                      <a:pt x="175" y="91"/>
                    </a:lnTo>
                    <a:lnTo>
                      <a:pt x="282" y="54"/>
                    </a:lnTo>
                    <a:lnTo>
                      <a:pt x="345" y="0"/>
                    </a:lnTo>
                    <a:lnTo>
                      <a:pt x="477" y="114"/>
                    </a:lnTo>
                    <a:lnTo>
                      <a:pt x="593" y="203"/>
                    </a:lnTo>
                    <a:lnTo>
                      <a:pt x="655" y="260"/>
                    </a:lnTo>
                    <a:lnTo>
                      <a:pt x="706" y="324"/>
                    </a:lnTo>
                    <a:lnTo>
                      <a:pt x="745" y="369"/>
                    </a:lnTo>
                    <a:lnTo>
                      <a:pt x="757" y="394"/>
                    </a:lnTo>
                    <a:lnTo>
                      <a:pt x="770" y="433"/>
                    </a:lnTo>
                    <a:lnTo>
                      <a:pt x="770" y="491"/>
                    </a:lnTo>
                    <a:lnTo>
                      <a:pt x="722" y="566"/>
                    </a:lnTo>
                    <a:lnTo>
                      <a:pt x="667" y="710"/>
                    </a:lnTo>
                    <a:lnTo>
                      <a:pt x="625" y="830"/>
                    </a:lnTo>
                    <a:lnTo>
                      <a:pt x="608" y="890"/>
                    </a:lnTo>
                    <a:lnTo>
                      <a:pt x="586" y="989"/>
                    </a:lnTo>
                    <a:lnTo>
                      <a:pt x="529" y="983"/>
                    </a:lnTo>
                    <a:lnTo>
                      <a:pt x="459" y="989"/>
                    </a:lnTo>
                    <a:lnTo>
                      <a:pt x="389" y="989"/>
                    </a:lnTo>
                    <a:lnTo>
                      <a:pt x="407" y="893"/>
                    </a:lnTo>
                    <a:lnTo>
                      <a:pt x="460" y="738"/>
                    </a:lnTo>
                    <a:lnTo>
                      <a:pt x="516" y="577"/>
                    </a:lnTo>
                    <a:lnTo>
                      <a:pt x="542" y="507"/>
                    </a:lnTo>
                    <a:lnTo>
                      <a:pt x="491" y="464"/>
                    </a:lnTo>
                    <a:lnTo>
                      <a:pt x="434" y="433"/>
                    </a:lnTo>
                    <a:lnTo>
                      <a:pt x="376" y="382"/>
                    </a:lnTo>
                    <a:lnTo>
                      <a:pt x="331" y="337"/>
                    </a:lnTo>
                    <a:lnTo>
                      <a:pt x="319" y="414"/>
                    </a:lnTo>
                    <a:lnTo>
                      <a:pt x="281" y="581"/>
                    </a:lnTo>
                    <a:lnTo>
                      <a:pt x="274" y="650"/>
                    </a:lnTo>
                    <a:lnTo>
                      <a:pt x="274" y="714"/>
                    </a:lnTo>
                    <a:lnTo>
                      <a:pt x="247" y="822"/>
                    </a:lnTo>
                    <a:lnTo>
                      <a:pt x="230" y="1064"/>
                    </a:lnTo>
                    <a:lnTo>
                      <a:pt x="229" y="1257"/>
                    </a:lnTo>
                    <a:lnTo>
                      <a:pt x="128" y="1257"/>
                    </a:lnTo>
                    <a:lnTo>
                      <a:pt x="89" y="1270"/>
                    </a:lnTo>
                    <a:lnTo>
                      <a:pt x="50" y="1250"/>
                    </a:lnTo>
                    <a:lnTo>
                      <a:pt x="53" y="1137"/>
                    </a:lnTo>
                    <a:lnTo>
                      <a:pt x="43" y="1015"/>
                    </a:lnTo>
                    <a:lnTo>
                      <a:pt x="59" y="834"/>
                    </a:lnTo>
                    <a:lnTo>
                      <a:pt x="70" y="707"/>
                    </a:lnTo>
                    <a:lnTo>
                      <a:pt x="59" y="519"/>
                    </a:lnTo>
                    <a:lnTo>
                      <a:pt x="26" y="318"/>
                    </a:lnTo>
                    <a:lnTo>
                      <a:pt x="0" y="196"/>
                    </a:lnTo>
                    <a:lnTo>
                      <a:pt x="7" y="108"/>
                    </a:lnTo>
                  </a:path>
                </a:pathLst>
              </a:custGeom>
              <a:solidFill>
                <a:srgbClr val="0000FF"/>
              </a:solidFill>
              <a:ln w="12700" cap="rnd" cmpd="sng">
                <a:solidFill>
                  <a:srgbClr val="000000"/>
                </a:solidFill>
                <a:prstDash val="solid"/>
                <a:round/>
                <a:headEnd type="none" w="med" len="med"/>
                <a:tailEnd type="none" w="med" len="med"/>
              </a:ln>
              <a:effectLst/>
            </p:spPr>
            <p:txBody>
              <a:bodyPr/>
              <a:lstStyle/>
              <a:p>
                <a:endParaRPr lang="en-US"/>
              </a:p>
            </p:txBody>
          </p:sp>
        </p:grpSp>
        <p:grpSp>
          <p:nvGrpSpPr>
            <p:cNvPr id="87073" name="Group 33"/>
            <p:cNvGrpSpPr>
              <a:grpSpLocks/>
            </p:cNvGrpSpPr>
            <p:nvPr/>
          </p:nvGrpSpPr>
          <p:grpSpPr bwMode="auto">
            <a:xfrm>
              <a:off x="895" y="1687"/>
              <a:ext cx="568" cy="991"/>
              <a:chOff x="895" y="1687"/>
              <a:chExt cx="568" cy="991"/>
            </a:xfrm>
          </p:grpSpPr>
          <p:grpSp>
            <p:nvGrpSpPr>
              <p:cNvPr id="87074" name="Group 34"/>
              <p:cNvGrpSpPr>
                <a:grpSpLocks/>
              </p:cNvGrpSpPr>
              <p:nvPr/>
            </p:nvGrpSpPr>
            <p:grpSpPr bwMode="auto">
              <a:xfrm>
                <a:off x="1047" y="1687"/>
                <a:ext cx="416" cy="991"/>
                <a:chOff x="1047" y="1687"/>
                <a:chExt cx="416" cy="991"/>
              </a:xfrm>
            </p:grpSpPr>
            <p:sp>
              <p:nvSpPr>
                <p:cNvPr id="87075" name="Freeform 35"/>
                <p:cNvSpPr>
                  <a:spLocks/>
                </p:cNvSpPr>
                <p:nvPr/>
              </p:nvSpPr>
              <p:spPr bwMode="auto">
                <a:xfrm>
                  <a:off x="1047" y="1687"/>
                  <a:ext cx="416" cy="991"/>
                </a:xfrm>
                <a:custGeom>
                  <a:avLst/>
                  <a:gdLst/>
                  <a:ahLst/>
                  <a:cxnLst>
                    <a:cxn ang="0">
                      <a:pos x="290" y="958"/>
                    </a:cxn>
                    <a:cxn ang="0">
                      <a:pos x="358" y="916"/>
                    </a:cxn>
                    <a:cxn ang="0">
                      <a:pos x="387" y="824"/>
                    </a:cxn>
                    <a:cxn ang="0">
                      <a:pos x="409" y="741"/>
                    </a:cxn>
                    <a:cxn ang="0">
                      <a:pos x="415" y="648"/>
                    </a:cxn>
                    <a:cxn ang="0">
                      <a:pos x="391" y="547"/>
                    </a:cxn>
                    <a:cxn ang="0">
                      <a:pos x="374" y="464"/>
                    </a:cxn>
                    <a:cxn ang="0">
                      <a:pos x="353" y="369"/>
                    </a:cxn>
                    <a:cxn ang="0">
                      <a:pos x="327" y="298"/>
                    </a:cxn>
                    <a:cxn ang="0">
                      <a:pos x="284" y="212"/>
                    </a:cxn>
                    <a:cxn ang="0">
                      <a:pos x="248" y="134"/>
                    </a:cxn>
                    <a:cxn ang="0">
                      <a:pos x="186" y="41"/>
                    </a:cxn>
                    <a:cxn ang="0">
                      <a:pos x="152" y="0"/>
                    </a:cxn>
                    <a:cxn ang="0">
                      <a:pos x="112" y="30"/>
                    </a:cxn>
                    <a:cxn ang="0">
                      <a:pos x="69" y="68"/>
                    </a:cxn>
                    <a:cxn ang="0">
                      <a:pos x="12" y="121"/>
                    </a:cxn>
                    <a:cxn ang="0">
                      <a:pos x="6" y="138"/>
                    </a:cxn>
                    <a:cxn ang="0">
                      <a:pos x="0" y="168"/>
                    </a:cxn>
                    <a:cxn ang="0">
                      <a:pos x="17" y="222"/>
                    </a:cxn>
                    <a:cxn ang="0">
                      <a:pos x="41" y="289"/>
                    </a:cxn>
                    <a:cxn ang="0">
                      <a:pos x="104" y="411"/>
                    </a:cxn>
                    <a:cxn ang="0">
                      <a:pos x="127" y="516"/>
                    </a:cxn>
                    <a:cxn ang="0">
                      <a:pos x="135" y="595"/>
                    </a:cxn>
                    <a:cxn ang="0">
                      <a:pos x="138" y="655"/>
                    </a:cxn>
                    <a:cxn ang="0">
                      <a:pos x="138" y="758"/>
                    </a:cxn>
                    <a:cxn ang="0">
                      <a:pos x="127" y="921"/>
                    </a:cxn>
                    <a:cxn ang="0">
                      <a:pos x="127" y="977"/>
                    </a:cxn>
                    <a:cxn ang="0">
                      <a:pos x="146" y="985"/>
                    </a:cxn>
                    <a:cxn ang="0">
                      <a:pos x="202" y="990"/>
                    </a:cxn>
                    <a:cxn ang="0">
                      <a:pos x="242" y="978"/>
                    </a:cxn>
                    <a:cxn ang="0">
                      <a:pos x="290" y="958"/>
                    </a:cxn>
                  </a:cxnLst>
                  <a:rect l="0" t="0" r="r" b="b"/>
                  <a:pathLst>
                    <a:path w="416" h="991">
                      <a:moveTo>
                        <a:pt x="290" y="958"/>
                      </a:moveTo>
                      <a:lnTo>
                        <a:pt x="358" y="916"/>
                      </a:lnTo>
                      <a:lnTo>
                        <a:pt x="387" y="824"/>
                      </a:lnTo>
                      <a:lnTo>
                        <a:pt x="409" y="741"/>
                      </a:lnTo>
                      <a:lnTo>
                        <a:pt x="415" y="648"/>
                      </a:lnTo>
                      <a:lnTo>
                        <a:pt x="391" y="547"/>
                      </a:lnTo>
                      <a:lnTo>
                        <a:pt x="374" y="464"/>
                      </a:lnTo>
                      <a:lnTo>
                        <a:pt x="353" y="369"/>
                      </a:lnTo>
                      <a:lnTo>
                        <a:pt x="327" y="298"/>
                      </a:lnTo>
                      <a:lnTo>
                        <a:pt x="284" y="212"/>
                      </a:lnTo>
                      <a:lnTo>
                        <a:pt x="248" y="134"/>
                      </a:lnTo>
                      <a:lnTo>
                        <a:pt x="186" y="41"/>
                      </a:lnTo>
                      <a:lnTo>
                        <a:pt x="152" y="0"/>
                      </a:lnTo>
                      <a:lnTo>
                        <a:pt x="112" y="30"/>
                      </a:lnTo>
                      <a:lnTo>
                        <a:pt x="69" y="68"/>
                      </a:lnTo>
                      <a:lnTo>
                        <a:pt x="12" y="121"/>
                      </a:lnTo>
                      <a:lnTo>
                        <a:pt x="6" y="138"/>
                      </a:lnTo>
                      <a:lnTo>
                        <a:pt x="0" y="168"/>
                      </a:lnTo>
                      <a:lnTo>
                        <a:pt x="17" y="222"/>
                      </a:lnTo>
                      <a:lnTo>
                        <a:pt x="41" y="289"/>
                      </a:lnTo>
                      <a:lnTo>
                        <a:pt x="104" y="411"/>
                      </a:lnTo>
                      <a:lnTo>
                        <a:pt x="127" y="516"/>
                      </a:lnTo>
                      <a:lnTo>
                        <a:pt x="135" y="595"/>
                      </a:lnTo>
                      <a:lnTo>
                        <a:pt x="138" y="655"/>
                      </a:lnTo>
                      <a:lnTo>
                        <a:pt x="138" y="758"/>
                      </a:lnTo>
                      <a:lnTo>
                        <a:pt x="127" y="921"/>
                      </a:lnTo>
                      <a:lnTo>
                        <a:pt x="127" y="977"/>
                      </a:lnTo>
                      <a:lnTo>
                        <a:pt x="146" y="985"/>
                      </a:lnTo>
                      <a:lnTo>
                        <a:pt x="202" y="990"/>
                      </a:lnTo>
                      <a:lnTo>
                        <a:pt x="242" y="978"/>
                      </a:lnTo>
                      <a:lnTo>
                        <a:pt x="290" y="958"/>
                      </a:lnTo>
                    </a:path>
                  </a:pathLst>
                </a:custGeom>
                <a:solidFill>
                  <a:srgbClr val="0000FF"/>
                </a:solidFill>
                <a:ln w="12700" cap="rnd" cmpd="sng">
                  <a:solidFill>
                    <a:srgbClr val="000000"/>
                  </a:solidFill>
                  <a:prstDash val="solid"/>
                  <a:round/>
                  <a:headEnd type="none" w="med" len="med"/>
                  <a:tailEnd type="none" w="med" len="med"/>
                </a:ln>
                <a:effectLst/>
              </p:spPr>
              <p:txBody>
                <a:bodyPr/>
                <a:lstStyle/>
                <a:p>
                  <a:endParaRPr lang="en-US"/>
                </a:p>
              </p:txBody>
            </p:sp>
            <p:sp>
              <p:nvSpPr>
                <p:cNvPr id="87076" name="Freeform 36"/>
                <p:cNvSpPr>
                  <a:spLocks/>
                </p:cNvSpPr>
                <p:nvPr/>
              </p:nvSpPr>
              <p:spPr bwMode="auto">
                <a:xfrm>
                  <a:off x="1152" y="1726"/>
                  <a:ext cx="294" cy="559"/>
                </a:xfrm>
                <a:custGeom>
                  <a:avLst/>
                  <a:gdLst/>
                  <a:ahLst/>
                  <a:cxnLst>
                    <a:cxn ang="0">
                      <a:pos x="0" y="0"/>
                    </a:cxn>
                    <a:cxn ang="0">
                      <a:pos x="40" y="130"/>
                    </a:cxn>
                    <a:cxn ang="0">
                      <a:pos x="107" y="113"/>
                    </a:cxn>
                    <a:cxn ang="0">
                      <a:pos x="64" y="180"/>
                    </a:cxn>
                    <a:cxn ang="0">
                      <a:pos x="107" y="230"/>
                    </a:cxn>
                    <a:cxn ang="0">
                      <a:pos x="155" y="307"/>
                    </a:cxn>
                    <a:cxn ang="0">
                      <a:pos x="212" y="396"/>
                    </a:cxn>
                    <a:cxn ang="0">
                      <a:pos x="261" y="482"/>
                    </a:cxn>
                    <a:cxn ang="0">
                      <a:pos x="293" y="558"/>
                    </a:cxn>
                  </a:cxnLst>
                  <a:rect l="0" t="0" r="r" b="b"/>
                  <a:pathLst>
                    <a:path w="294" h="559">
                      <a:moveTo>
                        <a:pt x="0" y="0"/>
                      </a:moveTo>
                      <a:lnTo>
                        <a:pt x="40" y="130"/>
                      </a:lnTo>
                      <a:lnTo>
                        <a:pt x="107" y="113"/>
                      </a:lnTo>
                      <a:lnTo>
                        <a:pt x="64" y="180"/>
                      </a:lnTo>
                      <a:lnTo>
                        <a:pt x="107" y="230"/>
                      </a:lnTo>
                      <a:lnTo>
                        <a:pt x="155" y="307"/>
                      </a:lnTo>
                      <a:lnTo>
                        <a:pt x="212" y="396"/>
                      </a:lnTo>
                      <a:lnTo>
                        <a:pt x="261" y="482"/>
                      </a:lnTo>
                      <a:lnTo>
                        <a:pt x="293" y="558"/>
                      </a:lnTo>
                    </a:path>
                  </a:pathLst>
                </a:custGeom>
                <a:noFill/>
                <a:ln w="12700" cap="rnd" cmpd="sng">
                  <a:solidFill>
                    <a:srgbClr val="000000"/>
                  </a:solidFill>
                  <a:prstDash val="solid"/>
                  <a:round/>
                  <a:headEnd type="none" w="med" len="med"/>
                  <a:tailEnd type="none" w="med" len="med"/>
                </a:ln>
                <a:effectLst/>
              </p:spPr>
              <p:txBody>
                <a:bodyPr/>
                <a:lstStyle/>
                <a:p>
                  <a:endParaRPr lang="en-US"/>
                </a:p>
              </p:txBody>
            </p:sp>
          </p:grpSp>
          <p:grpSp>
            <p:nvGrpSpPr>
              <p:cNvPr id="87077" name="Group 37"/>
              <p:cNvGrpSpPr>
                <a:grpSpLocks/>
              </p:cNvGrpSpPr>
              <p:nvPr/>
            </p:nvGrpSpPr>
            <p:grpSpPr bwMode="auto">
              <a:xfrm>
                <a:off x="895" y="1791"/>
                <a:ext cx="495" cy="830"/>
                <a:chOff x="895" y="1791"/>
                <a:chExt cx="495" cy="830"/>
              </a:xfrm>
            </p:grpSpPr>
            <p:sp>
              <p:nvSpPr>
                <p:cNvPr id="87078" name="Freeform 38"/>
                <p:cNvSpPr>
                  <a:spLocks/>
                </p:cNvSpPr>
                <p:nvPr/>
              </p:nvSpPr>
              <p:spPr bwMode="auto">
                <a:xfrm>
                  <a:off x="1205" y="2429"/>
                  <a:ext cx="185" cy="192"/>
                </a:xfrm>
                <a:custGeom>
                  <a:avLst/>
                  <a:gdLst/>
                  <a:ahLst/>
                  <a:cxnLst>
                    <a:cxn ang="0">
                      <a:pos x="57" y="0"/>
                    </a:cxn>
                    <a:cxn ang="0">
                      <a:pos x="92" y="24"/>
                    </a:cxn>
                    <a:cxn ang="0">
                      <a:pos x="128" y="25"/>
                    </a:cxn>
                    <a:cxn ang="0">
                      <a:pos x="159" y="32"/>
                    </a:cxn>
                    <a:cxn ang="0">
                      <a:pos x="173" y="44"/>
                    </a:cxn>
                    <a:cxn ang="0">
                      <a:pos x="177" y="58"/>
                    </a:cxn>
                    <a:cxn ang="0">
                      <a:pos x="170" y="84"/>
                    </a:cxn>
                    <a:cxn ang="0">
                      <a:pos x="184" y="102"/>
                    </a:cxn>
                    <a:cxn ang="0">
                      <a:pos x="183" y="127"/>
                    </a:cxn>
                    <a:cxn ang="0">
                      <a:pos x="169" y="143"/>
                    </a:cxn>
                    <a:cxn ang="0">
                      <a:pos x="158" y="161"/>
                    </a:cxn>
                    <a:cxn ang="0">
                      <a:pos x="133" y="170"/>
                    </a:cxn>
                    <a:cxn ang="0">
                      <a:pos x="116" y="191"/>
                    </a:cxn>
                    <a:cxn ang="0">
                      <a:pos x="86" y="187"/>
                    </a:cxn>
                    <a:cxn ang="0">
                      <a:pos x="68" y="176"/>
                    </a:cxn>
                    <a:cxn ang="0">
                      <a:pos x="51" y="157"/>
                    </a:cxn>
                    <a:cxn ang="0">
                      <a:pos x="40" y="113"/>
                    </a:cxn>
                    <a:cxn ang="0">
                      <a:pos x="0" y="74"/>
                    </a:cxn>
                    <a:cxn ang="0">
                      <a:pos x="57" y="0"/>
                    </a:cxn>
                  </a:cxnLst>
                  <a:rect l="0" t="0" r="r" b="b"/>
                  <a:pathLst>
                    <a:path w="185" h="192">
                      <a:moveTo>
                        <a:pt x="57" y="0"/>
                      </a:moveTo>
                      <a:lnTo>
                        <a:pt x="92" y="24"/>
                      </a:lnTo>
                      <a:lnTo>
                        <a:pt x="128" y="25"/>
                      </a:lnTo>
                      <a:lnTo>
                        <a:pt x="159" y="32"/>
                      </a:lnTo>
                      <a:lnTo>
                        <a:pt x="173" y="44"/>
                      </a:lnTo>
                      <a:lnTo>
                        <a:pt x="177" y="58"/>
                      </a:lnTo>
                      <a:lnTo>
                        <a:pt x="170" y="84"/>
                      </a:lnTo>
                      <a:lnTo>
                        <a:pt x="184" y="102"/>
                      </a:lnTo>
                      <a:lnTo>
                        <a:pt x="183" y="127"/>
                      </a:lnTo>
                      <a:lnTo>
                        <a:pt x="169" y="143"/>
                      </a:lnTo>
                      <a:lnTo>
                        <a:pt x="158" y="161"/>
                      </a:lnTo>
                      <a:lnTo>
                        <a:pt x="133" y="170"/>
                      </a:lnTo>
                      <a:lnTo>
                        <a:pt x="116" y="191"/>
                      </a:lnTo>
                      <a:lnTo>
                        <a:pt x="86" y="187"/>
                      </a:lnTo>
                      <a:lnTo>
                        <a:pt x="68" y="176"/>
                      </a:lnTo>
                      <a:lnTo>
                        <a:pt x="51" y="157"/>
                      </a:lnTo>
                      <a:lnTo>
                        <a:pt x="40" y="113"/>
                      </a:lnTo>
                      <a:lnTo>
                        <a:pt x="0" y="74"/>
                      </a:lnTo>
                      <a:lnTo>
                        <a:pt x="57" y="0"/>
                      </a:lnTo>
                    </a:path>
                  </a:pathLst>
                </a:custGeom>
                <a:solidFill>
                  <a:srgbClr val="FFE0C0"/>
                </a:solidFill>
                <a:ln w="12700" cap="rnd" cmpd="sng">
                  <a:solidFill>
                    <a:srgbClr val="000000"/>
                  </a:solidFill>
                  <a:prstDash val="solid"/>
                  <a:round/>
                  <a:headEnd type="none" w="med" len="med"/>
                  <a:tailEnd type="none" w="med" len="med"/>
                </a:ln>
                <a:effectLst/>
              </p:spPr>
              <p:txBody>
                <a:bodyPr/>
                <a:lstStyle/>
                <a:p>
                  <a:endParaRPr lang="en-US"/>
                </a:p>
              </p:txBody>
            </p:sp>
            <p:sp>
              <p:nvSpPr>
                <p:cNvPr id="87079" name="Freeform 39"/>
                <p:cNvSpPr>
                  <a:spLocks/>
                </p:cNvSpPr>
                <p:nvPr/>
              </p:nvSpPr>
              <p:spPr bwMode="auto">
                <a:xfrm>
                  <a:off x="1180" y="2420"/>
                  <a:ext cx="110" cy="123"/>
                </a:xfrm>
                <a:custGeom>
                  <a:avLst/>
                  <a:gdLst/>
                  <a:ahLst/>
                  <a:cxnLst>
                    <a:cxn ang="0">
                      <a:pos x="82" y="0"/>
                    </a:cxn>
                    <a:cxn ang="0">
                      <a:pos x="109" y="17"/>
                    </a:cxn>
                    <a:cxn ang="0">
                      <a:pos x="95" y="46"/>
                    </a:cxn>
                    <a:cxn ang="0">
                      <a:pos x="68" y="82"/>
                    </a:cxn>
                    <a:cxn ang="0">
                      <a:pos x="30" y="122"/>
                    </a:cxn>
                    <a:cxn ang="0">
                      <a:pos x="0" y="86"/>
                    </a:cxn>
                    <a:cxn ang="0">
                      <a:pos x="82" y="0"/>
                    </a:cxn>
                  </a:cxnLst>
                  <a:rect l="0" t="0" r="r" b="b"/>
                  <a:pathLst>
                    <a:path w="110" h="123">
                      <a:moveTo>
                        <a:pt x="82" y="0"/>
                      </a:moveTo>
                      <a:lnTo>
                        <a:pt x="109" y="17"/>
                      </a:lnTo>
                      <a:lnTo>
                        <a:pt x="95" y="46"/>
                      </a:lnTo>
                      <a:lnTo>
                        <a:pt x="68" y="82"/>
                      </a:lnTo>
                      <a:lnTo>
                        <a:pt x="30" y="122"/>
                      </a:lnTo>
                      <a:lnTo>
                        <a:pt x="0" y="86"/>
                      </a:lnTo>
                      <a:lnTo>
                        <a:pt x="82" y="0"/>
                      </a:lnTo>
                    </a:path>
                  </a:pathLst>
                </a:custGeom>
                <a:solidFill>
                  <a:srgbClr val="FFFFFF"/>
                </a:solidFill>
                <a:ln w="12700" cap="rnd" cmpd="sng">
                  <a:solidFill>
                    <a:srgbClr val="000000"/>
                  </a:solidFill>
                  <a:prstDash val="solid"/>
                  <a:round/>
                  <a:headEnd type="none" w="med" len="med"/>
                  <a:tailEnd type="none" w="med" len="med"/>
                </a:ln>
                <a:effectLst/>
              </p:spPr>
              <p:txBody>
                <a:bodyPr/>
                <a:lstStyle/>
                <a:p>
                  <a:endParaRPr lang="en-US"/>
                </a:p>
              </p:txBody>
            </p:sp>
            <p:sp>
              <p:nvSpPr>
                <p:cNvPr id="87080" name="Freeform 40"/>
                <p:cNvSpPr>
                  <a:spLocks/>
                </p:cNvSpPr>
                <p:nvPr/>
              </p:nvSpPr>
              <p:spPr bwMode="auto">
                <a:xfrm>
                  <a:off x="895" y="1791"/>
                  <a:ext cx="401" cy="757"/>
                </a:xfrm>
                <a:custGeom>
                  <a:avLst/>
                  <a:gdLst/>
                  <a:ahLst/>
                  <a:cxnLst>
                    <a:cxn ang="0">
                      <a:pos x="120" y="58"/>
                    </a:cxn>
                    <a:cxn ang="0">
                      <a:pos x="96" y="106"/>
                    </a:cxn>
                    <a:cxn ang="0">
                      <a:pos x="55" y="177"/>
                    </a:cxn>
                    <a:cxn ang="0">
                      <a:pos x="41" y="232"/>
                    </a:cxn>
                    <a:cxn ang="0">
                      <a:pos x="20" y="296"/>
                    </a:cxn>
                    <a:cxn ang="0">
                      <a:pos x="5" y="403"/>
                    </a:cxn>
                    <a:cxn ang="0">
                      <a:pos x="0" y="460"/>
                    </a:cxn>
                    <a:cxn ang="0">
                      <a:pos x="13" y="474"/>
                    </a:cxn>
                    <a:cxn ang="0">
                      <a:pos x="50" y="525"/>
                    </a:cxn>
                    <a:cxn ang="0">
                      <a:pos x="95" y="580"/>
                    </a:cxn>
                    <a:cxn ang="0">
                      <a:pos x="147" y="629"/>
                    </a:cxn>
                    <a:cxn ang="0">
                      <a:pos x="286" y="756"/>
                    </a:cxn>
                    <a:cxn ang="0">
                      <a:pos x="350" y="678"/>
                    </a:cxn>
                    <a:cxn ang="0">
                      <a:pos x="400" y="615"/>
                    </a:cxn>
                    <a:cxn ang="0">
                      <a:pos x="268" y="501"/>
                    </a:cxn>
                    <a:cxn ang="0">
                      <a:pos x="223" y="468"/>
                    </a:cxn>
                    <a:cxn ang="0">
                      <a:pos x="196" y="438"/>
                    </a:cxn>
                    <a:cxn ang="0">
                      <a:pos x="174" y="424"/>
                    </a:cxn>
                    <a:cxn ang="0">
                      <a:pos x="209" y="332"/>
                    </a:cxn>
                    <a:cxn ang="0">
                      <a:pos x="230" y="260"/>
                    </a:cxn>
                    <a:cxn ang="0">
                      <a:pos x="241" y="227"/>
                    </a:cxn>
                    <a:cxn ang="0">
                      <a:pos x="252" y="192"/>
                    </a:cxn>
                    <a:cxn ang="0">
                      <a:pos x="258" y="150"/>
                    </a:cxn>
                    <a:cxn ang="0">
                      <a:pos x="258" y="111"/>
                    </a:cxn>
                    <a:cxn ang="0">
                      <a:pos x="258" y="79"/>
                    </a:cxn>
                    <a:cxn ang="0">
                      <a:pos x="252" y="47"/>
                    </a:cxn>
                    <a:cxn ang="0">
                      <a:pos x="232" y="22"/>
                    </a:cxn>
                    <a:cxn ang="0">
                      <a:pos x="206" y="5"/>
                    </a:cxn>
                    <a:cxn ang="0">
                      <a:pos x="187" y="0"/>
                    </a:cxn>
                    <a:cxn ang="0">
                      <a:pos x="152" y="23"/>
                    </a:cxn>
                    <a:cxn ang="0">
                      <a:pos x="120" y="58"/>
                    </a:cxn>
                  </a:cxnLst>
                  <a:rect l="0" t="0" r="r" b="b"/>
                  <a:pathLst>
                    <a:path w="401" h="757">
                      <a:moveTo>
                        <a:pt x="120" y="58"/>
                      </a:moveTo>
                      <a:lnTo>
                        <a:pt x="96" y="106"/>
                      </a:lnTo>
                      <a:lnTo>
                        <a:pt x="55" y="177"/>
                      </a:lnTo>
                      <a:lnTo>
                        <a:pt x="41" y="232"/>
                      </a:lnTo>
                      <a:lnTo>
                        <a:pt x="20" y="296"/>
                      </a:lnTo>
                      <a:lnTo>
                        <a:pt x="5" y="403"/>
                      </a:lnTo>
                      <a:lnTo>
                        <a:pt x="0" y="460"/>
                      </a:lnTo>
                      <a:lnTo>
                        <a:pt x="13" y="474"/>
                      </a:lnTo>
                      <a:lnTo>
                        <a:pt x="50" y="525"/>
                      </a:lnTo>
                      <a:lnTo>
                        <a:pt x="95" y="580"/>
                      </a:lnTo>
                      <a:lnTo>
                        <a:pt x="147" y="629"/>
                      </a:lnTo>
                      <a:lnTo>
                        <a:pt x="286" y="756"/>
                      </a:lnTo>
                      <a:lnTo>
                        <a:pt x="350" y="678"/>
                      </a:lnTo>
                      <a:lnTo>
                        <a:pt x="400" y="615"/>
                      </a:lnTo>
                      <a:lnTo>
                        <a:pt x="268" y="501"/>
                      </a:lnTo>
                      <a:lnTo>
                        <a:pt x="223" y="468"/>
                      </a:lnTo>
                      <a:lnTo>
                        <a:pt x="196" y="438"/>
                      </a:lnTo>
                      <a:lnTo>
                        <a:pt x="174" y="424"/>
                      </a:lnTo>
                      <a:lnTo>
                        <a:pt x="209" y="332"/>
                      </a:lnTo>
                      <a:lnTo>
                        <a:pt x="230" y="260"/>
                      </a:lnTo>
                      <a:lnTo>
                        <a:pt x="241" y="227"/>
                      </a:lnTo>
                      <a:lnTo>
                        <a:pt x="252" y="192"/>
                      </a:lnTo>
                      <a:lnTo>
                        <a:pt x="258" y="150"/>
                      </a:lnTo>
                      <a:lnTo>
                        <a:pt x="258" y="111"/>
                      </a:lnTo>
                      <a:lnTo>
                        <a:pt x="258" y="79"/>
                      </a:lnTo>
                      <a:lnTo>
                        <a:pt x="252" y="47"/>
                      </a:lnTo>
                      <a:lnTo>
                        <a:pt x="232" y="22"/>
                      </a:lnTo>
                      <a:lnTo>
                        <a:pt x="206" y="5"/>
                      </a:lnTo>
                      <a:lnTo>
                        <a:pt x="187" y="0"/>
                      </a:lnTo>
                      <a:lnTo>
                        <a:pt x="152" y="23"/>
                      </a:lnTo>
                      <a:lnTo>
                        <a:pt x="120" y="58"/>
                      </a:lnTo>
                    </a:path>
                  </a:pathLst>
                </a:custGeom>
                <a:solidFill>
                  <a:srgbClr val="0000FF"/>
                </a:solidFill>
                <a:ln w="12700" cap="rnd" cmpd="sng">
                  <a:solidFill>
                    <a:srgbClr val="000000"/>
                  </a:solidFill>
                  <a:prstDash val="solid"/>
                  <a:round/>
                  <a:headEnd type="none" w="med" len="med"/>
                  <a:tailEnd type="none" w="med" len="med"/>
                </a:ln>
                <a:effectLst/>
              </p:spPr>
              <p:txBody>
                <a:bodyPr/>
                <a:lstStyle/>
                <a:p>
                  <a:endParaRPr lang="en-US"/>
                </a:p>
              </p:txBody>
            </p:sp>
          </p:grpSp>
        </p:grpSp>
        <p:grpSp>
          <p:nvGrpSpPr>
            <p:cNvPr id="87081" name="Group 41"/>
            <p:cNvGrpSpPr>
              <a:grpSpLocks/>
            </p:cNvGrpSpPr>
            <p:nvPr/>
          </p:nvGrpSpPr>
          <p:grpSpPr bwMode="auto">
            <a:xfrm>
              <a:off x="1028" y="1274"/>
              <a:ext cx="321" cy="417"/>
              <a:chOff x="1028" y="1274"/>
              <a:chExt cx="321" cy="417"/>
            </a:xfrm>
          </p:grpSpPr>
          <p:grpSp>
            <p:nvGrpSpPr>
              <p:cNvPr id="87082" name="Group 42"/>
              <p:cNvGrpSpPr>
                <a:grpSpLocks/>
              </p:cNvGrpSpPr>
              <p:nvPr/>
            </p:nvGrpSpPr>
            <p:grpSpPr bwMode="auto">
              <a:xfrm>
                <a:off x="1060" y="1396"/>
                <a:ext cx="275" cy="199"/>
                <a:chOff x="1060" y="1396"/>
                <a:chExt cx="275" cy="199"/>
              </a:xfrm>
            </p:grpSpPr>
            <p:sp>
              <p:nvSpPr>
                <p:cNvPr id="87083" name="Freeform 43"/>
                <p:cNvSpPr>
                  <a:spLocks/>
                </p:cNvSpPr>
                <p:nvPr/>
              </p:nvSpPr>
              <p:spPr bwMode="auto">
                <a:xfrm>
                  <a:off x="1295" y="1396"/>
                  <a:ext cx="40" cy="91"/>
                </a:xfrm>
                <a:custGeom>
                  <a:avLst/>
                  <a:gdLst/>
                  <a:ahLst/>
                  <a:cxnLst>
                    <a:cxn ang="0">
                      <a:pos x="0" y="10"/>
                    </a:cxn>
                    <a:cxn ang="0">
                      <a:pos x="6" y="0"/>
                    </a:cxn>
                    <a:cxn ang="0">
                      <a:pos x="19" y="0"/>
                    </a:cxn>
                    <a:cxn ang="0">
                      <a:pos x="24" y="6"/>
                    </a:cxn>
                    <a:cxn ang="0">
                      <a:pos x="30" y="17"/>
                    </a:cxn>
                    <a:cxn ang="0">
                      <a:pos x="34" y="40"/>
                    </a:cxn>
                    <a:cxn ang="0">
                      <a:pos x="39" y="68"/>
                    </a:cxn>
                    <a:cxn ang="0">
                      <a:pos x="39" y="90"/>
                    </a:cxn>
                    <a:cxn ang="0">
                      <a:pos x="29" y="90"/>
                    </a:cxn>
                    <a:cxn ang="0">
                      <a:pos x="0" y="10"/>
                    </a:cxn>
                  </a:cxnLst>
                  <a:rect l="0" t="0" r="r" b="b"/>
                  <a:pathLst>
                    <a:path w="40" h="91">
                      <a:moveTo>
                        <a:pt x="0" y="10"/>
                      </a:moveTo>
                      <a:lnTo>
                        <a:pt x="6" y="0"/>
                      </a:lnTo>
                      <a:lnTo>
                        <a:pt x="19" y="0"/>
                      </a:lnTo>
                      <a:lnTo>
                        <a:pt x="24" y="6"/>
                      </a:lnTo>
                      <a:lnTo>
                        <a:pt x="30" y="17"/>
                      </a:lnTo>
                      <a:lnTo>
                        <a:pt x="34" y="40"/>
                      </a:lnTo>
                      <a:lnTo>
                        <a:pt x="39" y="68"/>
                      </a:lnTo>
                      <a:lnTo>
                        <a:pt x="39" y="90"/>
                      </a:lnTo>
                      <a:lnTo>
                        <a:pt x="29" y="90"/>
                      </a:lnTo>
                      <a:lnTo>
                        <a:pt x="0" y="10"/>
                      </a:lnTo>
                    </a:path>
                  </a:pathLst>
                </a:custGeom>
                <a:solidFill>
                  <a:srgbClr val="FFE0C0"/>
                </a:solidFill>
                <a:ln w="12700" cap="rnd" cmpd="sng">
                  <a:solidFill>
                    <a:srgbClr val="000000"/>
                  </a:solidFill>
                  <a:prstDash val="solid"/>
                  <a:round/>
                  <a:headEnd type="none" w="med" len="med"/>
                  <a:tailEnd type="none" w="med" len="med"/>
                </a:ln>
                <a:effectLst/>
              </p:spPr>
              <p:txBody>
                <a:bodyPr/>
                <a:lstStyle/>
                <a:p>
                  <a:endParaRPr lang="en-US"/>
                </a:p>
              </p:txBody>
            </p:sp>
            <p:sp>
              <p:nvSpPr>
                <p:cNvPr id="87084" name="Freeform 44"/>
                <p:cNvSpPr>
                  <a:spLocks/>
                </p:cNvSpPr>
                <p:nvPr/>
              </p:nvSpPr>
              <p:spPr bwMode="auto">
                <a:xfrm>
                  <a:off x="1060" y="1520"/>
                  <a:ext cx="66" cy="75"/>
                </a:xfrm>
                <a:custGeom>
                  <a:avLst/>
                  <a:gdLst/>
                  <a:ahLst/>
                  <a:cxnLst>
                    <a:cxn ang="0">
                      <a:pos x="15" y="0"/>
                    </a:cxn>
                    <a:cxn ang="0">
                      <a:pos x="4" y="6"/>
                    </a:cxn>
                    <a:cxn ang="0">
                      <a:pos x="0" y="14"/>
                    </a:cxn>
                    <a:cxn ang="0">
                      <a:pos x="4" y="26"/>
                    </a:cxn>
                    <a:cxn ang="0">
                      <a:pos x="12" y="39"/>
                    </a:cxn>
                    <a:cxn ang="0">
                      <a:pos x="22" y="51"/>
                    </a:cxn>
                    <a:cxn ang="0">
                      <a:pos x="41" y="69"/>
                    </a:cxn>
                    <a:cxn ang="0">
                      <a:pos x="53" y="74"/>
                    </a:cxn>
                    <a:cxn ang="0">
                      <a:pos x="65" y="65"/>
                    </a:cxn>
                    <a:cxn ang="0">
                      <a:pos x="15" y="0"/>
                    </a:cxn>
                  </a:cxnLst>
                  <a:rect l="0" t="0" r="r" b="b"/>
                  <a:pathLst>
                    <a:path w="66" h="75">
                      <a:moveTo>
                        <a:pt x="15" y="0"/>
                      </a:moveTo>
                      <a:lnTo>
                        <a:pt x="4" y="6"/>
                      </a:lnTo>
                      <a:lnTo>
                        <a:pt x="0" y="14"/>
                      </a:lnTo>
                      <a:lnTo>
                        <a:pt x="4" y="26"/>
                      </a:lnTo>
                      <a:lnTo>
                        <a:pt x="12" y="39"/>
                      </a:lnTo>
                      <a:lnTo>
                        <a:pt x="22" y="51"/>
                      </a:lnTo>
                      <a:lnTo>
                        <a:pt x="41" y="69"/>
                      </a:lnTo>
                      <a:lnTo>
                        <a:pt x="53" y="74"/>
                      </a:lnTo>
                      <a:lnTo>
                        <a:pt x="65" y="65"/>
                      </a:lnTo>
                      <a:lnTo>
                        <a:pt x="15" y="0"/>
                      </a:lnTo>
                    </a:path>
                  </a:pathLst>
                </a:custGeom>
                <a:solidFill>
                  <a:srgbClr val="FFE0C0"/>
                </a:solidFill>
                <a:ln w="12700" cap="rnd" cmpd="sng">
                  <a:solidFill>
                    <a:srgbClr val="000000"/>
                  </a:solidFill>
                  <a:prstDash val="solid"/>
                  <a:round/>
                  <a:headEnd type="none" w="med" len="med"/>
                  <a:tailEnd type="none" w="med" len="med"/>
                </a:ln>
                <a:effectLst/>
              </p:spPr>
              <p:txBody>
                <a:bodyPr/>
                <a:lstStyle/>
                <a:p>
                  <a:endParaRPr lang="en-US"/>
                </a:p>
              </p:txBody>
            </p:sp>
          </p:grpSp>
          <p:sp>
            <p:nvSpPr>
              <p:cNvPr id="87085" name="Freeform 45"/>
              <p:cNvSpPr>
                <a:spLocks/>
              </p:cNvSpPr>
              <p:nvPr/>
            </p:nvSpPr>
            <p:spPr bwMode="auto">
              <a:xfrm>
                <a:off x="1042" y="1319"/>
                <a:ext cx="307" cy="372"/>
              </a:xfrm>
              <a:custGeom>
                <a:avLst/>
                <a:gdLst/>
                <a:ahLst/>
                <a:cxnLst>
                  <a:cxn ang="0">
                    <a:pos x="27" y="53"/>
                  </a:cxn>
                  <a:cxn ang="0">
                    <a:pos x="12" y="74"/>
                  </a:cxn>
                  <a:cxn ang="0">
                    <a:pos x="4" y="100"/>
                  </a:cxn>
                  <a:cxn ang="0">
                    <a:pos x="0" y="130"/>
                  </a:cxn>
                  <a:cxn ang="0">
                    <a:pos x="5" y="155"/>
                  </a:cxn>
                  <a:cxn ang="0">
                    <a:pos x="15" y="179"/>
                  </a:cxn>
                  <a:cxn ang="0">
                    <a:pos x="33" y="199"/>
                  </a:cxn>
                  <a:cxn ang="0">
                    <a:pos x="49" y="222"/>
                  </a:cxn>
                  <a:cxn ang="0">
                    <a:pos x="64" y="253"/>
                  </a:cxn>
                  <a:cxn ang="0">
                    <a:pos x="81" y="290"/>
                  </a:cxn>
                  <a:cxn ang="0">
                    <a:pos x="98" y="320"/>
                  </a:cxn>
                  <a:cxn ang="0">
                    <a:pos x="115" y="337"/>
                  </a:cxn>
                  <a:cxn ang="0">
                    <a:pos x="134" y="348"/>
                  </a:cxn>
                  <a:cxn ang="0">
                    <a:pos x="167" y="362"/>
                  </a:cxn>
                  <a:cxn ang="0">
                    <a:pos x="200" y="371"/>
                  </a:cxn>
                  <a:cxn ang="0">
                    <a:pos x="222" y="368"/>
                  </a:cxn>
                  <a:cxn ang="0">
                    <a:pos x="241" y="365"/>
                  </a:cxn>
                  <a:cxn ang="0">
                    <a:pos x="274" y="353"/>
                  </a:cxn>
                  <a:cxn ang="0">
                    <a:pos x="287" y="340"/>
                  </a:cxn>
                  <a:cxn ang="0">
                    <a:pos x="293" y="323"/>
                  </a:cxn>
                  <a:cxn ang="0">
                    <a:pos x="303" y="287"/>
                  </a:cxn>
                  <a:cxn ang="0">
                    <a:pos x="306" y="259"/>
                  </a:cxn>
                  <a:cxn ang="0">
                    <a:pos x="306" y="225"/>
                  </a:cxn>
                  <a:cxn ang="0">
                    <a:pos x="302" y="201"/>
                  </a:cxn>
                  <a:cxn ang="0">
                    <a:pos x="293" y="174"/>
                  </a:cxn>
                  <a:cxn ang="0">
                    <a:pos x="279" y="137"/>
                  </a:cxn>
                  <a:cxn ang="0">
                    <a:pos x="262" y="109"/>
                  </a:cxn>
                  <a:cxn ang="0">
                    <a:pos x="254" y="77"/>
                  </a:cxn>
                  <a:cxn ang="0">
                    <a:pos x="238" y="41"/>
                  </a:cxn>
                  <a:cxn ang="0">
                    <a:pos x="220" y="22"/>
                  </a:cxn>
                  <a:cxn ang="0">
                    <a:pos x="202" y="12"/>
                  </a:cxn>
                  <a:cxn ang="0">
                    <a:pos x="167" y="1"/>
                  </a:cxn>
                  <a:cxn ang="0">
                    <a:pos x="144" y="0"/>
                  </a:cxn>
                  <a:cxn ang="0">
                    <a:pos x="110" y="6"/>
                  </a:cxn>
                  <a:cxn ang="0">
                    <a:pos x="78" y="17"/>
                  </a:cxn>
                  <a:cxn ang="0">
                    <a:pos x="47" y="37"/>
                  </a:cxn>
                  <a:cxn ang="0">
                    <a:pos x="27" y="53"/>
                  </a:cxn>
                </a:cxnLst>
                <a:rect l="0" t="0" r="r" b="b"/>
                <a:pathLst>
                  <a:path w="307" h="372">
                    <a:moveTo>
                      <a:pt x="27" y="53"/>
                    </a:moveTo>
                    <a:lnTo>
                      <a:pt x="12" y="74"/>
                    </a:lnTo>
                    <a:lnTo>
                      <a:pt x="4" y="100"/>
                    </a:lnTo>
                    <a:lnTo>
                      <a:pt x="0" y="130"/>
                    </a:lnTo>
                    <a:lnTo>
                      <a:pt x="5" y="155"/>
                    </a:lnTo>
                    <a:lnTo>
                      <a:pt x="15" y="179"/>
                    </a:lnTo>
                    <a:lnTo>
                      <a:pt x="33" y="199"/>
                    </a:lnTo>
                    <a:lnTo>
                      <a:pt x="49" y="222"/>
                    </a:lnTo>
                    <a:lnTo>
                      <a:pt x="64" y="253"/>
                    </a:lnTo>
                    <a:lnTo>
                      <a:pt x="81" y="290"/>
                    </a:lnTo>
                    <a:lnTo>
                      <a:pt x="98" y="320"/>
                    </a:lnTo>
                    <a:lnTo>
                      <a:pt x="115" y="337"/>
                    </a:lnTo>
                    <a:lnTo>
                      <a:pt x="134" y="348"/>
                    </a:lnTo>
                    <a:lnTo>
                      <a:pt x="167" y="362"/>
                    </a:lnTo>
                    <a:lnTo>
                      <a:pt x="200" y="371"/>
                    </a:lnTo>
                    <a:lnTo>
                      <a:pt x="222" y="368"/>
                    </a:lnTo>
                    <a:lnTo>
                      <a:pt x="241" y="365"/>
                    </a:lnTo>
                    <a:lnTo>
                      <a:pt x="274" y="353"/>
                    </a:lnTo>
                    <a:lnTo>
                      <a:pt x="287" y="340"/>
                    </a:lnTo>
                    <a:lnTo>
                      <a:pt x="293" y="323"/>
                    </a:lnTo>
                    <a:lnTo>
                      <a:pt x="303" y="287"/>
                    </a:lnTo>
                    <a:lnTo>
                      <a:pt x="306" y="259"/>
                    </a:lnTo>
                    <a:lnTo>
                      <a:pt x="306" y="225"/>
                    </a:lnTo>
                    <a:lnTo>
                      <a:pt x="302" y="201"/>
                    </a:lnTo>
                    <a:lnTo>
                      <a:pt x="293" y="174"/>
                    </a:lnTo>
                    <a:lnTo>
                      <a:pt x="279" y="137"/>
                    </a:lnTo>
                    <a:lnTo>
                      <a:pt x="262" y="109"/>
                    </a:lnTo>
                    <a:lnTo>
                      <a:pt x="254" y="77"/>
                    </a:lnTo>
                    <a:lnTo>
                      <a:pt x="238" y="41"/>
                    </a:lnTo>
                    <a:lnTo>
                      <a:pt x="220" y="22"/>
                    </a:lnTo>
                    <a:lnTo>
                      <a:pt x="202" y="12"/>
                    </a:lnTo>
                    <a:lnTo>
                      <a:pt x="167" y="1"/>
                    </a:lnTo>
                    <a:lnTo>
                      <a:pt x="144" y="0"/>
                    </a:lnTo>
                    <a:lnTo>
                      <a:pt x="110" y="6"/>
                    </a:lnTo>
                    <a:lnTo>
                      <a:pt x="78" y="17"/>
                    </a:lnTo>
                    <a:lnTo>
                      <a:pt x="47" y="37"/>
                    </a:lnTo>
                    <a:lnTo>
                      <a:pt x="27" y="53"/>
                    </a:lnTo>
                  </a:path>
                </a:pathLst>
              </a:custGeom>
              <a:solidFill>
                <a:srgbClr val="FFE0C0"/>
              </a:solidFill>
              <a:ln w="12700" cap="rnd" cmpd="sng">
                <a:solidFill>
                  <a:srgbClr val="000000"/>
                </a:solidFill>
                <a:prstDash val="solid"/>
                <a:round/>
                <a:headEnd type="none" w="med" len="med"/>
                <a:tailEnd type="none" w="med" len="med"/>
              </a:ln>
              <a:effectLst/>
            </p:spPr>
            <p:txBody>
              <a:bodyPr/>
              <a:lstStyle/>
              <a:p>
                <a:endParaRPr lang="en-US"/>
              </a:p>
            </p:txBody>
          </p:sp>
          <p:grpSp>
            <p:nvGrpSpPr>
              <p:cNvPr id="87086" name="Group 46"/>
              <p:cNvGrpSpPr>
                <a:grpSpLocks/>
              </p:cNvGrpSpPr>
              <p:nvPr/>
            </p:nvGrpSpPr>
            <p:grpSpPr bwMode="auto">
              <a:xfrm>
                <a:off x="1073" y="1400"/>
                <a:ext cx="232" cy="129"/>
                <a:chOff x="1073" y="1400"/>
                <a:chExt cx="232" cy="129"/>
              </a:xfrm>
            </p:grpSpPr>
            <p:sp>
              <p:nvSpPr>
                <p:cNvPr id="87087" name="Freeform 47"/>
                <p:cNvSpPr>
                  <a:spLocks/>
                </p:cNvSpPr>
                <p:nvPr/>
              </p:nvSpPr>
              <p:spPr bwMode="auto">
                <a:xfrm>
                  <a:off x="1186" y="1458"/>
                  <a:ext cx="18" cy="20"/>
                </a:xfrm>
                <a:custGeom>
                  <a:avLst/>
                  <a:gdLst/>
                  <a:ahLst/>
                  <a:cxnLst>
                    <a:cxn ang="0">
                      <a:pos x="0" y="11"/>
                    </a:cxn>
                    <a:cxn ang="0">
                      <a:pos x="5" y="4"/>
                    </a:cxn>
                    <a:cxn ang="0">
                      <a:pos x="15" y="0"/>
                    </a:cxn>
                    <a:cxn ang="0">
                      <a:pos x="17" y="10"/>
                    </a:cxn>
                    <a:cxn ang="0">
                      <a:pos x="9" y="10"/>
                    </a:cxn>
                    <a:cxn ang="0">
                      <a:pos x="3" y="19"/>
                    </a:cxn>
                    <a:cxn ang="0">
                      <a:pos x="0" y="11"/>
                    </a:cxn>
                  </a:cxnLst>
                  <a:rect l="0" t="0" r="r" b="b"/>
                  <a:pathLst>
                    <a:path w="18" h="20">
                      <a:moveTo>
                        <a:pt x="0" y="11"/>
                      </a:moveTo>
                      <a:lnTo>
                        <a:pt x="5" y="4"/>
                      </a:lnTo>
                      <a:lnTo>
                        <a:pt x="15" y="0"/>
                      </a:lnTo>
                      <a:lnTo>
                        <a:pt x="17" y="10"/>
                      </a:lnTo>
                      <a:lnTo>
                        <a:pt x="9" y="10"/>
                      </a:lnTo>
                      <a:lnTo>
                        <a:pt x="3" y="19"/>
                      </a:lnTo>
                      <a:lnTo>
                        <a:pt x="0" y="11"/>
                      </a:lnTo>
                    </a:path>
                  </a:pathLst>
                </a:custGeom>
                <a:solidFill>
                  <a:srgbClr val="C0C0C0"/>
                </a:solidFill>
                <a:ln w="12700" cap="rnd" cmpd="sng">
                  <a:solidFill>
                    <a:srgbClr val="000000"/>
                  </a:solidFill>
                  <a:prstDash val="solid"/>
                  <a:round/>
                  <a:headEnd type="none" w="med" len="med"/>
                  <a:tailEnd type="none" w="med" len="med"/>
                </a:ln>
                <a:effectLst/>
              </p:spPr>
              <p:txBody>
                <a:bodyPr/>
                <a:lstStyle/>
                <a:p>
                  <a:endParaRPr lang="en-US"/>
                </a:p>
              </p:txBody>
            </p:sp>
            <p:sp>
              <p:nvSpPr>
                <p:cNvPr id="87088" name="Freeform 48"/>
                <p:cNvSpPr>
                  <a:spLocks/>
                </p:cNvSpPr>
                <p:nvPr/>
              </p:nvSpPr>
              <p:spPr bwMode="auto">
                <a:xfrm>
                  <a:off x="1073" y="1507"/>
                  <a:ext cx="34" cy="22"/>
                </a:xfrm>
                <a:custGeom>
                  <a:avLst/>
                  <a:gdLst/>
                  <a:ahLst/>
                  <a:cxnLst>
                    <a:cxn ang="0">
                      <a:pos x="28" y="0"/>
                    </a:cxn>
                    <a:cxn ang="0">
                      <a:pos x="33" y="11"/>
                    </a:cxn>
                    <a:cxn ang="0">
                      <a:pos x="5" y="21"/>
                    </a:cxn>
                    <a:cxn ang="0">
                      <a:pos x="0" y="16"/>
                    </a:cxn>
                    <a:cxn ang="0">
                      <a:pos x="28" y="0"/>
                    </a:cxn>
                  </a:cxnLst>
                  <a:rect l="0" t="0" r="r" b="b"/>
                  <a:pathLst>
                    <a:path w="34" h="22">
                      <a:moveTo>
                        <a:pt x="28" y="0"/>
                      </a:moveTo>
                      <a:lnTo>
                        <a:pt x="33" y="11"/>
                      </a:lnTo>
                      <a:lnTo>
                        <a:pt x="5" y="21"/>
                      </a:lnTo>
                      <a:lnTo>
                        <a:pt x="0" y="16"/>
                      </a:lnTo>
                      <a:lnTo>
                        <a:pt x="28" y="0"/>
                      </a:lnTo>
                    </a:path>
                  </a:pathLst>
                </a:custGeom>
                <a:solidFill>
                  <a:srgbClr val="C0C0C0"/>
                </a:solidFill>
                <a:ln w="12700" cap="rnd" cmpd="sng">
                  <a:solidFill>
                    <a:srgbClr val="000000"/>
                  </a:solidFill>
                  <a:prstDash val="solid"/>
                  <a:round/>
                  <a:headEnd type="none" w="med" len="med"/>
                  <a:tailEnd type="none" w="med" len="med"/>
                </a:ln>
                <a:effectLst/>
              </p:spPr>
              <p:txBody>
                <a:bodyPr/>
                <a:lstStyle/>
                <a:p>
                  <a:endParaRPr lang="en-US"/>
                </a:p>
              </p:txBody>
            </p:sp>
            <p:sp>
              <p:nvSpPr>
                <p:cNvPr id="87089" name="Freeform 49"/>
                <p:cNvSpPr>
                  <a:spLocks/>
                </p:cNvSpPr>
                <p:nvPr/>
              </p:nvSpPr>
              <p:spPr bwMode="auto">
                <a:xfrm>
                  <a:off x="1275" y="1400"/>
                  <a:ext cx="30" cy="22"/>
                </a:xfrm>
                <a:custGeom>
                  <a:avLst/>
                  <a:gdLst/>
                  <a:ahLst/>
                  <a:cxnLst>
                    <a:cxn ang="0">
                      <a:pos x="0" y="11"/>
                    </a:cxn>
                    <a:cxn ang="0">
                      <a:pos x="6" y="21"/>
                    </a:cxn>
                    <a:cxn ang="0">
                      <a:pos x="29" y="5"/>
                    </a:cxn>
                    <a:cxn ang="0">
                      <a:pos x="26" y="0"/>
                    </a:cxn>
                    <a:cxn ang="0">
                      <a:pos x="0" y="11"/>
                    </a:cxn>
                  </a:cxnLst>
                  <a:rect l="0" t="0" r="r" b="b"/>
                  <a:pathLst>
                    <a:path w="30" h="22">
                      <a:moveTo>
                        <a:pt x="0" y="11"/>
                      </a:moveTo>
                      <a:lnTo>
                        <a:pt x="6" y="21"/>
                      </a:lnTo>
                      <a:lnTo>
                        <a:pt x="29" y="5"/>
                      </a:lnTo>
                      <a:lnTo>
                        <a:pt x="26" y="0"/>
                      </a:lnTo>
                      <a:lnTo>
                        <a:pt x="0" y="11"/>
                      </a:lnTo>
                    </a:path>
                  </a:pathLst>
                </a:custGeom>
                <a:solidFill>
                  <a:srgbClr val="C0C0C0"/>
                </a:solidFill>
                <a:ln w="12700" cap="rnd" cmpd="sng">
                  <a:solidFill>
                    <a:srgbClr val="000000"/>
                  </a:solidFill>
                  <a:prstDash val="solid"/>
                  <a:round/>
                  <a:headEnd type="none" w="med" len="med"/>
                  <a:tailEnd type="none" w="med" len="med"/>
                </a:ln>
                <a:effectLst/>
              </p:spPr>
              <p:txBody>
                <a:bodyPr/>
                <a:lstStyle/>
                <a:p>
                  <a:endParaRPr lang="en-US"/>
                </a:p>
              </p:txBody>
            </p:sp>
          </p:grpSp>
          <p:grpSp>
            <p:nvGrpSpPr>
              <p:cNvPr id="87090" name="Group 50"/>
              <p:cNvGrpSpPr>
                <a:grpSpLocks/>
              </p:cNvGrpSpPr>
              <p:nvPr/>
            </p:nvGrpSpPr>
            <p:grpSpPr bwMode="auto">
              <a:xfrm>
                <a:off x="1100" y="1409"/>
                <a:ext cx="197" cy="143"/>
                <a:chOff x="1100" y="1409"/>
                <a:chExt cx="197" cy="143"/>
              </a:xfrm>
            </p:grpSpPr>
            <p:sp>
              <p:nvSpPr>
                <p:cNvPr id="87091" name="Freeform 51"/>
                <p:cNvSpPr>
                  <a:spLocks/>
                </p:cNvSpPr>
                <p:nvPr/>
              </p:nvSpPr>
              <p:spPr bwMode="auto">
                <a:xfrm>
                  <a:off x="1100" y="1461"/>
                  <a:ext cx="100" cy="91"/>
                </a:xfrm>
                <a:custGeom>
                  <a:avLst/>
                  <a:gdLst/>
                  <a:ahLst/>
                  <a:cxnLst>
                    <a:cxn ang="0">
                      <a:pos x="0" y="46"/>
                    </a:cxn>
                    <a:cxn ang="0">
                      <a:pos x="81" y="0"/>
                    </a:cxn>
                    <a:cxn ang="0">
                      <a:pos x="95" y="23"/>
                    </a:cxn>
                    <a:cxn ang="0">
                      <a:pos x="99" y="40"/>
                    </a:cxn>
                    <a:cxn ang="0">
                      <a:pos x="98" y="57"/>
                    </a:cxn>
                    <a:cxn ang="0">
                      <a:pos x="91" y="68"/>
                    </a:cxn>
                    <a:cxn ang="0">
                      <a:pos x="80" y="77"/>
                    </a:cxn>
                    <a:cxn ang="0">
                      <a:pos x="64" y="83"/>
                    </a:cxn>
                    <a:cxn ang="0">
                      <a:pos x="54" y="89"/>
                    </a:cxn>
                    <a:cxn ang="0">
                      <a:pos x="44" y="90"/>
                    </a:cxn>
                    <a:cxn ang="0">
                      <a:pos x="32" y="88"/>
                    </a:cxn>
                    <a:cxn ang="0">
                      <a:pos x="23" y="82"/>
                    </a:cxn>
                    <a:cxn ang="0">
                      <a:pos x="16" y="75"/>
                    </a:cxn>
                    <a:cxn ang="0">
                      <a:pos x="13" y="68"/>
                    </a:cxn>
                    <a:cxn ang="0">
                      <a:pos x="5" y="54"/>
                    </a:cxn>
                    <a:cxn ang="0">
                      <a:pos x="0" y="46"/>
                    </a:cxn>
                  </a:cxnLst>
                  <a:rect l="0" t="0" r="r" b="b"/>
                  <a:pathLst>
                    <a:path w="100" h="91">
                      <a:moveTo>
                        <a:pt x="0" y="46"/>
                      </a:moveTo>
                      <a:lnTo>
                        <a:pt x="81" y="0"/>
                      </a:lnTo>
                      <a:lnTo>
                        <a:pt x="95" y="23"/>
                      </a:lnTo>
                      <a:lnTo>
                        <a:pt x="99" y="40"/>
                      </a:lnTo>
                      <a:lnTo>
                        <a:pt x="98" y="57"/>
                      </a:lnTo>
                      <a:lnTo>
                        <a:pt x="91" y="68"/>
                      </a:lnTo>
                      <a:lnTo>
                        <a:pt x="80" y="77"/>
                      </a:lnTo>
                      <a:lnTo>
                        <a:pt x="64" y="83"/>
                      </a:lnTo>
                      <a:lnTo>
                        <a:pt x="54" y="89"/>
                      </a:lnTo>
                      <a:lnTo>
                        <a:pt x="44" y="90"/>
                      </a:lnTo>
                      <a:lnTo>
                        <a:pt x="32" y="88"/>
                      </a:lnTo>
                      <a:lnTo>
                        <a:pt x="23" y="82"/>
                      </a:lnTo>
                      <a:lnTo>
                        <a:pt x="16" y="75"/>
                      </a:lnTo>
                      <a:lnTo>
                        <a:pt x="13" y="68"/>
                      </a:lnTo>
                      <a:lnTo>
                        <a:pt x="5" y="54"/>
                      </a:lnTo>
                      <a:lnTo>
                        <a:pt x="0" y="46"/>
                      </a:lnTo>
                    </a:path>
                  </a:pathLst>
                </a:custGeom>
                <a:solidFill>
                  <a:srgbClr val="80FFFF"/>
                </a:solidFill>
                <a:ln w="12700" cap="rnd" cmpd="sng">
                  <a:solidFill>
                    <a:srgbClr val="000000"/>
                  </a:solidFill>
                  <a:prstDash val="solid"/>
                  <a:round/>
                  <a:headEnd type="none" w="med" len="med"/>
                  <a:tailEnd type="none" w="med" len="med"/>
                </a:ln>
                <a:effectLst/>
              </p:spPr>
              <p:txBody>
                <a:bodyPr/>
                <a:lstStyle/>
                <a:p>
                  <a:endParaRPr lang="en-US"/>
                </a:p>
              </p:txBody>
            </p:sp>
            <p:sp>
              <p:nvSpPr>
                <p:cNvPr id="87092" name="Oval 52"/>
                <p:cNvSpPr>
                  <a:spLocks noChangeArrowheads="1"/>
                </p:cNvSpPr>
                <p:nvPr/>
              </p:nvSpPr>
              <p:spPr bwMode="auto">
                <a:xfrm>
                  <a:off x="1146" y="1502"/>
                  <a:ext cx="9" cy="8"/>
                </a:xfrm>
                <a:prstGeom prst="ellipse">
                  <a:avLst/>
                </a:prstGeom>
                <a:solidFill>
                  <a:srgbClr val="00A000"/>
                </a:solidFill>
                <a:ln w="12700">
                  <a:solidFill>
                    <a:srgbClr val="000000"/>
                  </a:solidFill>
                  <a:round/>
                  <a:headEnd/>
                  <a:tailEnd/>
                </a:ln>
                <a:effectLst/>
              </p:spPr>
              <p:txBody>
                <a:bodyPr wrap="none" anchor="ctr"/>
                <a:lstStyle/>
                <a:p>
                  <a:endParaRPr lang="en-US"/>
                </a:p>
              </p:txBody>
            </p:sp>
            <p:sp>
              <p:nvSpPr>
                <p:cNvPr id="87093" name="Freeform 53"/>
                <p:cNvSpPr>
                  <a:spLocks/>
                </p:cNvSpPr>
                <p:nvPr/>
              </p:nvSpPr>
              <p:spPr bwMode="auto">
                <a:xfrm>
                  <a:off x="1196" y="1409"/>
                  <a:ext cx="101" cy="90"/>
                </a:xfrm>
                <a:custGeom>
                  <a:avLst/>
                  <a:gdLst/>
                  <a:ahLst/>
                  <a:cxnLst>
                    <a:cxn ang="0">
                      <a:pos x="0" y="45"/>
                    </a:cxn>
                    <a:cxn ang="0">
                      <a:pos x="83" y="0"/>
                    </a:cxn>
                    <a:cxn ang="0">
                      <a:pos x="95" y="25"/>
                    </a:cxn>
                    <a:cxn ang="0">
                      <a:pos x="100" y="40"/>
                    </a:cxn>
                    <a:cxn ang="0">
                      <a:pos x="97" y="56"/>
                    </a:cxn>
                    <a:cxn ang="0">
                      <a:pos x="91" y="66"/>
                    </a:cxn>
                    <a:cxn ang="0">
                      <a:pos x="79" y="76"/>
                    </a:cxn>
                    <a:cxn ang="0">
                      <a:pos x="66" y="83"/>
                    </a:cxn>
                    <a:cxn ang="0">
                      <a:pos x="55" y="87"/>
                    </a:cxn>
                    <a:cxn ang="0">
                      <a:pos x="43" y="89"/>
                    </a:cxn>
                    <a:cxn ang="0">
                      <a:pos x="32" y="87"/>
                    </a:cxn>
                    <a:cxn ang="0">
                      <a:pos x="23" y="81"/>
                    </a:cxn>
                    <a:cxn ang="0">
                      <a:pos x="17" y="76"/>
                    </a:cxn>
                    <a:cxn ang="0">
                      <a:pos x="13" y="67"/>
                    </a:cxn>
                    <a:cxn ang="0">
                      <a:pos x="5" y="54"/>
                    </a:cxn>
                    <a:cxn ang="0">
                      <a:pos x="0" y="45"/>
                    </a:cxn>
                  </a:cxnLst>
                  <a:rect l="0" t="0" r="r" b="b"/>
                  <a:pathLst>
                    <a:path w="101" h="90">
                      <a:moveTo>
                        <a:pt x="0" y="45"/>
                      </a:moveTo>
                      <a:lnTo>
                        <a:pt x="83" y="0"/>
                      </a:lnTo>
                      <a:lnTo>
                        <a:pt x="95" y="25"/>
                      </a:lnTo>
                      <a:lnTo>
                        <a:pt x="100" y="40"/>
                      </a:lnTo>
                      <a:lnTo>
                        <a:pt x="97" y="56"/>
                      </a:lnTo>
                      <a:lnTo>
                        <a:pt x="91" y="66"/>
                      </a:lnTo>
                      <a:lnTo>
                        <a:pt x="79" y="76"/>
                      </a:lnTo>
                      <a:lnTo>
                        <a:pt x="66" y="83"/>
                      </a:lnTo>
                      <a:lnTo>
                        <a:pt x="55" y="87"/>
                      </a:lnTo>
                      <a:lnTo>
                        <a:pt x="43" y="89"/>
                      </a:lnTo>
                      <a:lnTo>
                        <a:pt x="32" y="87"/>
                      </a:lnTo>
                      <a:lnTo>
                        <a:pt x="23" y="81"/>
                      </a:lnTo>
                      <a:lnTo>
                        <a:pt x="17" y="76"/>
                      </a:lnTo>
                      <a:lnTo>
                        <a:pt x="13" y="67"/>
                      </a:lnTo>
                      <a:lnTo>
                        <a:pt x="5" y="54"/>
                      </a:lnTo>
                      <a:lnTo>
                        <a:pt x="0" y="45"/>
                      </a:lnTo>
                    </a:path>
                  </a:pathLst>
                </a:custGeom>
                <a:solidFill>
                  <a:srgbClr val="80FFFF"/>
                </a:solidFill>
                <a:ln w="12700" cap="rnd" cmpd="sng">
                  <a:solidFill>
                    <a:srgbClr val="000000"/>
                  </a:solidFill>
                  <a:prstDash val="solid"/>
                  <a:round/>
                  <a:headEnd type="none" w="med" len="med"/>
                  <a:tailEnd type="none" w="med" len="med"/>
                </a:ln>
                <a:effectLst/>
              </p:spPr>
              <p:txBody>
                <a:bodyPr/>
                <a:lstStyle/>
                <a:p>
                  <a:endParaRPr lang="en-US"/>
                </a:p>
              </p:txBody>
            </p:sp>
            <p:sp>
              <p:nvSpPr>
                <p:cNvPr id="87094" name="Oval 54"/>
                <p:cNvSpPr>
                  <a:spLocks noChangeArrowheads="1"/>
                </p:cNvSpPr>
                <p:nvPr/>
              </p:nvSpPr>
              <p:spPr bwMode="auto">
                <a:xfrm>
                  <a:off x="1242" y="1450"/>
                  <a:ext cx="9" cy="8"/>
                </a:xfrm>
                <a:prstGeom prst="ellipse">
                  <a:avLst/>
                </a:prstGeom>
                <a:solidFill>
                  <a:srgbClr val="00A000"/>
                </a:solidFill>
                <a:ln w="12700">
                  <a:solidFill>
                    <a:srgbClr val="000000"/>
                  </a:solidFill>
                  <a:round/>
                  <a:headEnd/>
                  <a:tailEnd/>
                </a:ln>
                <a:effectLst/>
              </p:spPr>
              <p:txBody>
                <a:bodyPr wrap="none" anchor="ctr"/>
                <a:lstStyle/>
                <a:p>
                  <a:endParaRPr lang="en-US"/>
                </a:p>
              </p:txBody>
            </p:sp>
          </p:grpSp>
          <p:sp>
            <p:nvSpPr>
              <p:cNvPr id="87095" name="Freeform 55"/>
              <p:cNvSpPr>
                <a:spLocks/>
              </p:cNvSpPr>
              <p:nvPr/>
            </p:nvSpPr>
            <p:spPr bwMode="auto">
              <a:xfrm>
                <a:off x="1203" y="1555"/>
                <a:ext cx="100" cy="82"/>
              </a:xfrm>
              <a:custGeom>
                <a:avLst/>
                <a:gdLst/>
                <a:ahLst/>
                <a:cxnLst>
                  <a:cxn ang="0">
                    <a:pos x="0" y="42"/>
                  </a:cxn>
                  <a:cxn ang="0">
                    <a:pos x="15" y="42"/>
                  </a:cxn>
                  <a:cxn ang="0">
                    <a:pos x="29" y="39"/>
                  </a:cxn>
                  <a:cxn ang="0">
                    <a:pos x="45" y="35"/>
                  </a:cxn>
                  <a:cxn ang="0">
                    <a:pos x="59" y="30"/>
                  </a:cxn>
                  <a:cxn ang="0">
                    <a:pos x="75" y="19"/>
                  </a:cxn>
                  <a:cxn ang="0">
                    <a:pos x="84" y="11"/>
                  </a:cxn>
                  <a:cxn ang="0">
                    <a:pos x="93" y="0"/>
                  </a:cxn>
                  <a:cxn ang="0">
                    <a:pos x="98" y="22"/>
                  </a:cxn>
                  <a:cxn ang="0">
                    <a:pos x="99" y="30"/>
                  </a:cxn>
                  <a:cxn ang="0">
                    <a:pos x="99" y="46"/>
                  </a:cxn>
                  <a:cxn ang="0">
                    <a:pos x="95" y="57"/>
                  </a:cxn>
                  <a:cxn ang="0">
                    <a:pos x="88" y="69"/>
                  </a:cxn>
                  <a:cxn ang="0">
                    <a:pos x="79" y="76"/>
                  </a:cxn>
                  <a:cxn ang="0">
                    <a:pos x="68" y="80"/>
                  </a:cxn>
                  <a:cxn ang="0">
                    <a:pos x="56" y="81"/>
                  </a:cxn>
                  <a:cxn ang="0">
                    <a:pos x="44" y="80"/>
                  </a:cxn>
                  <a:cxn ang="0">
                    <a:pos x="33" y="75"/>
                  </a:cxn>
                  <a:cxn ang="0">
                    <a:pos x="28" y="73"/>
                  </a:cxn>
                  <a:cxn ang="0">
                    <a:pos x="17" y="66"/>
                  </a:cxn>
                  <a:cxn ang="0">
                    <a:pos x="10" y="52"/>
                  </a:cxn>
                  <a:cxn ang="0">
                    <a:pos x="0" y="42"/>
                  </a:cxn>
                </a:cxnLst>
                <a:rect l="0" t="0" r="r" b="b"/>
                <a:pathLst>
                  <a:path w="100" h="82">
                    <a:moveTo>
                      <a:pt x="0" y="42"/>
                    </a:moveTo>
                    <a:lnTo>
                      <a:pt x="15" y="42"/>
                    </a:lnTo>
                    <a:lnTo>
                      <a:pt x="29" y="39"/>
                    </a:lnTo>
                    <a:lnTo>
                      <a:pt x="45" y="35"/>
                    </a:lnTo>
                    <a:lnTo>
                      <a:pt x="59" y="30"/>
                    </a:lnTo>
                    <a:lnTo>
                      <a:pt x="75" y="19"/>
                    </a:lnTo>
                    <a:lnTo>
                      <a:pt x="84" y="11"/>
                    </a:lnTo>
                    <a:lnTo>
                      <a:pt x="93" y="0"/>
                    </a:lnTo>
                    <a:lnTo>
                      <a:pt x="98" y="22"/>
                    </a:lnTo>
                    <a:lnTo>
                      <a:pt x="99" y="30"/>
                    </a:lnTo>
                    <a:lnTo>
                      <a:pt x="99" y="46"/>
                    </a:lnTo>
                    <a:lnTo>
                      <a:pt x="95" y="57"/>
                    </a:lnTo>
                    <a:lnTo>
                      <a:pt x="88" y="69"/>
                    </a:lnTo>
                    <a:lnTo>
                      <a:pt x="79" y="76"/>
                    </a:lnTo>
                    <a:lnTo>
                      <a:pt x="68" y="80"/>
                    </a:lnTo>
                    <a:lnTo>
                      <a:pt x="56" y="81"/>
                    </a:lnTo>
                    <a:lnTo>
                      <a:pt x="44" y="80"/>
                    </a:lnTo>
                    <a:lnTo>
                      <a:pt x="33" y="75"/>
                    </a:lnTo>
                    <a:lnTo>
                      <a:pt x="28" y="73"/>
                    </a:lnTo>
                    <a:lnTo>
                      <a:pt x="17" y="66"/>
                    </a:lnTo>
                    <a:lnTo>
                      <a:pt x="10" y="52"/>
                    </a:lnTo>
                    <a:lnTo>
                      <a:pt x="0" y="42"/>
                    </a:lnTo>
                  </a:path>
                </a:pathLst>
              </a:custGeom>
              <a:solidFill>
                <a:srgbClr val="FFFFFF"/>
              </a:solidFill>
              <a:ln w="12700" cap="rnd" cmpd="sng">
                <a:solidFill>
                  <a:srgbClr val="000000"/>
                </a:solidFill>
                <a:prstDash val="solid"/>
                <a:round/>
                <a:headEnd type="none" w="med" len="med"/>
                <a:tailEnd type="none" w="med" len="med"/>
              </a:ln>
              <a:effectLst/>
            </p:spPr>
            <p:txBody>
              <a:bodyPr/>
              <a:lstStyle/>
              <a:p>
                <a:endParaRPr lang="en-US"/>
              </a:p>
            </p:txBody>
          </p:sp>
          <p:sp>
            <p:nvSpPr>
              <p:cNvPr id="87096" name="Freeform 56"/>
              <p:cNvSpPr>
                <a:spLocks/>
              </p:cNvSpPr>
              <p:nvPr/>
            </p:nvSpPr>
            <p:spPr bwMode="auto">
              <a:xfrm>
                <a:off x="1210" y="1528"/>
                <a:ext cx="52" cy="30"/>
              </a:xfrm>
              <a:custGeom>
                <a:avLst/>
                <a:gdLst/>
                <a:ahLst/>
                <a:cxnLst>
                  <a:cxn ang="0">
                    <a:pos x="0" y="29"/>
                  </a:cxn>
                  <a:cxn ang="0">
                    <a:pos x="15" y="28"/>
                  </a:cxn>
                  <a:cxn ang="0">
                    <a:pos x="21" y="25"/>
                  </a:cxn>
                  <a:cxn ang="0">
                    <a:pos x="30" y="23"/>
                  </a:cxn>
                  <a:cxn ang="0">
                    <a:pos x="38" y="17"/>
                  </a:cxn>
                  <a:cxn ang="0">
                    <a:pos x="44" y="9"/>
                  </a:cxn>
                  <a:cxn ang="0">
                    <a:pos x="51" y="0"/>
                  </a:cxn>
                </a:cxnLst>
                <a:rect l="0" t="0" r="r" b="b"/>
                <a:pathLst>
                  <a:path w="52" h="30">
                    <a:moveTo>
                      <a:pt x="0" y="29"/>
                    </a:moveTo>
                    <a:lnTo>
                      <a:pt x="15" y="28"/>
                    </a:lnTo>
                    <a:lnTo>
                      <a:pt x="21" y="25"/>
                    </a:lnTo>
                    <a:lnTo>
                      <a:pt x="30" y="23"/>
                    </a:lnTo>
                    <a:lnTo>
                      <a:pt x="38" y="17"/>
                    </a:lnTo>
                    <a:lnTo>
                      <a:pt x="44" y="9"/>
                    </a:lnTo>
                    <a:lnTo>
                      <a:pt x="51" y="0"/>
                    </a:lnTo>
                  </a:path>
                </a:pathLst>
              </a:custGeom>
              <a:noFill/>
              <a:ln w="12700" cap="rnd" cmpd="sng">
                <a:solidFill>
                  <a:srgbClr val="000000"/>
                </a:solidFill>
                <a:prstDash val="solid"/>
                <a:round/>
                <a:headEnd type="none" w="med" len="med"/>
                <a:tailEnd type="none" w="med" len="med"/>
              </a:ln>
              <a:effectLst/>
            </p:spPr>
            <p:txBody>
              <a:bodyPr/>
              <a:lstStyle/>
              <a:p>
                <a:endParaRPr lang="en-US"/>
              </a:p>
            </p:txBody>
          </p:sp>
          <p:sp>
            <p:nvSpPr>
              <p:cNvPr id="87097" name="Freeform 57"/>
              <p:cNvSpPr>
                <a:spLocks/>
              </p:cNvSpPr>
              <p:nvPr/>
            </p:nvSpPr>
            <p:spPr bwMode="auto">
              <a:xfrm>
                <a:off x="1028" y="1274"/>
                <a:ext cx="277" cy="255"/>
              </a:xfrm>
              <a:custGeom>
                <a:avLst/>
                <a:gdLst/>
                <a:ahLst/>
                <a:cxnLst>
                  <a:cxn ang="0">
                    <a:pos x="47" y="254"/>
                  </a:cxn>
                  <a:cxn ang="0">
                    <a:pos x="58" y="249"/>
                  </a:cxn>
                  <a:cxn ang="0">
                    <a:pos x="61" y="232"/>
                  </a:cxn>
                  <a:cxn ang="0">
                    <a:pos x="63" y="210"/>
                  </a:cxn>
                  <a:cxn ang="0">
                    <a:pos x="52" y="165"/>
                  </a:cxn>
                  <a:cxn ang="0">
                    <a:pos x="46" y="139"/>
                  </a:cxn>
                  <a:cxn ang="0">
                    <a:pos x="80" y="140"/>
                  </a:cxn>
                  <a:cxn ang="0">
                    <a:pos x="125" y="138"/>
                  </a:cxn>
                  <a:cxn ang="0">
                    <a:pos x="139" y="123"/>
                  </a:cxn>
                  <a:cxn ang="0">
                    <a:pos x="163" y="106"/>
                  </a:cxn>
                  <a:cxn ang="0">
                    <a:pos x="199" y="110"/>
                  </a:cxn>
                  <a:cxn ang="0">
                    <a:pos x="234" y="91"/>
                  </a:cxn>
                  <a:cxn ang="0">
                    <a:pos x="238" y="111"/>
                  </a:cxn>
                  <a:cxn ang="0">
                    <a:pos x="253" y="119"/>
                  </a:cxn>
                  <a:cxn ang="0">
                    <a:pos x="268" y="144"/>
                  </a:cxn>
                  <a:cxn ang="0">
                    <a:pos x="276" y="139"/>
                  </a:cxn>
                  <a:cxn ang="0">
                    <a:pos x="276" y="122"/>
                  </a:cxn>
                  <a:cxn ang="0">
                    <a:pos x="272" y="95"/>
                  </a:cxn>
                  <a:cxn ang="0">
                    <a:pos x="265" y="74"/>
                  </a:cxn>
                  <a:cxn ang="0">
                    <a:pos x="252" y="58"/>
                  </a:cxn>
                  <a:cxn ang="0">
                    <a:pos x="254" y="30"/>
                  </a:cxn>
                  <a:cxn ang="0">
                    <a:pos x="254" y="14"/>
                  </a:cxn>
                  <a:cxn ang="0">
                    <a:pos x="235" y="17"/>
                  </a:cxn>
                  <a:cxn ang="0">
                    <a:pos x="214" y="17"/>
                  </a:cxn>
                  <a:cxn ang="0">
                    <a:pos x="202" y="13"/>
                  </a:cxn>
                  <a:cxn ang="0">
                    <a:pos x="188" y="0"/>
                  </a:cxn>
                  <a:cxn ang="0">
                    <a:pos x="175" y="12"/>
                  </a:cxn>
                  <a:cxn ang="0">
                    <a:pos x="164" y="17"/>
                  </a:cxn>
                  <a:cxn ang="0">
                    <a:pos x="140" y="19"/>
                  </a:cxn>
                  <a:cxn ang="0">
                    <a:pos x="119" y="23"/>
                  </a:cxn>
                  <a:cxn ang="0">
                    <a:pos x="95" y="32"/>
                  </a:cxn>
                  <a:cxn ang="0">
                    <a:pos x="76" y="44"/>
                  </a:cxn>
                  <a:cxn ang="0">
                    <a:pos x="52" y="66"/>
                  </a:cxn>
                  <a:cxn ang="0">
                    <a:pos x="38" y="70"/>
                  </a:cxn>
                  <a:cxn ang="0">
                    <a:pos x="25" y="82"/>
                  </a:cxn>
                  <a:cxn ang="0">
                    <a:pos x="14" y="93"/>
                  </a:cxn>
                  <a:cxn ang="0">
                    <a:pos x="9" y="110"/>
                  </a:cxn>
                  <a:cxn ang="0">
                    <a:pos x="2" y="129"/>
                  </a:cxn>
                  <a:cxn ang="0">
                    <a:pos x="0" y="145"/>
                  </a:cxn>
                  <a:cxn ang="0">
                    <a:pos x="0" y="180"/>
                  </a:cxn>
                  <a:cxn ang="0">
                    <a:pos x="9" y="217"/>
                  </a:cxn>
                  <a:cxn ang="0">
                    <a:pos x="47" y="254"/>
                  </a:cxn>
                </a:cxnLst>
                <a:rect l="0" t="0" r="r" b="b"/>
                <a:pathLst>
                  <a:path w="277" h="255">
                    <a:moveTo>
                      <a:pt x="47" y="254"/>
                    </a:moveTo>
                    <a:lnTo>
                      <a:pt x="58" y="249"/>
                    </a:lnTo>
                    <a:lnTo>
                      <a:pt x="61" y="232"/>
                    </a:lnTo>
                    <a:lnTo>
                      <a:pt x="63" y="210"/>
                    </a:lnTo>
                    <a:lnTo>
                      <a:pt x="52" y="165"/>
                    </a:lnTo>
                    <a:lnTo>
                      <a:pt x="46" y="139"/>
                    </a:lnTo>
                    <a:lnTo>
                      <a:pt x="80" y="140"/>
                    </a:lnTo>
                    <a:lnTo>
                      <a:pt x="125" y="138"/>
                    </a:lnTo>
                    <a:lnTo>
                      <a:pt x="139" y="123"/>
                    </a:lnTo>
                    <a:lnTo>
                      <a:pt x="163" y="106"/>
                    </a:lnTo>
                    <a:lnTo>
                      <a:pt x="199" y="110"/>
                    </a:lnTo>
                    <a:lnTo>
                      <a:pt x="234" y="91"/>
                    </a:lnTo>
                    <a:lnTo>
                      <a:pt x="238" y="111"/>
                    </a:lnTo>
                    <a:lnTo>
                      <a:pt x="253" y="119"/>
                    </a:lnTo>
                    <a:lnTo>
                      <a:pt x="268" y="144"/>
                    </a:lnTo>
                    <a:lnTo>
                      <a:pt x="276" y="139"/>
                    </a:lnTo>
                    <a:lnTo>
                      <a:pt x="276" y="122"/>
                    </a:lnTo>
                    <a:lnTo>
                      <a:pt x="272" y="95"/>
                    </a:lnTo>
                    <a:lnTo>
                      <a:pt x="265" y="74"/>
                    </a:lnTo>
                    <a:lnTo>
                      <a:pt x="252" y="58"/>
                    </a:lnTo>
                    <a:lnTo>
                      <a:pt x="254" y="30"/>
                    </a:lnTo>
                    <a:lnTo>
                      <a:pt x="254" y="14"/>
                    </a:lnTo>
                    <a:lnTo>
                      <a:pt x="235" y="17"/>
                    </a:lnTo>
                    <a:lnTo>
                      <a:pt x="214" y="17"/>
                    </a:lnTo>
                    <a:lnTo>
                      <a:pt x="202" y="13"/>
                    </a:lnTo>
                    <a:lnTo>
                      <a:pt x="188" y="0"/>
                    </a:lnTo>
                    <a:lnTo>
                      <a:pt x="175" y="12"/>
                    </a:lnTo>
                    <a:lnTo>
                      <a:pt x="164" y="17"/>
                    </a:lnTo>
                    <a:lnTo>
                      <a:pt x="140" y="19"/>
                    </a:lnTo>
                    <a:lnTo>
                      <a:pt x="119" y="23"/>
                    </a:lnTo>
                    <a:lnTo>
                      <a:pt x="95" y="32"/>
                    </a:lnTo>
                    <a:lnTo>
                      <a:pt x="76" y="44"/>
                    </a:lnTo>
                    <a:lnTo>
                      <a:pt x="52" y="66"/>
                    </a:lnTo>
                    <a:lnTo>
                      <a:pt x="38" y="70"/>
                    </a:lnTo>
                    <a:lnTo>
                      <a:pt x="25" y="82"/>
                    </a:lnTo>
                    <a:lnTo>
                      <a:pt x="14" y="93"/>
                    </a:lnTo>
                    <a:lnTo>
                      <a:pt x="9" y="110"/>
                    </a:lnTo>
                    <a:lnTo>
                      <a:pt x="2" y="129"/>
                    </a:lnTo>
                    <a:lnTo>
                      <a:pt x="0" y="145"/>
                    </a:lnTo>
                    <a:lnTo>
                      <a:pt x="0" y="180"/>
                    </a:lnTo>
                    <a:lnTo>
                      <a:pt x="9" y="217"/>
                    </a:lnTo>
                    <a:lnTo>
                      <a:pt x="47" y="254"/>
                    </a:lnTo>
                  </a:path>
                </a:pathLst>
              </a:custGeom>
              <a:solidFill>
                <a:srgbClr val="C06000"/>
              </a:solidFill>
              <a:ln w="12700" cap="rnd" cmpd="sng">
                <a:solidFill>
                  <a:srgbClr val="000000"/>
                </a:solidFill>
                <a:prstDash val="solid"/>
                <a:round/>
                <a:headEnd type="none" w="med" len="med"/>
                <a:tailEnd type="none" w="med" len="med"/>
              </a:ln>
              <a:effectLst/>
            </p:spPr>
            <p:txBody>
              <a:bodyPr/>
              <a:lstStyle/>
              <a:p>
                <a:endParaRPr lang="en-US"/>
              </a:p>
            </p:txBody>
          </p:sp>
        </p:grpSp>
        <p:sp>
          <p:nvSpPr>
            <p:cNvPr id="87098" name="Freeform 58"/>
            <p:cNvSpPr>
              <a:spLocks/>
            </p:cNvSpPr>
            <p:nvPr/>
          </p:nvSpPr>
          <p:spPr bwMode="auto">
            <a:xfrm>
              <a:off x="1289" y="1686"/>
              <a:ext cx="275" cy="689"/>
            </a:xfrm>
            <a:custGeom>
              <a:avLst/>
              <a:gdLst/>
              <a:ahLst/>
              <a:cxnLst>
                <a:cxn ang="0">
                  <a:pos x="14" y="5"/>
                </a:cxn>
                <a:cxn ang="0">
                  <a:pos x="31" y="0"/>
                </a:cxn>
                <a:cxn ang="0">
                  <a:pos x="68" y="23"/>
                </a:cxn>
                <a:cxn ang="0">
                  <a:pos x="68" y="64"/>
                </a:cxn>
                <a:cxn ang="0">
                  <a:pos x="99" y="103"/>
                </a:cxn>
                <a:cxn ang="0">
                  <a:pos x="130" y="144"/>
                </a:cxn>
                <a:cxn ang="0">
                  <a:pos x="162" y="198"/>
                </a:cxn>
                <a:cxn ang="0">
                  <a:pos x="187" y="249"/>
                </a:cxn>
                <a:cxn ang="0">
                  <a:pos x="214" y="321"/>
                </a:cxn>
                <a:cxn ang="0">
                  <a:pos x="235" y="385"/>
                </a:cxn>
                <a:cxn ang="0">
                  <a:pos x="262" y="513"/>
                </a:cxn>
                <a:cxn ang="0">
                  <a:pos x="274" y="593"/>
                </a:cxn>
                <a:cxn ang="0">
                  <a:pos x="239" y="688"/>
                </a:cxn>
                <a:cxn ang="0">
                  <a:pos x="170" y="611"/>
                </a:cxn>
                <a:cxn ang="0">
                  <a:pos x="151" y="483"/>
                </a:cxn>
                <a:cxn ang="0">
                  <a:pos x="137" y="404"/>
                </a:cxn>
                <a:cxn ang="0">
                  <a:pos x="116" y="330"/>
                </a:cxn>
                <a:cxn ang="0">
                  <a:pos x="93" y="276"/>
                </a:cxn>
                <a:cxn ang="0">
                  <a:pos x="62" y="197"/>
                </a:cxn>
                <a:cxn ang="0">
                  <a:pos x="44" y="140"/>
                </a:cxn>
                <a:cxn ang="0">
                  <a:pos x="27" y="76"/>
                </a:cxn>
                <a:cxn ang="0">
                  <a:pos x="0" y="59"/>
                </a:cxn>
                <a:cxn ang="0">
                  <a:pos x="14" y="5"/>
                </a:cxn>
              </a:cxnLst>
              <a:rect l="0" t="0" r="r" b="b"/>
              <a:pathLst>
                <a:path w="275" h="689">
                  <a:moveTo>
                    <a:pt x="14" y="5"/>
                  </a:moveTo>
                  <a:lnTo>
                    <a:pt x="31" y="0"/>
                  </a:lnTo>
                  <a:lnTo>
                    <a:pt x="68" y="23"/>
                  </a:lnTo>
                  <a:lnTo>
                    <a:pt x="68" y="64"/>
                  </a:lnTo>
                  <a:lnTo>
                    <a:pt x="99" y="103"/>
                  </a:lnTo>
                  <a:lnTo>
                    <a:pt x="130" y="144"/>
                  </a:lnTo>
                  <a:lnTo>
                    <a:pt x="162" y="198"/>
                  </a:lnTo>
                  <a:lnTo>
                    <a:pt x="187" y="249"/>
                  </a:lnTo>
                  <a:lnTo>
                    <a:pt x="214" y="321"/>
                  </a:lnTo>
                  <a:lnTo>
                    <a:pt x="235" y="385"/>
                  </a:lnTo>
                  <a:lnTo>
                    <a:pt x="262" y="513"/>
                  </a:lnTo>
                  <a:lnTo>
                    <a:pt x="274" y="593"/>
                  </a:lnTo>
                  <a:lnTo>
                    <a:pt x="239" y="688"/>
                  </a:lnTo>
                  <a:lnTo>
                    <a:pt x="170" y="611"/>
                  </a:lnTo>
                  <a:lnTo>
                    <a:pt x="151" y="483"/>
                  </a:lnTo>
                  <a:lnTo>
                    <a:pt x="137" y="404"/>
                  </a:lnTo>
                  <a:lnTo>
                    <a:pt x="116" y="330"/>
                  </a:lnTo>
                  <a:lnTo>
                    <a:pt x="93" y="276"/>
                  </a:lnTo>
                  <a:lnTo>
                    <a:pt x="62" y="197"/>
                  </a:lnTo>
                  <a:lnTo>
                    <a:pt x="44" y="140"/>
                  </a:lnTo>
                  <a:lnTo>
                    <a:pt x="27" y="76"/>
                  </a:lnTo>
                  <a:lnTo>
                    <a:pt x="0" y="59"/>
                  </a:lnTo>
                  <a:lnTo>
                    <a:pt x="14" y="5"/>
                  </a:lnTo>
                </a:path>
              </a:pathLst>
            </a:custGeom>
            <a:solidFill>
              <a:srgbClr val="FF0000"/>
            </a:solidFill>
            <a:ln w="12700" cap="rnd" cmpd="sng">
              <a:solidFill>
                <a:srgbClr val="000000"/>
              </a:solidFill>
              <a:prstDash val="solid"/>
              <a:round/>
              <a:headEnd type="none" w="med" len="med"/>
              <a:tailEnd type="none" w="med" len="med"/>
            </a:ln>
            <a:effectLst/>
          </p:spPr>
          <p:txBody>
            <a:bodyPr/>
            <a:lstStyle/>
            <a:p>
              <a:endParaRPr lang="en-US"/>
            </a:p>
          </p:txBody>
        </p:sp>
      </p:grpSp>
      <p:sp>
        <p:nvSpPr>
          <p:cNvPr id="87099" name="Rectangle 59"/>
          <p:cNvSpPr>
            <a:spLocks noChangeArrowheads="1"/>
          </p:cNvSpPr>
          <p:nvPr/>
        </p:nvSpPr>
        <p:spPr bwMode="auto">
          <a:xfrm>
            <a:off x="2957513" y="5191125"/>
            <a:ext cx="1425575" cy="515938"/>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wrap="none" lIns="90488" tIns="44450" rIns="90488" bIns="44450">
            <a:spAutoFit/>
          </a:bodyPr>
          <a:lstStyle/>
          <a:p>
            <a:pPr eaLnBrk="0" hangingPunct="0"/>
            <a:r>
              <a:rPr lang="en-US" sz="2800" b="1" i="1">
                <a:solidFill>
                  <a:srgbClr val="FAFD00"/>
                </a:solidFill>
                <a:effectLst>
                  <a:outerShdw blurRad="38100" dist="38100" dir="2700000" algn="tl">
                    <a:srgbClr val="000000"/>
                  </a:outerShdw>
                </a:effectLst>
              </a:rPr>
              <a:t>Ordinal</a:t>
            </a:r>
          </a:p>
        </p:txBody>
      </p:sp>
    </p:spTree>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Rot="1" noChangeArrowheads="1"/>
          </p:cNvSpPr>
          <p:nvPr>
            <p:ph type="title"/>
          </p:nvPr>
        </p:nvSpPr>
        <p:spPr>
          <a:noFill/>
          <a:ln/>
        </p:spPr>
        <p:txBody>
          <a:bodyPr lIns="90488" tIns="44450" rIns="90488" bIns="44450" anchor="b"/>
          <a:lstStyle/>
          <a:p>
            <a:r>
              <a:rPr lang="en-US"/>
              <a:t>The Hierarchy of Levels</a:t>
            </a:r>
          </a:p>
        </p:txBody>
      </p:sp>
      <p:grpSp>
        <p:nvGrpSpPr>
          <p:cNvPr id="89091" name="Group 3"/>
          <p:cNvGrpSpPr>
            <a:grpSpLocks/>
          </p:cNvGrpSpPr>
          <p:nvPr/>
        </p:nvGrpSpPr>
        <p:grpSpPr bwMode="auto">
          <a:xfrm>
            <a:off x="2287588" y="2133600"/>
            <a:ext cx="6324600" cy="4565650"/>
            <a:chOff x="1441" y="1344"/>
            <a:chExt cx="3984" cy="2876"/>
          </a:xfrm>
        </p:grpSpPr>
        <p:sp>
          <p:nvSpPr>
            <p:cNvPr id="89092" name="Freeform 4"/>
            <p:cNvSpPr>
              <a:spLocks/>
            </p:cNvSpPr>
            <p:nvPr/>
          </p:nvSpPr>
          <p:spPr bwMode="auto">
            <a:xfrm>
              <a:off x="1441" y="1344"/>
              <a:ext cx="3984" cy="2872"/>
            </a:xfrm>
            <a:custGeom>
              <a:avLst/>
              <a:gdLst/>
              <a:ahLst/>
              <a:cxnLst>
                <a:cxn ang="0">
                  <a:pos x="771" y="2871"/>
                </a:cxn>
                <a:cxn ang="0">
                  <a:pos x="0" y="2268"/>
                </a:cxn>
                <a:cxn ang="0">
                  <a:pos x="0" y="1767"/>
                </a:cxn>
                <a:cxn ang="0">
                  <a:pos x="643" y="1767"/>
                </a:cxn>
                <a:cxn ang="0">
                  <a:pos x="643" y="1327"/>
                </a:cxn>
                <a:cxn ang="0">
                  <a:pos x="1286" y="1327"/>
                </a:cxn>
                <a:cxn ang="0">
                  <a:pos x="1286" y="886"/>
                </a:cxn>
                <a:cxn ang="0">
                  <a:pos x="1929" y="886"/>
                </a:cxn>
                <a:cxn ang="0">
                  <a:pos x="1929" y="444"/>
                </a:cxn>
                <a:cxn ang="0">
                  <a:pos x="2569" y="444"/>
                </a:cxn>
                <a:cxn ang="0">
                  <a:pos x="2569" y="2"/>
                </a:cxn>
                <a:cxn ang="0">
                  <a:pos x="3212" y="0"/>
                </a:cxn>
                <a:cxn ang="0">
                  <a:pos x="3983" y="552"/>
                </a:cxn>
                <a:cxn ang="0">
                  <a:pos x="771" y="2871"/>
                </a:cxn>
              </a:cxnLst>
              <a:rect l="0" t="0" r="r" b="b"/>
              <a:pathLst>
                <a:path w="3984" h="2872">
                  <a:moveTo>
                    <a:pt x="771" y="2871"/>
                  </a:moveTo>
                  <a:lnTo>
                    <a:pt x="0" y="2268"/>
                  </a:lnTo>
                  <a:lnTo>
                    <a:pt x="0" y="1767"/>
                  </a:lnTo>
                  <a:lnTo>
                    <a:pt x="643" y="1767"/>
                  </a:lnTo>
                  <a:lnTo>
                    <a:pt x="643" y="1327"/>
                  </a:lnTo>
                  <a:lnTo>
                    <a:pt x="1286" y="1327"/>
                  </a:lnTo>
                  <a:lnTo>
                    <a:pt x="1286" y="886"/>
                  </a:lnTo>
                  <a:lnTo>
                    <a:pt x="1929" y="886"/>
                  </a:lnTo>
                  <a:lnTo>
                    <a:pt x="1929" y="444"/>
                  </a:lnTo>
                  <a:lnTo>
                    <a:pt x="2569" y="444"/>
                  </a:lnTo>
                  <a:lnTo>
                    <a:pt x="2569" y="2"/>
                  </a:lnTo>
                  <a:lnTo>
                    <a:pt x="3212" y="0"/>
                  </a:lnTo>
                  <a:lnTo>
                    <a:pt x="3983" y="552"/>
                  </a:lnTo>
                  <a:lnTo>
                    <a:pt x="771" y="2871"/>
                  </a:lnTo>
                </a:path>
              </a:pathLst>
            </a:custGeom>
            <a:solidFill>
              <a:srgbClr val="CECECE"/>
            </a:solidFill>
            <a:ln w="12700" cap="rnd" cmpd="sng">
              <a:noFill/>
              <a:prstDash val="solid"/>
              <a:round/>
              <a:headEnd type="none" w="med" len="med"/>
              <a:tailEnd type="none" w="med" len="med"/>
            </a:ln>
            <a:effectLst/>
          </p:spPr>
          <p:txBody>
            <a:bodyPr/>
            <a:lstStyle/>
            <a:p>
              <a:endParaRPr lang="en-US"/>
            </a:p>
          </p:txBody>
        </p:sp>
        <p:sp>
          <p:nvSpPr>
            <p:cNvPr id="89093" name="Freeform 5"/>
            <p:cNvSpPr>
              <a:spLocks/>
            </p:cNvSpPr>
            <p:nvPr/>
          </p:nvSpPr>
          <p:spPr bwMode="auto">
            <a:xfrm>
              <a:off x="2216" y="1899"/>
              <a:ext cx="3209" cy="2321"/>
            </a:xfrm>
            <a:custGeom>
              <a:avLst/>
              <a:gdLst/>
              <a:ahLst/>
              <a:cxnLst>
                <a:cxn ang="0">
                  <a:pos x="3208" y="0"/>
                </a:cxn>
                <a:cxn ang="0">
                  <a:pos x="3208" y="2320"/>
                </a:cxn>
                <a:cxn ang="0">
                  <a:pos x="0" y="2315"/>
                </a:cxn>
                <a:cxn ang="0">
                  <a:pos x="0" y="1764"/>
                </a:cxn>
                <a:cxn ang="0">
                  <a:pos x="642" y="1764"/>
                </a:cxn>
                <a:cxn ang="0">
                  <a:pos x="642" y="1323"/>
                </a:cxn>
                <a:cxn ang="0">
                  <a:pos x="1282" y="1323"/>
                </a:cxn>
                <a:cxn ang="0">
                  <a:pos x="1282" y="884"/>
                </a:cxn>
                <a:cxn ang="0">
                  <a:pos x="1924" y="884"/>
                </a:cxn>
                <a:cxn ang="0">
                  <a:pos x="1924" y="443"/>
                </a:cxn>
                <a:cxn ang="0">
                  <a:pos x="2566" y="443"/>
                </a:cxn>
                <a:cxn ang="0">
                  <a:pos x="2566" y="2"/>
                </a:cxn>
                <a:cxn ang="0">
                  <a:pos x="3208" y="0"/>
                </a:cxn>
              </a:cxnLst>
              <a:rect l="0" t="0" r="r" b="b"/>
              <a:pathLst>
                <a:path w="3209" h="2321">
                  <a:moveTo>
                    <a:pt x="3208" y="0"/>
                  </a:moveTo>
                  <a:lnTo>
                    <a:pt x="3208" y="2320"/>
                  </a:lnTo>
                  <a:lnTo>
                    <a:pt x="0" y="2315"/>
                  </a:lnTo>
                  <a:lnTo>
                    <a:pt x="0" y="1764"/>
                  </a:lnTo>
                  <a:lnTo>
                    <a:pt x="642" y="1764"/>
                  </a:lnTo>
                  <a:lnTo>
                    <a:pt x="642" y="1323"/>
                  </a:lnTo>
                  <a:lnTo>
                    <a:pt x="1282" y="1323"/>
                  </a:lnTo>
                  <a:lnTo>
                    <a:pt x="1282" y="884"/>
                  </a:lnTo>
                  <a:lnTo>
                    <a:pt x="1924" y="884"/>
                  </a:lnTo>
                  <a:lnTo>
                    <a:pt x="1924" y="443"/>
                  </a:lnTo>
                  <a:lnTo>
                    <a:pt x="2566" y="443"/>
                  </a:lnTo>
                  <a:lnTo>
                    <a:pt x="2566" y="2"/>
                  </a:lnTo>
                  <a:lnTo>
                    <a:pt x="3208" y="0"/>
                  </a:lnTo>
                </a:path>
              </a:pathLst>
            </a:custGeom>
            <a:solidFill>
              <a:srgbClr val="DADADA"/>
            </a:solidFill>
            <a:ln w="12700" cap="rnd" cmpd="sng">
              <a:noFill/>
              <a:prstDash val="solid"/>
              <a:round/>
              <a:headEnd type="none" w="med" len="med"/>
              <a:tailEnd type="none" w="med" len="med"/>
            </a:ln>
            <a:effectLst/>
          </p:spPr>
          <p:txBody>
            <a:bodyPr/>
            <a:lstStyle/>
            <a:p>
              <a:endParaRPr lang="en-US"/>
            </a:p>
          </p:txBody>
        </p:sp>
        <p:sp>
          <p:nvSpPr>
            <p:cNvPr id="89094" name="Freeform 6"/>
            <p:cNvSpPr>
              <a:spLocks/>
            </p:cNvSpPr>
            <p:nvPr/>
          </p:nvSpPr>
          <p:spPr bwMode="auto">
            <a:xfrm>
              <a:off x="1441" y="3119"/>
              <a:ext cx="1405" cy="542"/>
            </a:xfrm>
            <a:custGeom>
              <a:avLst/>
              <a:gdLst/>
              <a:ahLst/>
              <a:cxnLst>
                <a:cxn ang="0">
                  <a:pos x="0" y="0"/>
                </a:cxn>
                <a:cxn ang="0">
                  <a:pos x="638" y="0"/>
                </a:cxn>
                <a:cxn ang="0">
                  <a:pos x="1404" y="541"/>
                </a:cxn>
                <a:cxn ang="0">
                  <a:pos x="766" y="541"/>
                </a:cxn>
                <a:cxn ang="0">
                  <a:pos x="0" y="0"/>
                </a:cxn>
              </a:cxnLst>
              <a:rect l="0" t="0" r="r" b="b"/>
              <a:pathLst>
                <a:path w="1405" h="542">
                  <a:moveTo>
                    <a:pt x="0" y="0"/>
                  </a:moveTo>
                  <a:lnTo>
                    <a:pt x="638" y="0"/>
                  </a:lnTo>
                  <a:lnTo>
                    <a:pt x="1404" y="541"/>
                  </a:lnTo>
                  <a:lnTo>
                    <a:pt x="766" y="541"/>
                  </a:lnTo>
                  <a:lnTo>
                    <a:pt x="0" y="0"/>
                  </a:lnTo>
                </a:path>
              </a:pathLst>
            </a:custGeom>
            <a:solidFill>
              <a:srgbClr val="919191"/>
            </a:solidFill>
            <a:ln w="12700" cap="rnd" cmpd="sng">
              <a:noFill/>
              <a:prstDash val="solid"/>
              <a:round/>
              <a:headEnd type="none" w="med" len="med"/>
              <a:tailEnd type="none" w="med" len="med"/>
            </a:ln>
            <a:effectLst/>
          </p:spPr>
          <p:txBody>
            <a:bodyPr/>
            <a:lstStyle/>
            <a:p>
              <a:endParaRPr lang="en-US"/>
            </a:p>
          </p:txBody>
        </p:sp>
        <p:sp>
          <p:nvSpPr>
            <p:cNvPr id="89095" name="Freeform 7"/>
            <p:cNvSpPr>
              <a:spLocks/>
            </p:cNvSpPr>
            <p:nvPr/>
          </p:nvSpPr>
          <p:spPr bwMode="auto">
            <a:xfrm>
              <a:off x="2087" y="2677"/>
              <a:ext cx="1402" cy="542"/>
            </a:xfrm>
            <a:custGeom>
              <a:avLst/>
              <a:gdLst/>
              <a:ahLst/>
              <a:cxnLst>
                <a:cxn ang="0">
                  <a:pos x="0" y="0"/>
                </a:cxn>
                <a:cxn ang="0">
                  <a:pos x="638" y="0"/>
                </a:cxn>
                <a:cxn ang="0">
                  <a:pos x="1401" y="541"/>
                </a:cxn>
                <a:cxn ang="0">
                  <a:pos x="766" y="541"/>
                </a:cxn>
                <a:cxn ang="0">
                  <a:pos x="0" y="0"/>
                </a:cxn>
              </a:cxnLst>
              <a:rect l="0" t="0" r="r" b="b"/>
              <a:pathLst>
                <a:path w="1402" h="542">
                  <a:moveTo>
                    <a:pt x="0" y="0"/>
                  </a:moveTo>
                  <a:lnTo>
                    <a:pt x="638" y="0"/>
                  </a:lnTo>
                  <a:lnTo>
                    <a:pt x="1401" y="541"/>
                  </a:lnTo>
                  <a:lnTo>
                    <a:pt x="766" y="541"/>
                  </a:lnTo>
                  <a:lnTo>
                    <a:pt x="0" y="0"/>
                  </a:lnTo>
                </a:path>
              </a:pathLst>
            </a:custGeom>
            <a:solidFill>
              <a:srgbClr val="919191"/>
            </a:solidFill>
            <a:ln w="12700" cap="rnd" cmpd="sng">
              <a:noFill/>
              <a:prstDash val="solid"/>
              <a:round/>
              <a:headEnd type="none" w="med" len="med"/>
              <a:tailEnd type="none" w="med" len="med"/>
            </a:ln>
            <a:effectLst/>
          </p:spPr>
          <p:txBody>
            <a:bodyPr/>
            <a:lstStyle/>
            <a:p>
              <a:endParaRPr lang="en-US"/>
            </a:p>
          </p:txBody>
        </p:sp>
        <p:sp>
          <p:nvSpPr>
            <p:cNvPr id="89096" name="Freeform 8"/>
            <p:cNvSpPr>
              <a:spLocks/>
            </p:cNvSpPr>
            <p:nvPr/>
          </p:nvSpPr>
          <p:spPr bwMode="auto">
            <a:xfrm>
              <a:off x="2732" y="2234"/>
              <a:ext cx="1402" cy="541"/>
            </a:xfrm>
            <a:custGeom>
              <a:avLst/>
              <a:gdLst/>
              <a:ahLst/>
              <a:cxnLst>
                <a:cxn ang="0">
                  <a:pos x="0" y="0"/>
                </a:cxn>
                <a:cxn ang="0">
                  <a:pos x="638" y="0"/>
                </a:cxn>
                <a:cxn ang="0">
                  <a:pos x="1401" y="540"/>
                </a:cxn>
                <a:cxn ang="0">
                  <a:pos x="763" y="540"/>
                </a:cxn>
                <a:cxn ang="0">
                  <a:pos x="0" y="0"/>
                </a:cxn>
              </a:cxnLst>
              <a:rect l="0" t="0" r="r" b="b"/>
              <a:pathLst>
                <a:path w="1402" h="541">
                  <a:moveTo>
                    <a:pt x="0" y="0"/>
                  </a:moveTo>
                  <a:lnTo>
                    <a:pt x="638" y="0"/>
                  </a:lnTo>
                  <a:lnTo>
                    <a:pt x="1401" y="540"/>
                  </a:lnTo>
                  <a:lnTo>
                    <a:pt x="763" y="540"/>
                  </a:lnTo>
                  <a:lnTo>
                    <a:pt x="0" y="0"/>
                  </a:lnTo>
                </a:path>
              </a:pathLst>
            </a:custGeom>
            <a:solidFill>
              <a:srgbClr val="919191"/>
            </a:solidFill>
            <a:ln w="12700" cap="rnd" cmpd="sng">
              <a:noFill/>
              <a:prstDash val="solid"/>
              <a:round/>
              <a:headEnd type="none" w="med" len="med"/>
              <a:tailEnd type="none" w="med" len="med"/>
            </a:ln>
            <a:effectLst/>
          </p:spPr>
          <p:txBody>
            <a:bodyPr/>
            <a:lstStyle/>
            <a:p>
              <a:endParaRPr lang="en-US"/>
            </a:p>
          </p:txBody>
        </p:sp>
        <p:sp>
          <p:nvSpPr>
            <p:cNvPr id="89097" name="Freeform 9"/>
            <p:cNvSpPr>
              <a:spLocks/>
            </p:cNvSpPr>
            <p:nvPr/>
          </p:nvSpPr>
          <p:spPr bwMode="auto">
            <a:xfrm>
              <a:off x="3377" y="1790"/>
              <a:ext cx="1402" cy="542"/>
            </a:xfrm>
            <a:custGeom>
              <a:avLst/>
              <a:gdLst/>
              <a:ahLst/>
              <a:cxnLst>
                <a:cxn ang="0">
                  <a:pos x="0" y="0"/>
                </a:cxn>
                <a:cxn ang="0">
                  <a:pos x="635" y="0"/>
                </a:cxn>
                <a:cxn ang="0">
                  <a:pos x="1401" y="541"/>
                </a:cxn>
                <a:cxn ang="0">
                  <a:pos x="763" y="541"/>
                </a:cxn>
                <a:cxn ang="0">
                  <a:pos x="0" y="0"/>
                </a:cxn>
              </a:cxnLst>
              <a:rect l="0" t="0" r="r" b="b"/>
              <a:pathLst>
                <a:path w="1402" h="542">
                  <a:moveTo>
                    <a:pt x="0" y="0"/>
                  </a:moveTo>
                  <a:lnTo>
                    <a:pt x="635" y="0"/>
                  </a:lnTo>
                  <a:lnTo>
                    <a:pt x="1401" y="541"/>
                  </a:lnTo>
                  <a:lnTo>
                    <a:pt x="763" y="541"/>
                  </a:lnTo>
                  <a:lnTo>
                    <a:pt x="0" y="0"/>
                  </a:lnTo>
                </a:path>
              </a:pathLst>
            </a:custGeom>
            <a:solidFill>
              <a:srgbClr val="919191"/>
            </a:solidFill>
            <a:ln w="12700" cap="rnd" cmpd="sng">
              <a:noFill/>
              <a:prstDash val="solid"/>
              <a:round/>
              <a:headEnd type="none" w="med" len="med"/>
              <a:tailEnd type="none" w="med" len="med"/>
            </a:ln>
            <a:effectLst/>
          </p:spPr>
          <p:txBody>
            <a:bodyPr/>
            <a:lstStyle/>
            <a:p>
              <a:endParaRPr lang="en-US"/>
            </a:p>
          </p:txBody>
        </p:sp>
        <p:sp>
          <p:nvSpPr>
            <p:cNvPr id="89098" name="Freeform 10"/>
            <p:cNvSpPr>
              <a:spLocks/>
            </p:cNvSpPr>
            <p:nvPr/>
          </p:nvSpPr>
          <p:spPr bwMode="auto">
            <a:xfrm>
              <a:off x="4020" y="1347"/>
              <a:ext cx="1405" cy="541"/>
            </a:xfrm>
            <a:custGeom>
              <a:avLst/>
              <a:gdLst/>
              <a:ahLst/>
              <a:cxnLst>
                <a:cxn ang="0">
                  <a:pos x="0" y="0"/>
                </a:cxn>
                <a:cxn ang="0">
                  <a:pos x="638" y="0"/>
                </a:cxn>
                <a:cxn ang="0">
                  <a:pos x="1404" y="540"/>
                </a:cxn>
                <a:cxn ang="0">
                  <a:pos x="766" y="540"/>
                </a:cxn>
                <a:cxn ang="0">
                  <a:pos x="0" y="0"/>
                </a:cxn>
              </a:cxnLst>
              <a:rect l="0" t="0" r="r" b="b"/>
              <a:pathLst>
                <a:path w="1405" h="541">
                  <a:moveTo>
                    <a:pt x="0" y="0"/>
                  </a:moveTo>
                  <a:lnTo>
                    <a:pt x="638" y="0"/>
                  </a:lnTo>
                  <a:lnTo>
                    <a:pt x="1404" y="540"/>
                  </a:lnTo>
                  <a:lnTo>
                    <a:pt x="766" y="540"/>
                  </a:lnTo>
                  <a:lnTo>
                    <a:pt x="0" y="0"/>
                  </a:lnTo>
                </a:path>
              </a:pathLst>
            </a:custGeom>
            <a:solidFill>
              <a:srgbClr val="919191"/>
            </a:solidFill>
            <a:ln w="12700" cap="rnd" cmpd="sng">
              <a:noFill/>
              <a:prstDash val="solid"/>
              <a:round/>
              <a:headEnd type="none" w="med" len="med"/>
              <a:tailEnd type="none" w="med" len="med"/>
            </a:ln>
            <a:effectLst/>
          </p:spPr>
          <p:txBody>
            <a:bodyPr/>
            <a:lstStyle/>
            <a:p>
              <a:endParaRPr lang="en-US"/>
            </a:p>
          </p:txBody>
        </p:sp>
      </p:grpSp>
      <p:sp>
        <p:nvSpPr>
          <p:cNvPr id="89099" name="Rectangle 11"/>
          <p:cNvSpPr>
            <a:spLocks noChangeArrowheads="1"/>
          </p:cNvSpPr>
          <p:nvPr/>
        </p:nvSpPr>
        <p:spPr bwMode="auto">
          <a:xfrm>
            <a:off x="1808163" y="6029325"/>
            <a:ext cx="1584325" cy="515938"/>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wrap="none" lIns="90488" tIns="44450" rIns="90488" bIns="44450">
            <a:spAutoFit/>
          </a:bodyPr>
          <a:lstStyle/>
          <a:p>
            <a:pPr eaLnBrk="0" hangingPunct="0"/>
            <a:r>
              <a:rPr lang="en-US" sz="2800" b="1" i="1">
                <a:solidFill>
                  <a:srgbClr val="FAFD00"/>
                </a:solidFill>
                <a:effectLst>
                  <a:outerShdw blurRad="38100" dist="38100" dir="2700000" algn="tl">
                    <a:srgbClr val="000000"/>
                  </a:outerShdw>
                </a:effectLst>
              </a:rPr>
              <a:t>Nominal</a:t>
            </a:r>
          </a:p>
        </p:txBody>
      </p:sp>
      <p:sp>
        <p:nvSpPr>
          <p:cNvPr id="89100" name="Rectangle 12"/>
          <p:cNvSpPr>
            <a:spLocks noChangeArrowheads="1"/>
          </p:cNvSpPr>
          <p:nvPr/>
        </p:nvSpPr>
        <p:spPr bwMode="auto">
          <a:xfrm>
            <a:off x="4017963" y="4505325"/>
            <a:ext cx="1447800" cy="515938"/>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wrap="none" lIns="90488" tIns="44450" rIns="90488" bIns="44450">
            <a:spAutoFit/>
          </a:bodyPr>
          <a:lstStyle/>
          <a:p>
            <a:pPr eaLnBrk="0" hangingPunct="0"/>
            <a:r>
              <a:rPr lang="en-US" sz="2800" b="1" i="1">
                <a:solidFill>
                  <a:srgbClr val="FAFD00"/>
                </a:solidFill>
                <a:effectLst>
                  <a:outerShdw blurRad="38100" dist="38100" dir="2700000" algn="tl">
                    <a:srgbClr val="000000"/>
                  </a:outerShdw>
                </a:effectLst>
              </a:rPr>
              <a:t>Interval</a:t>
            </a:r>
          </a:p>
        </p:txBody>
      </p:sp>
      <p:sp>
        <p:nvSpPr>
          <p:cNvPr id="89101" name="Rectangle 13"/>
          <p:cNvSpPr>
            <a:spLocks noChangeArrowheads="1"/>
          </p:cNvSpPr>
          <p:nvPr/>
        </p:nvSpPr>
        <p:spPr bwMode="auto">
          <a:xfrm>
            <a:off x="3490913" y="6127750"/>
            <a:ext cx="4452937" cy="393700"/>
          </a:xfrm>
          <a:prstGeom prst="rect">
            <a:avLst/>
          </a:prstGeom>
          <a:noFill/>
          <a:ln w="12700">
            <a:noFill/>
            <a:miter lim="800000"/>
            <a:headEnd/>
            <a:tailEnd/>
          </a:ln>
          <a:effectLst/>
        </p:spPr>
        <p:txBody>
          <a:bodyPr wrap="none" lIns="90488" tIns="44450" rIns="90488" bIns="44450">
            <a:spAutoFit/>
          </a:bodyPr>
          <a:lstStyle/>
          <a:p>
            <a:pPr eaLnBrk="0" hangingPunct="0"/>
            <a:r>
              <a:rPr lang="en-US" sz="2000" b="1" i="1">
                <a:solidFill>
                  <a:schemeClr val="accent2"/>
                </a:solidFill>
              </a:rPr>
              <a:t>Attributes are only named; weakest</a:t>
            </a:r>
          </a:p>
        </p:txBody>
      </p:sp>
      <p:sp>
        <p:nvSpPr>
          <p:cNvPr id="89102" name="Rectangle 14"/>
          <p:cNvSpPr>
            <a:spLocks noChangeArrowheads="1"/>
          </p:cNvSpPr>
          <p:nvPr/>
        </p:nvSpPr>
        <p:spPr bwMode="auto">
          <a:xfrm>
            <a:off x="4557713" y="5289550"/>
            <a:ext cx="3270250" cy="393700"/>
          </a:xfrm>
          <a:prstGeom prst="rect">
            <a:avLst/>
          </a:prstGeom>
          <a:noFill/>
          <a:ln w="12700">
            <a:noFill/>
            <a:miter lim="800000"/>
            <a:headEnd/>
            <a:tailEnd/>
          </a:ln>
          <a:effectLst/>
        </p:spPr>
        <p:txBody>
          <a:bodyPr wrap="none" lIns="90488" tIns="44450" rIns="90488" bIns="44450">
            <a:spAutoFit/>
          </a:bodyPr>
          <a:lstStyle/>
          <a:p>
            <a:pPr eaLnBrk="0" hangingPunct="0"/>
            <a:r>
              <a:rPr lang="en-US" sz="2000" b="1" i="1">
                <a:solidFill>
                  <a:schemeClr val="accent2"/>
                </a:solidFill>
              </a:rPr>
              <a:t>Attributes can be ordered</a:t>
            </a:r>
          </a:p>
        </p:txBody>
      </p:sp>
      <p:grpSp>
        <p:nvGrpSpPr>
          <p:cNvPr id="89103" name="Group 15"/>
          <p:cNvGrpSpPr>
            <a:grpSpLocks/>
          </p:cNvGrpSpPr>
          <p:nvPr/>
        </p:nvGrpSpPr>
        <p:grpSpPr bwMode="auto">
          <a:xfrm>
            <a:off x="1420813" y="1344613"/>
            <a:ext cx="2952750" cy="4495800"/>
            <a:chOff x="895" y="847"/>
            <a:chExt cx="1860" cy="2832"/>
          </a:xfrm>
        </p:grpSpPr>
        <p:grpSp>
          <p:nvGrpSpPr>
            <p:cNvPr id="89104" name="Group 16"/>
            <p:cNvGrpSpPr>
              <a:grpSpLocks/>
            </p:cNvGrpSpPr>
            <p:nvPr/>
          </p:nvGrpSpPr>
          <p:grpSpPr bwMode="auto">
            <a:xfrm>
              <a:off x="1828" y="1413"/>
              <a:ext cx="147" cy="251"/>
              <a:chOff x="1828" y="1413"/>
              <a:chExt cx="147" cy="251"/>
            </a:xfrm>
          </p:grpSpPr>
          <p:sp>
            <p:nvSpPr>
              <p:cNvPr id="89105" name="Freeform 17"/>
              <p:cNvSpPr>
                <a:spLocks/>
              </p:cNvSpPr>
              <p:nvPr/>
            </p:nvSpPr>
            <p:spPr bwMode="auto">
              <a:xfrm>
                <a:off x="1828" y="1413"/>
                <a:ext cx="123" cy="248"/>
              </a:xfrm>
              <a:custGeom>
                <a:avLst/>
                <a:gdLst/>
                <a:ahLst/>
                <a:cxnLst>
                  <a:cxn ang="0">
                    <a:pos x="55" y="247"/>
                  </a:cxn>
                  <a:cxn ang="0">
                    <a:pos x="47" y="197"/>
                  </a:cxn>
                  <a:cxn ang="0">
                    <a:pos x="28" y="166"/>
                  </a:cxn>
                  <a:cxn ang="0">
                    <a:pos x="17" y="128"/>
                  </a:cxn>
                  <a:cxn ang="0">
                    <a:pos x="22" y="96"/>
                  </a:cxn>
                  <a:cxn ang="0">
                    <a:pos x="26" y="76"/>
                  </a:cxn>
                  <a:cxn ang="0">
                    <a:pos x="17" y="45"/>
                  </a:cxn>
                  <a:cxn ang="0">
                    <a:pos x="0" y="21"/>
                  </a:cxn>
                  <a:cxn ang="0">
                    <a:pos x="10" y="4"/>
                  </a:cxn>
                  <a:cxn ang="0">
                    <a:pos x="28" y="0"/>
                  </a:cxn>
                  <a:cxn ang="0">
                    <a:pos x="46" y="4"/>
                  </a:cxn>
                  <a:cxn ang="0">
                    <a:pos x="56" y="17"/>
                  </a:cxn>
                  <a:cxn ang="0">
                    <a:pos x="65" y="28"/>
                  </a:cxn>
                  <a:cxn ang="0">
                    <a:pos x="98" y="74"/>
                  </a:cxn>
                  <a:cxn ang="0">
                    <a:pos x="122" y="118"/>
                  </a:cxn>
                  <a:cxn ang="0">
                    <a:pos x="113" y="176"/>
                  </a:cxn>
                  <a:cxn ang="0">
                    <a:pos x="100" y="247"/>
                  </a:cxn>
                  <a:cxn ang="0">
                    <a:pos x="55" y="247"/>
                  </a:cxn>
                </a:cxnLst>
                <a:rect l="0" t="0" r="r" b="b"/>
                <a:pathLst>
                  <a:path w="123" h="248">
                    <a:moveTo>
                      <a:pt x="55" y="247"/>
                    </a:moveTo>
                    <a:lnTo>
                      <a:pt x="47" y="197"/>
                    </a:lnTo>
                    <a:lnTo>
                      <a:pt x="28" y="166"/>
                    </a:lnTo>
                    <a:lnTo>
                      <a:pt x="17" y="128"/>
                    </a:lnTo>
                    <a:lnTo>
                      <a:pt x="22" y="96"/>
                    </a:lnTo>
                    <a:lnTo>
                      <a:pt x="26" y="76"/>
                    </a:lnTo>
                    <a:lnTo>
                      <a:pt x="17" y="45"/>
                    </a:lnTo>
                    <a:lnTo>
                      <a:pt x="0" y="21"/>
                    </a:lnTo>
                    <a:lnTo>
                      <a:pt x="10" y="4"/>
                    </a:lnTo>
                    <a:lnTo>
                      <a:pt x="28" y="0"/>
                    </a:lnTo>
                    <a:lnTo>
                      <a:pt x="46" y="4"/>
                    </a:lnTo>
                    <a:lnTo>
                      <a:pt x="56" y="17"/>
                    </a:lnTo>
                    <a:lnTo>
                      <a:pt x="65" y="28"/>
                    </a:lnTo>
                    <a:lnTo>
                      <a:pt x="98" y="74"/>
                    </a:lnTo>
                    <a:lnTo>
                      <a:pt x="122" y="118"/>
                    </a:lnTo>
                    <a:lnTo>
                      <a:pt x="113" y="176"/>
                    </a:lnTo>
                    <a:lnTo>
                      <a:pt x="100" y="247"/>
                    </a:lnTo>
                    <a:lnTo>
                      <a:pt x="55" y="247"/>
                    </a:lnTo>
                  </a:path>
                </a:pathLst>
              </a:custGeom>
              <a:solidFill>
                <a:srgbClr val="FFE0C0"/>
              </a:solidFill>
              <a:ln w="12700" cap="rnd" cmpd="sng">
                <a:solidFill>
                  <a:srgbClr val="000000"/>
                </a:solidFill>
                <a:prstDash val="solid"/>
                <a:round/>
                <a:headEnd type="none" w="med" len="med"/>
                <a:tailEnd type="none" w="med" len="med"/>
              </a:ln>
              <a:effectLst/>
            </p:spPr>
            <p:txBody>
              <a:bodyPr/>
              <a:lstStyle/>
              <a:p>
                <a:endParaRPr lang="en-US"/>
              </a:p>
            </p:txBody>
          </p:sp>
          <p:sp>
            <p:nvSpPr>
              <p:cNvPr id="89106" name="Freeform 18"/>
              <p:cNvSpPr>
                <a:spLocks/>
              </p:cNvSpPr>
              <p:nvPr/>
            </p:nvSpPr>
            <p:spPr bwMode="auto">
              <a:xfrm>
                <a:off x="1850" y="1609"/>
                <a:ext cx="125" cy="55"/>
              </a:xfrm>
              <a:custGeom>
                <a:avLst/>
                <a:gdLst/>
                <a:ahLst/>
                <a:cxnLst>
                  <a:cxn ang="0">
                    <a:pos x="0" y="0"/>
                  </a:cxn>
                  <a:cxn ang="0">
                    <a:pos x="6" y="54"/>
                  </a:cxn>
                  <a:cxn ang="0">
                    <a:pos x="124" y="54"/>
                  </a:cxn>
                  <a:cxn ang="0">
                    <a:pos x="118" y="0"/>
                  </a:cxn>
                  <a:cxn ang="0">
                    <a:pos x="73" y="7"/>
                  </a:cxn>
                  <a:cxn ang="0">
                    <a:pos x="0" y="0"/>
                  </a:cxn>
                </a:cxnLst>
                <a:rect l="0" t="0" r="r" b="b"/>
                <a:pathLst>
                  <a:path w="125" h="55">
                    <a:moveTo>
                      <a:pt x="0" y="0"/>
                    </a:moveTo>
                    <a:lnTo>
                      <a:pt x="6" y="54"/>
                    </a:lnTo>
                    <a:lnTo>
                      <a:pt x="124" y="54"/>
                    </a:lnTo>
                    <a:lnTo>
                      <a:pt x="118" y="0"/>
                    </a:lnTo>
                    <a:lnTo>
                      <a:pt x="73" y="7"/>
                    </a:lnTo>
                    <a:lnTo>
                      <a:pt x="0" y="0"/>
                    </a:lnTo>
                  </a:path>
                </a:pathLst>
              </a:custGeom>
              <a:solidFill>
                <a:srgbClr val="FFFFFF"/>
              </a:solidFill>
              <a:ln w="12700" cap="rnd" cmpd="sng">
                <a:solidFill>
                  <a:srgbClr val="000000"/>
                </a:solidFill>
                <a:prstDash val="solid"/>
                <a:round/>
                <a:headEnd type="none" w="med" len="med"/>
                <a:tailEnd type="none" w="med" len="med"/>
              </a:ln>
              <a:effectLst/>
            </p:spPr>
            <p:txBody>
              <a:bodyPr/>
              <a:lstStyle/>
              <a:p>
                <a:endParaRPr lang="en-US"/>
              </a:p>
            </p:txBody>
          </p:sp>
        </p:grpSp>
        <p:sp>
          <p:nvSpPr>
            <p:cNvPr id="89107" name="Freeform 19"/>
            <p:cNvSpPr>
              <a:spLocks/>
            </p:cNvSpPr>
            <p:nvPr/>
          </p:nvSpPr>
          <p:spPr bwMode="auto">
            <a:xfrm>
              <a:off x="1111" y="1605"/>
              <a:ext cx="584" cy="773"/>
            </a:xfrm>
            <a:custGeom>
              <a:avLst/>
              <a:gdLst/>
              <a:ahLst/>
              <a:cxnLst>
                <a:cxn ang="0">
                  <a:pos x="34" y="133"/>
                </a:cxn>
                <a:cxn ang="0">
                  <a:pos x="80" y="93"/>
                </a:cxn>
                <a:cxn ang="0">
                  <a:pos x="263" y="36"/>
                </a:cxn>
                <a:cxn ang="0">
                  <a:pos x="376" y="6"/>
                </a:cxn>
                <a:cxn ang="0">
                  <a:pos x="417" y="0"/>
                </a:cxn>
                <a:cxn ang="0">
                  <a:pos x="473" y="87"/>
                </a:cxn>
                <a:cxn ang="0">
                  <a:pos x="503" y="185"/>
                </a:cxn>
                <a:cxn ang="0">
                  <a:pos x="519" y="278"/>
                </a:cxn>
                <a:cxn ang="0">
                  <a:pos x="519" y="445"/>
                </a:cxn>
                <a:cxn ang="0">
                  <a:pos x="583" y="610"/>
                </a:cxn>
                <a:cxn ang="0">
                  <a:pos x="576" y="687"/>
                </a:cxn>
                <a:cxn ang="0">
                  <a:pos x="490" y="732"/>
                </a:cxn>
                <a:cxn ang="0">
                  <a:pos x="269" y="772"/>
                </a:cxn>
                <a:cxn ang="0">
                  <a:pos x="189" y="726"/>
                </a:cxn>
                <a:cxn ang="0">
                  <a:pos x="138" y="594"/>
                </a:cxn>
                <a:cxn ang="0">
                  <a:pos x="97" y="449"/>
                </a:cxn>
                <a:cxn ang="0">
                  <a:pos x="22" y="374"/>
                </a:cxn>
                <a:cxn ang="0">
                  <a:pos x="5" y="295"/>
                </a:cxn>
                <a:cxn ang="0">
                  <a:pos x="0" y="197"/>
                </a:cxn>
                <a:cxn ang="0">
                  <a:pos x="34" y="133"/>
                </a:cxn>
              </a:cxnLst>
              <a:rect l="0" t="0" r="r" b="b"/>
              <a:pathLst>
                <a:path w="584" h="773">
                  <a:moveTo>
                    <a:pt x="34" y="133"/>
                  </a:moveTo>
                  <a:lnTo>
                    <a:pt x="80" y="93"/>
                  </a:lnTo>
                  <a:lnTo>
                    <a:pt x="263" y="36"/>
                  </a:lnTo>
                  <a:lnTo>
                    <a:pt x="376" y="6"/>
                  </a:lnTo>
                  <a:lnTo>
                    <a:pt x="417" y="0"/>
                  </a:lnTo>
                  <a:lnTo>
                    <a:pt x="473" y="87"/>
                  </a:lnTo>
                  <a:lnTo>
                    <a:pt x="503" y="185"/>
                  </a:lnTo>
                  <a:lnTo>
                    <a:pt x="519" y="278"/>
                  </a:lnTo>
                  <a:lnTo>
                    <a:pt x="519" y="445"/>
                  </a:lnTo>
                  <a:lnTo>
                    <a:pt x="583" y="610"/>
                  </a:lnTo>
                  <a:lnTo>
                    <a:pt x="576" y="687"/>
                  </a:lnTo>
                  <a:lnTo>
                    <a:pt x="490" y="732"/>
                  </a:lnTo>
                  <a:lnTo>
                    <a:pt x="269" y="772"/>
                  </a:lnTo>
                  <a:lnTo>
                    <a:pt x="189" y="726"/>
                  </a:lnTo>
                  <a:lnTo>
                    <a:pt x="138" y="594"/>
                  </a:lnTo>
                  <a:lnTo>
                    <a:pt x="97" y="449"/>
                  </a:lnTo>
                  <a:lnTo>
                    <a:pt x="22" y="374"/>
                  </a:lnTo>
                  <a:lnTo>
                    <a:pt x="5" y="295"/>
                  </a:lnTo>
                  <a:lnTo>
                    <a:pt x="0" y="197"/>
                  </a:lnTo>
                  <a:lnTo>
                    <a:pt x="34" y="133"/>
                  </a:lnTo>
                </a:path>
              </a:pathLst>
            </a:custGeom>
            <a:solidFill>
              <a:srgbClr val="FFFFFF"/>
            </a:solidFill>
            <a:ln w="12700" cap="rnd" cmpd="sng">
              <a:solidFill>
                <a:srgbClr val="000000"/>
              </a:solidFill>
              <a:prstDash val="solid"/>
              <a:round/>
              <a:headEnd type="none" w="med" len="med"/>
              <a:tailEnd type="none" w="med" len="med"/>
            </a:ln>
            <a:effectLst/>
          </p:spPr>
          <p:txBody>
            <a:bodyPr/>
            <a:lstStyle/>
            <a:p>
              <a:endParaRPr lang="en-US"/>
            </a:p>
          </p:txBody>
        </p:sp>
        <p:grpSp>
          <p:nvGrpSpPr>
            <p:cNvPr id="89108" name="Group 20"/>
            <p:cNvGrpSpPr>
              <a:grpSpLocks/>
            </p:cNvGrpSpPr>
            <p:nvPr/>
          </p:nvGrpSpPr>
          <p:grpSpPr bwMode="auto">
            <a:xfrm>
              <a:off x="1353" y="1577"/>
              <a:ext cx="639" cy="847"/>
              <a:chOff x="1353" y="1577"/>
              <a:chExt cx="639" cy="847"/>
            </a:xfrm>
          </p:grpSpPr>
          <p:sp>
            <p:nvSpPr>
              <p:cNvPr id="89109" name="Freeform 21"/>
              <p:cNvSpPr>
                <a:spLocks/>
              </p:cNvSpPr>
              <p:nvPr/>
            </p:nvSpPr>
            <p:spPr bwMode="auto">
              <a:xfrm>
                <a:off x="1353" y="1577"/>
                <a:ext cx="639" cy="847"/>
              </a:xfrm>
              <a:custGeom>
                <a:avLst/>
                <a:gdLst/>
                <a:ahLst/>
                <a:cxnLst>
                  <a:cxn ang="0">
                    <a:pos x="0" y="52"/>
                  </a:cxn>
                  <a:cxn ang="0">
                    <a:pos x="35" y="102"/>
                  </a:cxn>
                  <a:cxn ang="0">
                    <a:pos x="81" y="177"/>
                  </a:cxn>
                  <a:cxn ang="0">
                    <a:pos x="127" y="276"/>
                  </a:cxn>
                  <a:cxn ang="0">
                    <a:pos x="164" y="374"/>
                  </a:cxn>
                  <a:cxn ang="0">
                    <a:pos x="190" y="453"/>
                  </a:cxn>
                  <a:cxn ang="0">
                    <a:pos x="235" y="617"/>
                  </a:cxn>
                  <a:cxn ang="0">
                    <a:pos x="248" y="667"/>
                  </a:cxn>
                  <a:cxn ang="0">
                    <a:pos x="267" y="699"/>
                  </a:cxn>
                  <a:cxn ang="0">
                    <a:pos x="283" y="726"/>
                  </a:cxn>
                  <a:cxn ang="0">
                    <a:pos x="409" y="811"/>
                  </a:cxn>
                  <a:cxn ang="0">
                    <a:pos x="456" y="846"/>
                  </a:cxn>
                  <a:cxn ang="0">
                    <a:pos x="450" y="760"/>
                  </a:cxn>
                  <a:cxn ang="0">
                    <a:pos x="429" y="689"/>
                  </a:cxn>
                  <a:cxn ang="0">
                    <a:pos x="405" y="616"/>
                  </a:cxn>
                  <a:cxn ang="0">
                    <a:pos x="348" y="525"/>
                  </a:cxn>
                  <a:cxn ang="0">
                    <a:pos x="312" y="425"/>
                  </a:cxn>
                  <a:cxn ang="0">
                    <a:pos x="295" y="276"/>
                  </a:cxn>
                  <a:cxn ang="0">
                    <a:pos x="370" y="334"/>
                  </a:cxn>
                  <a:cxn ang="0">
                    <a:pos x="439" y="381"/>
                  </a:cxn>
                  <a:cxn ang="0">
                    <a:pos x="508" y="403"/>
                  </a:cxn>
                  <a:cxn ang="0">
                    <a:pos x="552" y="414"/>
                  </a:cxn>
                  <a:cxn ang="0">
                    <a:pos x="587" y="409"/>
                  </a:cxn>
                  <a:cxn ang="0">
                    <a:pos x="609" y="381"/>
                  </a:cxn>
                  <a:cxn ang="0">
                    <a:pos x="633" y="302"/>
                  </a:cxn>
                  <a:cxn ang="0">
                    <a:pos x="638" y="244"/>
                  </a:cxn>
                  <a:cxn ang="0">
                    <a:pos x="638" y="147"/>
                  </a:cxn>
                  <a:cxn ang="0">
                    <a:pos x="638" y="66"/>
                  </a:cxn>
                  <a:cxn ang="0">
                    <a:pos x="535" y="68"/>
                  </a:cxn>
                  <a:cxn ang="0">
                    <a:pos x="490" y="58"/>
                  </a:cxn>
                  <a:cxn ang="0">
                    <a:pos x="484" y="149"/>
                  </a:cxn>
                  <a:cxn ang="0">
                    <a:pos x="473" y="178"/>
                  </a:cxn>
                  <a:cxn ang="0">
                    <a:pos x="405" y="144"/>
                  </a:cxn>
                  <a:cxn ang="0">
                    <a:pos x="358" y="104"/>
                  </a:cxn>
                  <a:cxn ang="0">
                    <a:pos x="272" y="58"/>
                  </a:cxn>
                  <a:cxn ang="0">
                    <a:pos x="210" y="17"/>
                  </a:cxn>
                  <a:cxn ang="0">
                    <a:pos x="154" y="0"/>
                  </a:cxn>
                  <a:cxn ang="0">
                    <a:pos x="85" y="28"/>
                  </a:cxn>
                  <a:cxn ang="0">
                    <a:pos x="0" y="52"/>
                  </a:cxn>
                </a:cxnLst>
                <a:rect l="0" t="0" r="r" b="b"/>
                <a:pathLst>
                  <a:path w="639" h="847">
                    <a:moveTo>
                      <a:pt x="0" y="52"/>
                    </a:moveTo>
                    <a:lnTo>
                      <a:pt x="35" y="102"/>
                    </a:lnTo>
                    <a:lnTo>
                      <a:pt x="81" y="177"/>
                    </a:lnTo>
                    <a:lnTo>
                      <a:pt x="127" y="276"/>
                    </a:lnTo>
                    <a:lnTo>
                      <a:pt x="164" y="374"/>
                    </a:lnTo>
                    <a:lnTo>
                      <a:pt x="190" y="453"/>
                    </a:lnTo>
                    <a:lnTo>
                      <a:pt x="235" y="617"/>
                    </a:lnTo>
                    <a:lnTo>
                      <a:pt x="248" y="667"/>
                    </a:lnTo>
                    <a:lnTo>
                      <a:pt x="267" y="699"/>
                    </a:lnTo>
                    <a:lnTo>
                      <a:pt x="283" y="726"/>
                    </a:lnTo>
                    <a:lnTo>
                      <a:pt x="409" y="811"/>
                    </a:lnTo>
                    <a:lnTo>
                      <a:pt x="456" y="846"/>
                    </a:lnTo>
                    <a:lnTo>
                      <a:pt x="450" y="760"/>
                    </a:lnTo>
                    <a:lnTo>
                      <a:pt x="429" y="689"/>
                    </a:lnTo>
                    <a:lnTo>
                      <a:pt x="405" y="616"/>
                    </a:lnTo>
                    <a:lnTo>
                      <a:pt x="348" y="525"/>
                    </a:lnTo>
                    <a:lnTo>
                      <a:pt x="312" y="425"/>
                    </a:lnTo>
                    <a:lnTo>
                      <a:pt x="295" y="276"/>
                    </a:lnTo>
                    <a:lnTo>
                      <a:pt x="370" y="334"/>
                    </a:lnTo>
                    <a:lnTo>
                      <a:pt x="439" y="381"/>
                    </a:lnTo>
                    <a:lnTo>
                      <a:pt x="508" y="403"/>
                    </a:lnTo>
                    <a:lnTo>
                      <a:pt x="552" y="414"/>
                    </a:lnTo>
                    <a:lnTo>
                      <a:pt x="587" y="409"/>
                    </a:lnTo>
                    <a:lnTo>
                      <a:pt x="609" y="381"/>
                    </a:lnTo>
                    <a:lnTo>
                      <a:pt x="633" y="302"/>
                    </a:lnTo>
                    <a:lnTo>
                      <a:pt x="638" y="244"/>
                    </a:lnTo>
                    <a:lnTo>
                      <a:pt x="638" y="147"/>
                    </a:lnTo>
                    <a:lnTo>
                      <a:pt x="638" y="66"/>
                    </a:lnTo>
                    <a:lnTo>
                      <a:pt x="535" y="68"/>
                    </a:lnTo>
                    <a:lnTo>
                      <a:pt x="490" y="58"/>
                    </a:lnTo>
                    <a:lnTo>
                      <a:pt x="484" y="149"/>
                    </a:lnTo>
                    <a:lnTo>
                      <a:pt x="473" y="178"/>
                    </a:lnTo>
                    <a:lnTo>
                      <a:pt x="405" y="144"/>
                    </a:lnTo>
                    <a:lnTo>
                      <a:pt x="358" y="104"/>
                    </a:lnTo>
                    <a:lnTo>
                      <a:pt x="272" y="58"/>
                    </a:lnTo>
                    <a:lnTo>
                      <a:pt x="210" y="17"/>
                    </a:lnTo>
                    <a:lnTo>
                      <a:pt x="154" y="0"/>
                    </a:lnTo>
                    <a:lnTo>
                      <a:pt x="85" y="28"/>
                    </a:lnTo>
                    <a:lnTo>
                      <a:pt x="0" y="52"/>
                    </a:lnTo>
                  </a:path>
                </a:pathLst>
              </a:custGeom>
              <a:solidFill>
                <a:srgbClr val="0000FF"/>
              </a:solidFill>
              <a:ln w="12700" cap="rnd" cmpd="sng">
                <a:solidFill>
                  <a:srgbClr val="000000"/>
                </a:solidFill>
                <a:prstDash val="solid"/>
                <a:round/>
                <a:headEnd type="none" w="med" len="med"/>
                <a:tailEnd type="none" w="med" len="med"/>
              </a:ln>
              <a:effectLst/>
            </p:spPr>
            <p:txBody>
              <a:bodyPr/>
              <a:lstStyle/>
              <a:p>
                <a:endParaRPr lang="en-US"/>
              </a:p>
            </p:txBody>
          </p:sp>
          <p:sp>
            <p:nvSpPr>
              <p:cNvPr id="89110" name="Freeform 22"/>
              <p:cNvSpPr>
                <a:spLocks/>
              </p:cNvSpPr>
              <p:nvPr/>
            </p:nvSpPr>
            <p:spPr bwMode="auto">
              <a:xfrm>
                <a:off x="1395" y="1618"/>
                <a:ext cx="180" cy="514"/>
              </a:xfrm>
              <a:custGeom>
                <a:avLst/>
                <a:gdLst/>
                <a:ahLst/>
                <a:cxnLst>
                  <a:cxn ang="0">
                    <a:pos x="0" y="0"/>
                  </a:cxn>
                  <a:cxn ang="0">
                    <a:pos x="78" y="35"/>
                  </a:cxn>
                  <a:cxn ang="0">
                    <a:pos x="71" y="96"/>
                  </a:cxn>
                  <a:cxn ang="0">
                    <a:pos x="121" y="99"/>
                  </a:cxn>
                  <a:cxn ang="0">
                    <a:pos x="152" y="210"/>
                  </a:cxn>
                  <a:cxn ang="0">
                    <a:pos x="170" y="330"/>
                  </a:cxn>
                  <a:cxn ang="0">
                    <a:pos x="177" y="444"/>
                  </a:cxn>
                  <a:cxn ang="0">
                    <a:pos x="179" y="513"/>
                  </a:cxn>
                </a:cxnLst>
                <a:rect l="0" t="0" r="r" b="b"/>
                <a:pathLst>
                  <a:path w="180" h="514">
                    <a:moveTo>
                      <a:pt x="0" y="0"/>
                    </a:moveTo>
                    <a:lnTo>
                      <a:pt x="78" y="35"/>
                    </a:lnTo>
                    <a:lnTo>
                      <a:pt x="71" y="96"/>
                    </a:lnTo>
                    <a:lnTo>
                      <a:pt x="121" y="99"/>
                    </a:lnTo>
                    <a:lnTo>
                      <a:pt x="152" y="210"/>
                    </a:lnTo>
                    <a:lnTo>
                      <a:pt x="170" y="330"/>
                    </a:lnTo>
                    <a:lnTo>
                      <a:pt x="177" y="444"/>
                    </a:lnTo>
                    <a:lnTo>
                      <a:pt x="179" y="513"/>
                    </a:lnTo>
                  </a:path>
                </a:pathLst>
              </a:custGeom>
              <a:noFill/>
              <a:ln w="12700" cap="rnd" cmpd="sng">
                <a:solidFill>
                  <a:srgbClr val="000000"/>
                </a:solidFill>
                <a:prstDash val="solid"/>
                <a:round/>
                <a:headEnd type="none" w="med" len="med"/>
                <a:tailEnd type="none" w="med" len="med"/>
              </a:ln>
              <a:effectLst/>
            </p:spPr>
            <p:txBody>
              <a:bodyPr/>
              <a:lstStyle/>
              <a:p>
                <a:endParaRPr lang="en-US"/>
              </a:p>
            </p:txBody>
          </p:sp>
        </p:grpSp>
        <p:sp>
          <p:nvSpPr>
            <p:cNvPr id="89111" name="Freeform 23"/>
            <p:cNvSpPr>
              <a:spLocks/>
            </p:cNvSpPr>
            <p:nvPr/>
          </p:nvSpPr>
          <p:spPr bwMode="auto">
            <a:xfrm>
              <a:off x="1199" y="1618"/>
              <a:ext cx="193" cy="160"/>
            </a:xfrm>
            <a:custGeom>
              <a:avLst/>
              <a:gdLst/>
              <a:ahLst/>
              <a:cxnLst>
                <a:cxn ang="0">
                  <a:pos x="17" y="51"/>
                </a:cxn>
                <a:cxn ang="0">
                  <a:pos x="0" y="77"/>
                </a:cxn>
                <a:cxn ang="0">
                  <a:pos x="83" y="159"/>
                </a:cxn>
                <a:cxn ang="0">
                  <a:pos x="110" y="62"/>
                </a:cxn>
                <a:cxn ang="0">
                  <a:pos x="192" y="110"/>
                </a:cxn>
                <a:cxn ang="0">
                  <a:pos x="188" y="27"/>
                </a:cxn>
                <a:cxn ang="0">
                  <a:pos x="138" y="0"/>
                </a:cxn>
                <a:cxn ang="0">
                  <a:pos x="17" y="51"/>
                </a:cxn>
              </a:cxnLst>
              <a:rect l="0" t="0" r="r" b="b"/>
              <a:pathLst>
                <a:path w="193" h="160">
                  <a:moveTo>
                    <a:pt x="17" y="51"/>
                  </a:moveTo>
                  <a:lnTo>
                    <a:pt x="0" y="77"/>
                  </a:lnTo>
                  <a:lnTo>
                    <a:pt x="83" y="159"/>
                  </a:lnTo>
                  <a:lnTo>
                    <a:pt x="110" y="62"/>
                  </a:lnTo>
                  <a:lnTo>
                    <a:pt x="192" y="110"/>
                  </a:lnTo>
                  <a:lnTo>
                    <a:pt x="188" y="27"/>
                  </a:lnTo>
                  <a:lnTo>
                    <a:pt x="138" y="0"/>
                  </a:lnTo>
                  <a:lnTo>
                    <a:pt x="17" y="51"/>
                  </a:lnTo>
                </a:path>
              </a:pathLst>
            </a:custGeom>
            <a:solidFill>
              <a:srgbClr val="FFFFFF"/>
            </a:solidFill>
            <a:ln w="12700" cap="rnd" cmpd="sng">
              <a:solidFill>
                <a:srgbClr val="000000"/>
              </a:solidFill>
              <a:prstDash val="solid"/>
              <a:round/>
              <a:headEnd type="none" w="med" len="med"/>
              <a:tailEnd type="none" w="med" len="med"/>
            </a:ln>
            <a:effectLst/>
          </p:spPr>
          <p:txBody>
            <a:bodyPr/>
            <a:lstStyle/>
            <a:p>
              <a:endParaRPr lang="en-US"/>
            </a:p>
          </p:txBody>
        </p:sp>
        <p:grpSp>
          <p:nvGrpSpPr>
            <p:cNvPr id="89112" name="Group 24"/>
            <p:cNvGrpSpPr>
              <a:grpSpLocks/>
            </p:cNvGrpSpPr>
            <p:nvPr/>
          </p:nvGrpSpPr>
          <p:grpSpPr bwMode="auto">
            <a:xfrm>
              <a:off x="1862" y="847"/>
              <a:ext cx="893" cy="2250"/>
              <a:chOff x="1862" y="847"/>
              <a:chExt cx="893" cy="2250"/>
            </a:xfrm>
          </p:grpSpPr>
          <p:grpSp>
            <p:nvGrpSpPr>
              <p:cNvPr id="89113" name="Group 25"/>
              <p:cNvGrpSpPr>
                <a:grpSpLocks/>
              </p:cNvGrpSpPr>
              <p:nvPr/>
            </p:nvGrpSpPr>
            <p:grpSpPr bwMode="auto">
              <a:xfrm>
                <a:off x="1882" y="847"/>
                <a:ext cx="873" cy="2250"/>
                <a:chOff x="1882" y="847"/>
                <a:chExt cx="873" cy="2250"/>
              </a:xfrm>
            </p:grpSpPr>
            <p:sp>
              <p:nvSpPr>
                <p:cNvPr id="89114" name="Freeform 26"/>
                <p:cNvSpPr>
                  <a:spLocks/>
                </p:cNvSpPr>
                <p:nvPr/>
              </p:nvSpPr>
              <p:spPr bwMode="auto">
                <a:xfrm>
                  <a:off x="1882" y="861"/>
                  <a:ext cx="87" cy="2236"/>
                </a:xfrm>
                <a:custGeom>
                  <a:avLst/>
                  <a:gdLst/>
                  <a:ahLst/>
                  <a:cxnLst>
                    <a:cxn ang="0">
                      <a:pos x="0" y="4"/>
                    </a:cxn>
                    <a:cxn ang="0">
                      <a:pos x="43" y="2235"/>
                    </a:cxn>
                    <a:cxn ang="0">
                      <a:pos x="86" y="2235"/>
                    </a:cxn>
                    <a:cxn ang="0">
                      <a:pos x="43" y="0"/>
                    </a:cxn>
                    <a:cxn ang="0">
                      <a:pos x="0" y="4"/>
                    </a:cxn>
                  </a:cxnLst>
                  <a:rect l="0" t="0" r="r" b="b"/>
                  <a:pathLst>
                    <a:path w="87" h="2236">
                      <a:moveTo>
                        <a:pt x="0" y="4"/>
                      </a:moveTo>
                      <a:lnTo>
                        <a:pt x="43" y="2235"/>
                      </a:lnTo>
                      <a:lnTo>
                        <a:pt x="86" y="2235"/>
                      </a:lnTo>
                      <a:lnTo>
                        <a:pt x="43" y="0"/>
                      </a:lnTo>
                      <a:lnTo>
                        <a:pt x="0" y="4"/>
                      </a:lnTo>
                    </a:path>
                  </a:pathLst>
                </a:custGeom>
                <a:solidFill>
                  <a:srgbClr val="A05000"/>
                </a:solidFill>
                <a:ln w="12700" cap="rnd" cmpd="sng">
                  <a:solidFill>
                    <a:srgbClr val="000000"/>
                  </a:solidFill>
                  <a:prstDash val="solid"/>
                  <a:round/>
                  <a:headEnd type="none" w="med" len="med"/>
                  <a:tailEnd type="none" w="med" len="med"/>
                </a:ln>
                <a:effectLst/>
              </p:spPr>
              <p:txBody>
                <a:bodyPr/>
                <a:lstStyle/>
                <a:p>
                  <a:endParaRPr lang="en-US"/>
                </a:p>
              </p:txBody>
            </p:sp>
            <p:sp>
              <p:nvSpPr>
                <p:cNvPr id="89115" name="Freeform 27"/>
                <p:cNvSpPr>
                  <a:spLocks/>
                </p:cNvSpPr>
                <p:nvPr/>
              </p:nvSpPr>
              <p:spPr bwMode="auto">
                <a:xfrm>
                  <a:off x="1924" y="847"/>
                  <a:ext cx="831" cy="296"/>
                </a:xfrm>
                <a:custGeom>
                  <a:avLst/>
                  <a:gdLst/>
                  <a:ahLst/>
                  <a:cxnLst>
                    <a:cxn ang="0">
                      <a:pos x="0" y="27"/>
                    </a:cxn>
                    <a:cxn ang="0">
                      <a:pos x="64" y="8"/>
                    </a:cxn>
                    <a:cxn ang="0">
                      <a:pos x="108" y="4"/>
                    </a:cxn>
                    <a:cxn ang="0">
                      <a:pos x="156" y="1"/>
                    </a:cxn>
                    <a:cxn ang="0">
                      <a:pos x="203" y="0"/>
                    </a:cxn>
                    <a:cxn ang="0">
                      <a:pos x="257" y="3"/>
                    </a:cxn>
                    <a:cxn ang="0">
                      <a:pos x="292" y="10"/>
                    </a:cxn>
                    <a:cxn ang="0">
                      <a:pos x="328" y="20"/>
                    </a:cxn>
                    <a:cxn ang="0">
                      <a:pos x="348" y="27"/>
                    </a:cxn>
                    <a:cxn ang="0">
                      <a:pos x="379" y="41"/>
                    </a:cxn>
                    <a:cxn ang="0">
                      <a:pos x="420" y="65"/>
                    </a:cxn>
                    <a:cxn ang="0">
                      <a:pos x="458" y="71"/>
                    </a:cxn>
                    <a:cxn ang="0">
                      <a:pos x="479" y="71"/>
                    </a:cxn>
                    <a:cxn ang="0">
                      <a:pos x="517" y="67"/>
                    </a:cxn>
                    <a:cxn ang="0">
                      <a:pos x="552" y="55"/>
                    </a:cxn>
                    <a:cxn ang="0">
                      <a:pos x="588" y="45"/>
                    </a:cxn>
                    <a:cxn ang="0">
                      <a:pos x="640" y="38"/>
                    </a:cxn>
                    <a:cxn ang="0">
                      <a:pos x="701" y="38"/>
                    </a:cxn>
                    <a:cxn ang="0">
                      <a:pos x="767" y="59"/>
                    </a:cxn>
                    <a:cxn ang="0">
                      <a:pos x="830" y="89"/>
                    </a:cxn>
                    <a:cxn ang="0">
                      <a:pos x="767" y="130"/>
                    </a:cxn>
                    <a:cxn ang="0">
                      <a:pos x="718" y="165"/>
                    </a:cxn>
                    <a:cxn ang="0">
                      <a:pos x="760" y="209"/>
                    </a:cxn>
                    <a:cxn ang="0">
                      <a:pos x="823" y="256"/>
                    </a:cxn>
                    <a:cxn ang="0">
                      <a:pos x="774" y="271"/>
                    </a:cxn>
                    <a:cxn ang="0">
                      <a:pos x="697" y="285"/>
                    </a:cxn>
                    <a:cxn ang="0">
                      <a:pos x="611" y="293"/>
                    </a:cxn>
                    <a:cxn ang="0">
                      <a:pos x="519" y="295"/>
                    </a:cxn>
                    <a:cxn ang="0">
                      <a:pos x="454" y="291"/>
                    </a:cxn>
                    <a:cxn ang="0">
                      <a:pos x="390" y="281"/>
                    </a:cxn>
                    <a:cxn ang="0">
                      <a:pos x="350" y="267"/>
                    </a:cxn>
                    <a:cxn ang="0">
                      <a:pos x="297" y="224"/>
                    </a:cxn>
                    <a:cxn ang="0">
                      <a:pos x="258" y="215"/>
                    </a:cxn>
                    <a:cxn ang="0">
                      <a:pos x="213" y="215"/>
                    </a:cxn>
                    <a:cxn ang="0">
                      <a:pos x="179" y="219"/>
                    </a:cxn>
                    <a:cxn ang="0">
                      <a:pos x="139" y="224"/>
                    </a:cxn>
                    <a:cxn ang="0">
                      <a:pos x="95" y="238"/>
                    </a:cxn>
                    <a:cxn ang="0">
                      <a:pos x="62" y="247"/>
                    </a:cxn>
                    <a:cxn ang="0">
                      <a:pos x="0" y="281"/>
                    </a:cxn>
                    <a:cxn ang="0">
                      <a:pos x="22" y="245"/>
                    </a:cxn>
                    <a:cxn ang="0">
                      <a:pos x="33" y="209"/>
                    </a:cxn>
                    <a:cxn ang="0">
                      <a:pos x="41" y="162"/>
                    </a:cxn>
                    <a:cxn ang="0">
                      <a:pos x="39" y="115"/>
                    </a:cxn>
                    <a:cxn ang="0">
                      <a:pos x="23" y="71"/>
                    </a:cxn>
                    <a:cxn ang="0">
                      <a:pos x="0" y="27"/>
                    </a:cxn>
                  </a:cxnLst>
                  <a:rect l="0" t="0" r="r" b="b"/>
                  <a:pathLst>
                    <a:path w="831" h="296">
                      <a:moveTo>
                        <a:pt x="0" y="27"/>
                      </a:moveTo>
                      <a:lnTo>
                        <a:pt x="64" y="8"/>
                      </a:lnTo>
                      <a:lnTo>
                        <a:pt x="108" y="4"/>
                      </a:lnTo>
                      <a:lnTo>
                        <a:pt x="156" y="1"/>
                      </a:lnTo>
                      <a:lnTo>
                        <a:pt x="203" y="0"/>
                      </a:lnTo>
                      <a:lnTo>
                        <a:pt x="257" y="3"/>
                      </a:lnTo>
                      <a:lnTo>
                        <a:pt x="292" y="10"/>
                      </a:lnTo>
                      <a:lnTo>
                        <a:pt x="328" y="20"/>
                      </a:lnTo>
                      <a:lnTo>
                        <a:pt x="348" y="27"/>
                      </a:lnTo>
                      <a:lnTo>
                        <a:pt x="379" y="41"/>
                      </a:lnTo>
                      <a:lnTo>
                        <a:pt x="420" y="65"/>
                      </a:lnTo>
                      <a:lnTo>
                        <a:pt x="458" y="71"/>
                      </a:lnTo>
                      <a:lnTo>
                        <a:pt x="479" y="71"/>
                      </a:lnTo>
                      <a:lnTo>
                        <a:pt x="517" y="67"/>
                      </a:lnTo>
                      <a:lnTo>
                        <a:pt x="552" y="55"/>
                      </a:lnTo>
                      <a:lnTo>
                        <a:pt x="588" y="45"/>
                      </a:lnTo>
                      <a:lnTo>
                        <a:pt x="640" y="38"/>
                      </a:lnTo>
                      <a:lnTo>
                        <a:pt x="701" y="38"/>
                      </a:lnTo>
                      <a:lnTo>
                        <a:pt x="767" y="59"/>
                      </a:lnTo>
                      <a:lnTo>
                        <a:pt x="830" y="89"/>
                      </a:lnTo>
                      <a:lnTo>
                        <a:pt x="767" y="130"/>
                      </a:lnTo>
                      <a:lnTo>
                        <a:pt x="718" y="165"/>
                      </a:lnTo>
                      <a:lnTo>
                        <a:pt x="760" y="209"/>
                      </a:lnTo>
                      <a:lnTo>
                        <a:pt x="823" y="256"/>
                      </a:lnTo>
                      <a:lnTo>
                        <a:pt x="774" y="271"/>
                      </a:lnTo>
                      <a:lnTo>
                        <a:pt x="697" y="285"/>
                      </a:lnTo>
                      <a:lnTo>
                        <a:pt x="611" y="293"/>
                      </a:lnTo>
                      <a:lnTo>
                        <a:pt x="519" y="295"/>
                      </a:lnTo>
                      <a:lnTo>
                        <a:pt x="454" y="291"/>
                      </a:lnTo>
                      <a:lnTo>
                        <a:pt x="390" y="281"/>
                      </a:lnTo>
                      <a:lnTo>
                        <a:pt x="350" y="267"/>
                      </a:lnTo>
                      <a:lnTo>
                        <a:pt x="297" y="224"/>
                      </a:lnTo>
                      <a:lnTo>
                        <a:pt x="258" y="215"/>
                      </a:lnTo>
                      <a:lnTo>
                        <a:pt x="213" y="215"/>
                      </a:lnTo>
                      <a:lnTo>
                        <a:pt x="179" y="219"/>
                      </a:lnTo>
                      <a:lnTo>
                        <a:pt x="139" y="224"/>
                      </a:lnTo>
                      <a:lnTo>
                        <a:pt x="95" y="238"/>
                      </a:lnTo>
                      <a:lnTo>
                        <a:pt x="62" y="247"/>
                      </a:lnTo>
                      <a:lnTo>
                        <a:pt x="0" y="281"/>
                      </a:lnTo>
                      <a:lnTo>
                        <a:pt x="22" y="245"/>
                      </a:lnTo>
                      <a:lnTo>
                        <a:pt x="33" y="209"/>
                      </a:lnTo>
                      <a:lnTo>
                        <a:pt x="41" y="162"/>
                      </a:lnTo>
                      <a:lnTo>
                        <a:pt x="39" y="115"/>
                      </a:lnTo>
                      <a:lnTo>
                        <a:pt x="23" y="71"/>
                      </a:lnTo>
                      <a:lnTo>
                        <a:pt x="0" y="27"/>
                      </a:lnTo>
                    </a:path>
                  </a:pathLst>
                </a:custGeom>
                <a:solidFill>
                  <a:srgbClr val="00FF00"/>
                </a:solidFill>
                <a:ln w="12700" cap="rnd" cmpd="sng">
                  <a:solidFill>
                    <a:srgbClr val="000000"/>
                  </a:solidFill>
                  <a:prstDash val="solid"/>
                  <a:round/>
                  <a:headEnd type="none" w="med" len="med"/>
                  <a:tailEnd type="none" w="med" len="med"/>
                </a:ln>
                <a:effectLst/>
              </p:spPr>
              <p:txBody>
                <a:bodyPr/>
                <a:lstStyle/>
                <a:p>
                  <a:endParaRPr lang="en-US"/>
                </a:p>
              </p:txBody>
            </p:sp>
          </p:grpSp>
          <p:sp>
            <p:nvSpPr>
              <p:cNvPr id="89116" name="Freeform 28"/>
              <p:cNvSpPr>
                <a:spLocks/>
              </p:cNvSpPr>
              <p:nvPr/>
            </p:nvSpPr>
            <p:spPr bwMode="auto">
              <a:xfrm>
                <a:off x="1862" y="1428"/>
                <a:ext cx="134" cy="190"/>
              </a:xfrm>
              <a:custGeom>
                <a:avLst/>
                <a:gdLst/>
                <a:ahLst/>
                <a:cxnLst>
                  <a:cxn ang="0">
                    <a:pos x="58" y="3"/>
                  </a:cxn>
                  <a:cxn ang="0">
                    <a:pos x="33" y="15"/>
                  </a:cxn>
                  <a:cxn ang="0">
                    <a:pos x="9" y="37"/>
                  </a:cxn>
                  <a:cxn ang="0">
                    <a:pos x="0" y="51"/>
                  </a:cxn>
                  <a:cxn ang="0">
                    <a:pos x="4" y="64"/>
                  </a:cxn>
                  <a:cxn ang="0">
                    <a:pos x="16" y="71"/>
                  </a:cxn>
                  <a:cxn ang="0">
                    <a:pos x="38" y="67"/>
                  </a:cxn>
                  <a:cxn ang="0">
                    <a:pos x="12" y="74"/>
                  </a:cxn>
                  <a:cxn ang="0">
                    <a:pos x="9" y="87"/>
                  </a:cxn>
                  <a:cxn ang="0">
                    <a:pos x="12" y="100"/>
                  </a:cxn>
                  <a:cxn ang="0">
                    <a:pos x="18" y="113"/>
                  </a:cxn>
                  <a:cxn ang="0">
                    <a:pos x="44" y="108"/>
                  </a:cxn>
                  <a:cxn ang="0">
                    <a:pos x="16" y="117"/>
                  </a:cxn>
                  <a:cxn ang="0">
                    <a:pos x="16" y="128"/>
                  </a:cxn>
                  <a:cxn ang="0">
                    <a:pos x="20" y="144"/>
                  </a:cxn>
                  <a:cxn ang="0">
                    <a:pos x="30" y="151"/>
                  </a:cxn>
                  <a:cxn ang="0">
                    <a:pos x="44" y="149"/>
                  </a:cxn>
                  <a:cxn ang="0">
                    <a:pos x="28" y="156"/>
                  </a:cxn>
                  <a:cxn ang="0">
                    <a:pos x="25" y="166"/>
                  </a:cxn>
                  <a:cxn ang="0">
                    <a:pos x="27" y="178"/>
                  </a:cxn>
                  <a:cxn ang="0">
                    <a:pos x="45" y="189"/>
                  </a:cxn>
                  <a:cxn ang="0">
                    <a:pos x="70" y="185"/>
                  </a:cxn>
                  <a:cxn ang="0">
                    <a:pos x="95" y="176"/>
                  </a:cxn>
                  <a:cxn ang="0">
                    <a:pos x="112" y="166"/>
                  </a:cxn>
                  <a:cxn ang="0">
                    <a:pos x="128" y="147"/>
                  </a:cxn>
                  <a:cxn ang="0">
                    <a:pos x="126" y="121"/>
                  </a:cxn>
                  <a:cxn ang="0">
                    <a:pos x="133" y="96"/>
                  </a:cxn>
                  <a:cxn ang="0">
                    <a:pos x="118" y="76"/>
                  </a:cxn>
                  <a:cxn ang="0">
                    <a:pos x="120" y="51"/>
                  </a:cxn>
                  <a:cxn ang="0">
                    <a:pos x="109" y="37"/>
                  </a:cxn>
                  <a:cxn ang="0">
                    <a:pos x="111" y="14"/>
                  </a:cxn>
                  <a:cxn ang="0">
                    <a:pos x="94" y="0"/>
                  </a:cxn>
                  <a:cxn ang="0">
                    <a:pos x="58" y="3"/>
                  </a:cxn>
                </a:cxnLst>
                <a:rect l="0" t="0" r="r" b="b"/>
                <a:pathLst>
                  <a:path w="134" h="190">
                    <a:moveTo>
                      <a:pt x="58" y="3"/>
                    </a:moveTo>
                    <a:lnTo>
                      <a:pt x="33" y="15"/>
                    </a:lnTo>
                    <a:lnTo>
                      <a:pt x="9" y="37"/>
                    </a:lnTo>
                    <a:lnTo>
                      <a:pt x="0" y="51"/>
                    </a:lnTo>
                    <a:lnTo>
                      <a:pt x="4" y="64"/>
                    </a:lnTo>
                    <a:lnTo>
                      <a:pt x="16" y="71"/>
                    </a:lnTo>
                    <a:lnTo>
                      <a:pt x="38" y="67"/>
                    </a:lnTo>
                    <a:lnTo>
                      <a:pt x="12" y="74"/>
                    </a:lnTo>
                    <a:lnTo>
                      <a:pt x="9" y="87"/>
                    </a:lnTo>
                    <a:lnTo>
                      <a:pt x="12" y="100"/>
                    </a:lnTo>
                    <a:lnTo>
                      <a:pt x="18" y="113"/>
                    </a:lnTo>
                    <a:lnTo>
                      <a:pt x="44" y="108"/>
                    </a:lnTo>
                    <a:lnTo>
                      <a:pt x="16" y="117"/>
                    </a:lnTo>
                    <a:lnTo>
                      <a:pt x="16" y="128"/>
                    </a:lnTo>
                    <a:lnTo>
                      <a:pt x="20" y="144"/>
                    </a:lnTo>
                    <a:lnTo>
                      <a:pt x="30" y="151"/>
                    </a:lnTo>
                    <a:lnTo>
                      <a:pt x="44" y="149"/>
                    </a:lnTo>
                    <a:lnTo>
                      <a:pt x="28" y="156"/>
                    </a:lnTo>
                    <a:lnTo>
                      <a:pt x="25" y="166"/>
                    </a:lnTo>
                    <a:lnTo>
                      <a:pt x="27" y="178"/>
                    </a:lnTo>
                    <a:lnTo>
                      <a:pt x="45" y="189"/>
                    </a:lnTo>
                    <a:lnTo>
                      <a:pt x="70" y="185"/>
                    </a:lnTo>
                    <a:lnTo>
                      <a:pt x="95" y="176"/>
                    </a:lnTo>
                    <a:lnTo>
                      <a:pt x="112" y="166"/>
                    </a:lnTo>
                    <a:lnTo>
                      <a:pt x="128" y="147"/>
                    </a:lnTo>
                    <a:lnTo>
                      <a:pt x="126" y="121"/>
                    </a:lnTo>
                    <a:lnTo>
                      <a:pt x="133" y="96"/>
                    </a:lnTo>
                    <a:lnTo>
                      <a:pt x="118" y="76"/>
                    </a:lnTo>
                    <a:lnTo>
                      <a:pt x="120" y="51"/>
                    </a:lnTo>
                    <a:lnTo>
                      <a:pt x="109" y="37"/>
                    </a:lnTo>
                    <a:lnTo>
                      <a:pt x="111" y="14"/>
                    </a:lnTo>
                    <a:lnTo>
                      <a:pt x="94" y="0"/>
                    </a:lnTo>
                    <a:lnTo>
                      <a:pt x="58" y="3"/>
                    </a:lnTo>
                  </a:path>
                </a:pathLst>
              </a:custGeom>
              <a:solidFill>
                <a:srgbClr val="FFE0C0"/>
              </a:solidFill>
              <a:ln w="12700" cap="rnd" cmpd="sng">
                <a:solidFill>
                  <a:srgbClr val="000000"/>
                </a:solidFill>
                <a:prstDash val="solid"/>
                <a:round/>
                <a:headEnd type="none" w="med" len="med"/>
                <a:tailEnd type="none" w="med" len="med"/>
              </a:ln>
              <a:effectLst/>
            </p:spPr>
            <p:txBody>
              <a:bodyPr/>
              <a:lstStyle/>
              <a:p>
                <a:endParaRPr lang="en-US"/>
              </a:p>
            </p:txBody>
          </p:sp>
        </p:grpSp>
        <p:grpSp>
          <p:nvGrpSpPr>
            <p:cNvPr id="89117" name="Group 29"/>
            <p:cNvGrpSpPr>
              <a:grpSpLocks/>
            </p:cNvGrpSpPr>
            <p:nvPr/>
          </p:nvGrpSpPr>
          <p:grpSpPr bwMode="auto">
            <a:xfrm>
              <a:off x="1263" y="2257"/>
              <a:ext cx="771" cy="1422"/>
              <a:chOff x="1263" y="2257"/>
              <a:chExt cx="771" cy="1422"/>
            </a:xfrm>
          </p:grpSpPr>
          <p:grpSp>
            <p:nvGrpSpPr>
              <p:cNvPr id="89118" name="Group 30"/>
              <p:cNvGrpSpPr>
                <a:grpSpLocks/>
              </p:cNvGrpSpPr>
              <p:nvPr/>
            </p:nvGrpSpPr>
            <p:grpSpPr bwMode="auto">
              <a:xfrm>
                <a:off x="1316" y="3174"/>
                <a:ext cx="675" cy="505"/>
                <a:chOff x="1316" y="3174"/>
                <a:chExt cx="675" cy="505"/>
              </a:xfrm>
            </p:grpSpPr>
            <p:sp>
              <p:nvSpPr>
                <p:cNvPr id="89119" name="Freeform 31"/>
                <p:cNvSpPr>
                  <a:spLocks/>
                </p:cNvSpPr>
                <p:nvPr/>
              </p:nvSpPr>
              <p:spPr bwMode="auto">
                <a:xfrm>
                  <a:off x="1630" y="3174"/>
                  <a:ext cx="361" cy="184"/>
                </a:xfrm>
                <a:custGeom>
                  <a:avLst/>
                  <a:gdLst/>
                  <a:ahLst/>
                  <a:cxnLst>
                    <a:cxn ang="0">
                      <a:pos x="17" y="42"/>
                    </a:cxn>
                    <a:cxn ang="0">
                      <a:pos x="9" y="95"/>
                    </a:cxn>
                    <a:cxn ang="0">
                      <a:pos x="0" y="130"/>
                    </a:cxn>
                    <a:cxn ang="0">
                      <a:pos x="5" y="156"/>
                    </a:cxn>
                    <a:cxn ang="0">
                      <a:pos x="17" y="168"/>
                    </a:cxn>
                    <a:cxn ang="0">
                      <a:pos x="59" y="172"/>
                    </a:cxn>
                    <a:cxn ang="0">
                      <a:pos x="112" y="168"/>
                    </a:cxn>
                    <a:cxn ang="0">
                      <a:pos x="126" y="143"/>
                    </a:cxn>
                    <a:cxn ang="0">
                      <a:pos x="200" y="175"/>
                    </a:cxn>
                    <a:cxn ang="0">
                      <a:pos x="250" y="183"/>
                    </a:cxn>
                    <a:cxn ang="0">
                      <a:pos x="284" y="183"/>
                    </a:cxn>
                    <a:cxn ang="0">
                      <a:pos x="329" y="179"/>
                    </a:cxn>
                    <a:cxn ang="0">
                      <a:pos x="348" y="172"/>
                    </a:cxn>
                    <a:cxn ang="0">
                      <a:pos x="360" y="153"/>
                    </a:cxn>
                    <a:cxn ang="0">
                      <a:pos x="355" y="118"/>
                    </a:cxn>
                    <a:cxn ang="0">
                      <a:pos x="335" y="101"/>
                    </a:cxn>
                    <a:cxn ang="0">
                      <a:pos x="284" y="100"/>
                    </a:cxn>
                    <a:cxn ang="0">
                      <a:pos x="230" y="81"/>
                    </a:cxn>
                    <a:cxn ang="0">
                      <a:pos x="185" y="65"/>
                    </a:cxn>
                    <a:cxn ang="0">
                      <a:pos x="185" y="0"/>
                    </a:cxn>
                    <a:cxn ang="0">
                      <a:pos x="17" y="42"/>
                    </a:cxn>
                  </a:cxnLst>
                  <a:rect l="0" t="0" r="r" b="b"/>
                  <a:pathLst>
                    <a:path w="361" h="184">
                      <a:moveTo>
                        <a:pt x="17" y="42"/>
                      </a:moveTo>
                      <a:lnTo>
                        <a:pt x="9" y="95"/>
                      </a:lnTo>
                      <a:lnTo>
                        <a:pt x="0" y="130"/>
                      </a:lnTo>
                      <a:lnTo>
                        <a:pt x="5" y="156"/>
                      </a:lnTo>
                      <a:lnTo>
                        <a:pt x="17" y="168"/>
                      </a:lnTo>
                      <a:lnTo>
                        <a:pt x="59" y="172"/>
                      </a:lnTo>
                      <a:lnTo>
                        <a:pt x="112" y="168"/>
                      </a:lnTo>
                      <a:lnTo>
                        <a:pt x="126" y="143"/>
                      </a:lnTo>
                      <a:lnTo>
                        <a:pt x="200" y="175"/>
                      </a:lnTo>
                      <a:lnTo>
                        <a:pt x="250" y="183"/>
                      </a:lnTo>
                      <a:lnTo>
                        <a:pt x="284" y="183"/>
                      </a:lnTo>
                      <a:lnTo>
                        <a:pt x="329" y="179"/>
                      </a:lnTo>
                      <a:lnTo>
                        <a:pt x="348" y="172"/>
                      </a:lnTo>
                      <a:lnTo>
                        <a:pt x="360" y="153"/>
                      </a:lnTo>
                      <a:lnTo>
                        <a:pt x="355" y="118"/>
                      </a:lnTo>
                      <a:lnTo>
                        <a:pt x="335" y="101"/>
                      </a:lnTo>
                      <a:lnTo>
                        <a:pt x="284" y="100"/>
                      </a:lnTo>
                      <a:lnTo>
                        <a:pt x="230" y="81"/>
                      </a:lnTo>
                      <a:lnTo>
                        <a:pt x="185" y="65"/>
                      </a:lnTo>
                      <a:lnTo>
                        <a:pt x="185" y="0"/>
                      </a:lnTo>
                      <a:lnTo>
                        <a:pt x="17" y="42"/>
                      </a:lnTo>
                    </a:path>
                  </a:pathLst>
                </a:custGeom>
                <a:solidFill>
                  <a:srgbClr val="C06000"/>
                </a:solidFill>
                <a:ln w="12700" cap="rnd" cmpd="sng">
                  <a:solidFill>
                    <a:srgbClr val="000000"/>
                  </a:solidFill>
                  <a:prstDash val="solid"/>
                  <a:round/>
                  <a:headEnd type="none" w="med" len="med"/>
                  <a:tailEnd type="none" w="med" len="med"/>
                </a:ln>
                <a:effectLst/>
              </p:spPr>
              <p:txBody>
                <a:bodyPr/>
                <a:lstStyle/>
                <a:p>
                  <a:endParaRPr lang="en-US"/>
                </a:p>
              </p:txBody>
            </p:sp>
            <p:sp>
              <p:nvSpPr>
                <p:cNvPr id="89120" name="Freeform 32"/>
                <p:cNvSpPr>
                  <a:spLocks/>
                </p:cNvSpPr>
                <p:nvPr/>
              </p:nvSpPr>
              <p:spPr bwMode="auto">
                <a:xfrm>
                  <a:off x="1316" y="3502"/>
                  <a:ext cx="242" cy="177"/>
                </a:xfrm>
                <a:custGeom>
                  <a:avLst/>
                  <a:gdLst/>
                  <a:ahLst/>
                  <a:cxnLst>
                    <a:cxn ang="0">
                      <a:pos x="23" y="3"/>
                    </a:cxn>
                    <a:cxn ang="0">
                      <a:pos x="0" y="61"/>
                    </a:cxn>
                    <a:cxn ang="0">
                      <a:pos x="4" y="93"/>
                    </a:cxn>
                    <a:cxn ang="0">
                      <a:pos x="30" y="96"/>
                    </a:cxn>
                    <a:cxn ang="0">
                      <a:pos x="49" y="134"/>
                    </a:cxn>
                    <a:cxn ang="0">
                      <a:pos x="86" y="153"/>
                    </a:cxn>
                    <a:cxn ang="0">
                      <a:pos x="143" y="170"/>
                    </a:cxn>
                    <a:cxn ang="0">
                      <a:pos x="169" y="176"/>
                    </a:cxn>
                    <a:cxn ang="0">
                      <a:pos x="201" y="174"/>
                    </a:cxn>
                    <a:cxn ang="0">
                      <a:pos x="231" y="160"/>
                    </a:cxn>
                    <a:cxn ang="0">
                      <a:pos x="241" y="127"/>
                    </a:cxn>
                    <a:cxn ang="0">
                      <a:pos x="233" y="93"/>
                    </a:cxn>
                    <a:cxn ang="0">
                      <a:pos x="210" y="71"/>
                    </a:cxn>
                    <a:cxn ang="0">
                      <a:pos x="174" y="58"/>
                    </a:cxn>
                    <a:cxn ang="0">
                      <a:pos x="167" y="26"/>
                    </a:cxn>
                    <a:cxn ang="0">
                      <a:pos x="160" y="0"/>
                    </a:cxn>
                    <a:cxn ang="0">
                      <a:pos x="23" y="3"/>
                    </a:cxn>
                  </a:cxnLst>
                  <a:rect l="0" t="0" r="r" b="b"/>
                  <a:pathLst>
                    <a:path w="242" h="177">
                      <a:moveTo>
                        <a:pt x="23" y="3"/>
                      </a:moveTo>
                      <a:lnTo>
                        <a:pt x="0" y="61"/>
                      </a:lnTo>
                      <a:lnTo>
                        <a:pt x="4" y="93"/>
                      </a:lnTo>
                      <a:lnTo>
                        <a:pt x="30" y="96"/>
                      </a:lnTo>
                      <a:lnTo>
                        <a:pt x="49" y="134"/>
                      </a:lnTo>
                      <a:lnTo>
                        <a:pt x="86" y="153"/>
                      </a:lnTo>
                      <a:lnTo>
                        <a:pt x="143" y="170"/>
                      </a:lnTo>
                      <a:lnTo>
                        <a:pt x="169" y="176"/>
                      </a:lnTo>
                      <a:lnTo>
                        <a:pt x="201" y="174"/>
                      </a:lnTo>
                      <a:lnTo>
                        <a:pt x="231" y="160"/>
                      </a:lnTo>
                      <a:lnTo>
                        <a:pt x="241" y="127"/>
                      </a:lnTo>
                      <a:lnTo>
                        <a:pt x="233" y="93"/>
                      </a:lnTo>
                      <a:lnTo>
                        <a:pt x="210" y="71"/>
                      </a:lnTo>
                      <a:lnTo>
                        <a:pt x="174" y="58"/>
                      </a:lnTo>
                      <a:lnTo>
                        <a:pt x="167" y="26"/>
                      </a:lnTo>
                      <a:lnTo>
                        <a:pt x="160" y="0"/>
                      </a:lnTo>
                      <a:lnTo>
                        <a:pt x="23" y="3"/>
                      </a:lnTo>
                    </a:path>
                  </a:pathLst>
                </a:custGeom>
                <a:solidFill>
                  <a:srgbClr val="C06000"/>
                </a:solidFill>
                <a:ln w="12700" cap="rnd" cmpd="sng">
                  <a:solidFill>
                    <a:srgbClr val="000000"/>
                  </a:solidFill>
                  <a:prstDash val="solid"/>
                  <a:round/>
                  <a:headEnd type="none" w="med" len="med"/>
                  <a:tailEnd type="none" w="med" len="med"/>
                </a:ln>
                <a:effectLst/>
              </p:spPr>
              <p:txBody>
                <a:bodyPr/>
                <a:lstStyle/>
                <a:p>
                  <a:endParaRPr lang="en-US"/>
                </a:p>
              </p:txBody>
            </p:sp>
          </p:grpSp>
          <p:sp>
            <p:nvSpPr>
              <p:cNvPr id="89121" name="Freeform 33"/>
              <p:cNvSpPr>
                <a:spLocks/>
              </p:cNvSpPr>
              <p:nvPr/>
            </p:nvSpPr>
            <p:spPr bwMode="auto">
              <a:xfrm>
                <a:off x="1263" y="2257"/>
                <a:ext cx="771" cy="1271"/>
              </a:xfrm>
              <a:custGeom>
                <a:avLst/>
                <a:gdLst/>
                <a:ahLst/>
                <a:cxnLst>
                  <a:cxn ang="0">
                    <a:pos x="7" y="108"/>
                  </a:cxn>
                  <a:cxn ang="0">
                    <a:pos x="122" y="103"/>
                  </a:cxn>
                  <a:cxn ang="0">
                    <a:pos x="175" y="91"/>
                  </a:cxn>
                  <a:cxn ang="0">
                    <a:pos x="282" y="54"/>
                  </a:cxn>
                  <a:cxn ang="0">
                    <a:pos x="345" y="0"/>
                  </a:cxn>
                  <a:cxn ang="0">
                    <a:pos x="477" y="114"/>
                  </a:cxn>
                  <a:cxn ang="0">
                    <a:pos x="593" y="203"/>
                  </a:cxn>
                  <a:cxn ang="0">
                    <a:pos x="655" y="260"/>
                  </a:cxn>
                  <a:cxn ang="0">
                    <a:pos x="706" y="324"/>
                  </a:cxn>
                  <a:cxn ang="0">
                    <a:pos x="745" y="369"/>
                  </a:cxn>
                  <a:cxn ang="0">
                    <a:pos x="757" y="394"/>
                  </a:cxn>
                  <a:cxn ang="0">
                    <a:pos x="770" y="433"/>
                  </a:cxn>
                  <a:cxn ang="0">
                    <a:pos x="770" y="491"/>
                  </a:cxn>
                  <a:cxn ang="0">
                    <a:pos x="722" y="566"/>
                  </a:cxn>
                  <a:cxn ang="0">
                    <a:pos x="667" y="710"/>
                  </a:cxn>
                  <a:cxn ang="0">
                    <a:pos x="625" y="830"/>
                  </a:cxn>
                  <a:cxn ang="0">
                    <a:pos x="608" y="890"/>
                  </a:cxn>
                  <a:cxn ang="0">
                    <a:pos x="586" y="989"/>
                  </a:cxn>
                  <a:cxn ang="0">
                    <a:pos x="529" y="983"/>
                  </a:cxn>
                  <a:cxn ang="0">
                    <a:pos x="459" y="989"/>
                  </a:cxn>
                  <a:cxn ang="0">
                    <a:pos x="389" y="989"/>
                  </a:cxn>
                  <a:cxn ang="0">
                    <a:pos x="407" y="893"/>
                  </a:cxn>
                  <a:cxn ang="0">
                    <a:pos x="460" y="738"/>
                  </a:cxn>
                  <a:cxn ang="0">
                    <a:pos x="516" y="577"/>
                  </a:cxn>
                  <a:cxn ang="0">
                    <a:pos x="542" y="507"/>
                  </a:cxn>
                  <a:cxn ang="0">
                    <a:pos x="491" y="464"/>
                  </a:cxn>
                  <a:cxn ang="0">
                    <a:pos x="434" y="433"/>
                  </a:cxn>
                  <a:cxn ang="0">
                    <a:pos x="376" y="382"/>
                  </a:cxn>
                  <a:cxn ang="0">
                    <a:pos x="331" y="337"/>
                  </a:cxn>
                  <a:cxn ang="0">
                    <a:pos x="319" y="414"/>
                  </a:cxn>
                  <a:cxn ang="0">
                    <a:pos x="281" y="581"/>
                  </a:cxn>
                  <a:cxn ang="0">
                    <a:pos x="274" y="650"/>
                  </a:cxn>
                  <a:cxn ang="0">
                    <a:pos x="274" y="714"/>
                  </a:cxn>
                  <a:cxn ang="0">
                    <a:pos x="247" y="822"/>
                  </a:cxn>
                  <a:cxn ang="0">
                    <a:pos x="230" y="1064"/>
                  </a:cxn>
                  <a:cxn ang="0">
                    <a:pos x="229" y="1257"/>
                  </a:cxn>
                  <a:cxn ang="0">
                    <a:pos x="128" y="1257"/>
                  </a:cxn>
                  <a:cxn ang="0">
                    <a:pos x="89" y="1270"/>
                  </a:cxn>
                  <a:cxn ang="0">
                    <a:pos x="50" y="1250"/>
                  </a:cxn>
                  <a:cxn ang="0">
                    <a:pos x="53" y="1137"/>
                  </a:cxn>
                  <a:cxn ang="0">
                    <a:pos x="43" y="1015"/>
                  </a:cxn>
                  <a:cxn ang="0">
                    <a:pos x="59" y="834"/>
                  </a:cxn>
                  <a:cxn ang="0">
                    <a:pos x="70" y="707"/>
                  </a:cxn>
                  <a:cxn ang="0">
                    <a:pos x="59" y="519"/>
                  </a:cxn>
                  <a:cxn ang="0">
                    <a:pos x="26" y="318"/>
                  </a:cxn>
                  <a:cxn ang="0">
                    <a:pos x="0" y="196"/>
                  </a:cxn>
                  <a:cxn ang="0">
                    <a:pos x="7" y="108"/>
                  </a:cxn>
                </a:cxnLst>
                <a:rect l="0" t="0" r="r" b="b"/>
                <a:pathLst>
                  <a:path w="771" h="1271">
                    <a:moveTo>
                      <a:pt x="7" y="108"/>
                    </a:moveTo>
                    <a:lnTo>
                      <a:pt x="122" y="103"/>
                    </a:lnTo>
                    <a:lnTo>
                      <a:pt x="175" y="91"/>
                    </a:lnTo>
                    <a:lnTo>
                      <a:pt x="282" y="54"/>
                    </a:lnTo>
                    <a:lnTo>
                      <a:pt x="345" y="0"/>
                    </a:lnTo>
                    <a:lnTo>
                      <a:pt x="477" y="114"/>
                    </a:lnTo>
                    <a:lnTo>
                      <a:pt x="593" y="203"/>
                    </a:lnTo>
                    <a:lnTo>
                      <a:pt x="655" y="260"/>
                    </a:lnTo>
                    <a:lnTo>
                      <a:pt x="706" y="324"/>
                    </a:lnTo>
                    <a:lnTo>
                      <a:pt x="745" y="369"/>
                    </a:lnTo>
                    <a:lnTo>
                      <a:pt x="757" y="394"/>
                    </a:lnTo>
                    <a:lnTo>
                      <a:pt x="770" y="433"/>
                    </a:lnTo>
                    <a:lnTo>
                      <a:pt x="770" y="491"/>
                    </a:lnTo>
                    <a:lnTo>
                      <a:pt x="722" y="566"/>
                    </a:lnTo>
                    <a:lnTo>
                      <a:pt x="667" y="710"/>
                    </a:lnTo>
                    <a:lnTo>
                      <a:pt x="625" y="830"/>
                    </a:lnTo>
                    <a:lnTo>
                      <a:pt x="608" y="890"/>
                    </a:lnTo>
                    <a:lnTo>
                      <a:pt x="586" y="989"/>
                    </a:lnTo>
                    <a:lnTo>
                      <a:pt x="529" y="983"/>
                    </a:lnTo>
                    <a:lnTo>
                      <a:pt x="459" y="989"/>
                    </a:lnTo>
                    <a:lnTo>
                      <a:pt x="389" y="989"/>
                    </a:lnTo>
                    <a:lnTo>
                      <a:pt x="407" y="893"/>
                    </a:lnTo>
                    <a:lnTo>
                      <a:pt x="460" y="738"/>
                    </a:lnTo>
                    <a:lnTo>
                      <a:pt x="516" y="577"/>
                    </a:lnTo>
                    <a:lnTo>
                      <a:pt x="542" y="507"/>
                    </a:lnTo>
                    <a:lnTo>
                      <a:pt x="491" y="464"/>
                    </a:lnTo>
                    <a:lnTo>
                      <a:pt x="434" y="433"/>
                    </a:lnTo>
                    <a:lnTo>
                      <a:pt x="376" y="382"/>
                    </a:lnTo>
                    <a:lnTo>
                      <a:pt x="331" y="337"/>
                    </a:lnTo>
                    <a:lnTo>
                      <a:pt x="319" y="414"/>
                    </a:lnTo>
                    <a:lnTo>
                      <a:pt x="281" y="581"/>
                    </a:lnTo>
                    <a:lnTo>
                      <a:pt x="274" y="650"/>
                    </a:lnTo>
                    <a:lnTo>
                      <a:pt x="274" y="714"/>
                    </a:lnTo>
                    <a:lnTo>
                      <a:pt x="247" y="822"/>
                    </a:lnTo>
                    <a:lnTo>
                      <a:pt x="230" y="1064"/>
                    </a:lnTo>
                    <a:lnTo>
                      <a:pt x="229" y="1257"/>
                    </a:lnTo>
                    <a:lnTo>
                      <a:pt x="128" y="1257"/>
                    </a:lnTo>
                    <a:lnTo>
                      <a:pt x="89" y="1270"/>
                    </a:lnTo>
                    <a:lnTo>
                      <a:pt x="50" y="1250"/>
                    </a:lnTo>
                    <a:lnTo>
                      <a:pt x="53" y="1137"/>
                    </a:lnTo>
                    <a:lnTo>
                      <a:pt x="43" y="1015"/>
                    </a:lnTo>
                    <a:lnTo>
                      <a:pt x="59" y="834"/>
                    </a:lnTo>
                    <a:lnTo>
                      <a:pt x="70" y="707"/>
                    </a:lnTo>
                    <a:lnTo>
                      <a:pt x="59" y="519"/>
                    </a:lnTo>
                    <a:lnTo>
                      <a:pt x="26" y="318"/>
                    </a:lnTo>
                    <a:lnTo>
                      <a:pt x="0" y="196"/>
                    </a:lnTo>
                    <a:lnTo>
                      <a:pt x="7" y="108"/>
                    </a:lnTo>
                  </a:path>
                </a:pathLst>
              </a:custGeom>
              <a:solidFill>
                <a:srgbClr val="0000FF"/>
              </a:solidFill>
              <a:ln w="12700" cap="rnd" cmpd="sng">
                <a:solidFill>
                  <a:srgbClr val="000000"/>
                </a:solidFill>
                <a:prstDash val="solid"/>
                <a:round/>
                <a:headEnd type="none" w="med" len="med"/>
                <a:tailEnd type="none" w="med" len="med"/>
              </a:ln>
              <a:effectLst/>
            </p:spPr>
            <p:txBody>
              <a:bodyPr/>
              <a:lstStyle/>
              <a:p>
                <a:endParaRPr lang="en-US"/>
              </a:p>
            </p:txBody>
          </p:sp>
        </p:grpSp>
        <p:grpSp>
          <p:nvGrpSpPr>
            <p:cNvPr id="89122" name="Group 34"/>
            <p:cNvGrpSpPr>
              <a:grpSpLocks/>
            </p:cNvGrpSpPr>
            <p:nvPr/>
          </p:nvGrpSpPr>
          <p:grpSpPr bwMode="auto">
            <a:xfrm>
              <a:off x="895" y="1687"/>
              <a:ext cx="568" cy="991"/>
              <a:chOff x="895" y="1687"/>
              <a:chExt cx="568" cy="991"/>
            </a:xfrm>
          </p:grpSpPr>
          <p:grpSp>
            <p:nvGrpSpPr>
              <p:cNvPr id="89123" name="Group 35"/>
              <p:cNvGrpSpPr>
                <a:grpSpLocks/>
              </p:cNvGrpSpPr>
              <p:nvPr/>
            </p:nvGrpSpPr>
            <p:grpSpPr bwMode="auto">
              <a:xfrm>
                <a:off x="1047" y="1687"/>
                <a:ext cx="416" cy="991"/>
                <a:chOff x="1047" y="1687"/>
                <a:chExt cx="416" cy="991"/>
              </a:xfrm>
            </p:grpSpPr>
            <p:sp>
              <p:nvSpPr>
                <p:cNvPr id="89124" name="Freeform 36"/>
                <p:cNvSpPr>
                  <a:spLocks/>
                </p:cNvSpPr>
                <p:nvPr/>
              </p:nvSpPr>
              <p:spPr bwMode="auto">
                <a:xfrm>
                  <a:off x="1047" y="1687"/>
                  <a:ext cx="416" cy="991"/>
                </a:xfrm>
                <a:custGeom>
                  <a:avLst/>
                  <a:gdLst/>
                  <a:ahLst/>
                  <a:cxnLst>
                    <a:cxn ang="0">
                      <a:pos x="290" y="958"/>
                    </a:cxn>
                    <a:cxn ang="0">
                      <a:pos x="358" y="916"/>
                    </a:cxn>
                    <a:cxn ang="0">
                      <a:pos x="387" y="824"/>
                    </a:cxn>
                    <a:cxn ang="0">
                      <a:pos x="409" y="741"/>
                    </a:cxn>
                    <a:cxn ang="0">
                      <a:pos x="415" y="648"/>
                    </a:cxn>
                    <a:cxn ang="0">
                      <a:pos x="391" y="547"/>
                    </a:cxn>
                    <a:cxn ang="0">
                      <a:pos x="374" y="464"/>
                    </a:cxn>
                    <a:cxn ang="0">
                      <a:pos x="353" y="369"/>
                    </a:cxn>
                    <a:cxn ang="0">
                      <a:pos x="327" y="298"/>
                    </a:cxn>
                    <a:cxn ang="0">
                      <a:pos x="284" y="212"/>
                    </a:cxn>
                    <a:cxn ang="0">
                      <a:pos x="248" y="134"/>
                    </a:cxn>
                    <a:cxn ang="0">
                      <a:pos x="186" y="41"/>
                    </a:cxn>
                    <a:cxn ang="0">
                      <a:pos x="152" y="0"/>
                    </a:cxn>
                    <a:cxn ang="0">
                      <a:pos x="112" y="30"/>
                    </a:cxn>
                    <a:cxn ang="0">
                      <a:pos x="69" y="68"/>
                    </a:cxn>
                    <a:cxn ang="0">
                      <a:pos x="12" y="121"/>
                    </a:cxn>
                    <a:cxn ang="0">
                      <a:pos x="6" y="138"/>
                    </a:cxn>
                    <a:cxn ang="0">
                      <a:pos x="0" y="168"/>
                    </a:cxn>
                    <a:cxn ang="0">
                      <a:pos x="17" y="222"/>
                    </a:cxn>
                    <a:cxn ang="0">
                      <a:pos x="41" y="289"/>
                    </a:cxn>
                    <a:cxn ang="0">
                      <a:pos x="104" y="411"/>
                    </a:cxn>
                    <a:cxn ang="0">
                      <a:pos x="127" y="516"/>
                    </a:cxn>
                    <a:cxn ang="0">
                      <a:pos x="135" y="595"/>
                    </a:cxn>
                    <a:cxn ang="0">
                      <a:pos x="138" y="655"/>
                    </a:cxn>
                    <a:cxn ang="0">
                      <a:pos x="138" y="758"/>
                    </a:cxn>
                    <a:cxn ang="0">
                      <a:pos x="127" y="921"/>
                    </a:cxn>
                    <a:cxn ang="0">
                      <a:pos x="127" y="977"/>
                    </a:cxn>
                    <a:cxn ang="0">
                      <a:pos x="146" y="985"/>
                    </a:cxn>
                    <a:cxn ang="0">
                      <a:pos x="202" y="990"/>
                    </a:cxn>
                    <a:cxn ang="0">
                      <a:pos x="242" y="978"/>
                    </a:cxn>
                    <a:cxn ang="0">
                      <a:pos x="290" y="958"/>
                    </a:cxn>
                  </a:cxnLst>
                  <a:rect l="0" t="0" r="r" b="b"/>
                  <a:pathLst>
                    <a:path w="416" h="991">
                      <a:moveTo>
                        <a:pt x="290" y="958"/>
                      </a:moveTo>
                      <a:lnTo>
                        <a:pt x="358" y="916"/>
                      </a:lnTo>
                      <a:lnTo>
                        <a:pt x="387" y="824"/>
                      </a:lnTo>
                      <a:lnTo>
                        <a:pt x="409" y="741"/>
                      </a:lnTo>
                      <a:lnTo>
                        <a:pt x="415" y="648"/>
                      </a:lnTo>
                      <a:lnTo>
                        <a:pt x="391" y="547"/>
                      </a:lnTo>
                      <a:lnTo>
                        <a:pt x="374" y="464"/>
                      </a:lnTo>
                      <a:lnTo>
                        <a:pt x="353" y="369"/>
                      </a:lnTo>
                      <a:lnTo>
                        <a:pt x="327" y="298"/>
                      </a:lnTo>
                      <a:lnTo>
                        <a:pt x="284" y="212"/>
                      </a:lnTo>
                      <a:lnTo>
                        <a:pt x="248" y="134"/>
                      </a:lnTo>
                      <a:lnTo>
                        <a:pt x="186" y="41"/>
                      </a:lnTo>
                      <a:lnTo>
                        <a:pt x="152" y="0"/>
                      </a:lnTo>
                      <a:lnTo>
                        <a:pt x="112" y="30"/>
                      </a:lnTo>
                      <a:lnTo>
                        <a:pt x="69" y="68"/>
                      </a:lnTo>
                      <a:lnTo>
                        <a:pt x="12" y="121"/>
                      </a:lnTo>
                      <a:lnTo>
                        <a:pt x="6" y="138"/>
                      </a:lnTo>
                      <a:lnTo>
                        <a:pt x="0" y="168"/>
                      </a:lnTo>
                      <a:lnTo>
                        <a:pt x="17" y="222"/>
                      </a:lnTo>
                      <a:lnTo>
                        <a:pt x="41" y="289"/>
                      </a:lnTo>
                      <a:lnTo>
                        <a:pt x="104" y="411"/>
                      </a:lnTo>
                      <a:lnTo>
                        <a:pt x="127" y="516"/>
                      </a:lnTo>
                      <a:lnTo>
                        <a:pt x="135" y="595"/>
                      </a:lnTo>
                      <a:lnTo>
                        <a:pt x="138" y="655"/>
                      </a:lnTo>
                      <a:lnTo>
                        <a:pt x="138" y="758"/>
                      </a:lnTo>
                      <a:lnTo>
                        <a:pt x="127" y="921"/>
                      </a:lnTo>
                      <a:lnTo>
                        <a:pt x="127" y="977"/>
                      </a:lnTo>
                      <a:lnTo>
                        <a:pt x="146" y="985"/>
                      </a:lnTo>
                      <a:lnTo>
                        <a:pt x="202" y="990"/>
                      </a:lnTo>
                      <a:lnTo>
                        <a:pt x="242" y="978"/>
                      </a:lnTo>
                      <a:lnTo>
                        <a:pt x="290" y="958"/>
                      </a:lnTo>
                    </a:path>
                  </a:pathLst>
                </a:custGeom>
                <a:solidFill>
                  <a:srgbClr val="0000FF"/>
                </a:solidFill>
                <a:ln w="12700" cap="rnd" cmpd="sng">
                  <a:solidFill>
                    <a:srgbClr val="000000"/>
                  </a:solidFill>
                  <a:prstDash val="solid"/>
                  <a:round/>
                  <a:headEnd type="none" w="med" len="med"/>
                  <a:tailEnd type="none" w="med" len="med"/>
                </a:ln>
                <a:effectLst/>
              </p:spPr>
              <p:txBody>
                <a:bodyPr/>
                <a:lstStyle/>
                <a:p>
                  <a:endParaRPr lang="en-US"/>
                </a:p>
              </p:txBody>
            </p:sp>
            <p:sp>
              <p:nvSpPr>
                <p:cNvPr id="89125" name="Freeform 37"/>
                <p:cNvSpPr>
                  <a:spLocks/>
                </p:cNvSpPr>
                <p:nvPr/>
              </p:nvSpPr>
              <p:spPr bwMode="auto">
                <a:xfrm>
                  <a:off x="1152" y="1726"/>
                  <a:ext cx="294" cy="559"/>
                </a:xfrm>
                <a:custGeom>
                  <a:avLst/>
                  <a:gdLst/>
                  <a:ahLst/>
                  <a:cxnLst>
                    <a:cxn ang="0">
                      <a:pos x="0" y="0"/>
                    </a:cxn>
                    <a:cxn ang="0">
                      <a:pos x="40" y="130"/>
                    </a:cxn>
                    <a:cxn ang="0">
                      <a:pos x="107" y="113"/>
                    </a:cxn>
                    <a:cxn ang="0">
                      <a:pos x="64" y="180"/>
                    </a:cxn>
                    <a:cxn ang="0">
                      <a:pos x="107" y="230"/>
                    </a:cxn>
                    <a:cxn ang="0">
                      <a:pos x="155" y="307"/>
                    </a:cxn>
                    <a:cxn ang="0">
                      <a:pos x="212" y="396"/>
                    </a:cxn>
                    <a:cxn ang="0">
                      <a:pos x="261" y="482"/>
                    </a:cxn>
                    <a:cxn ang="0">
                      <a:pos x="293" y="558"/>
                    </a:cxn>
                  </a:cxnLst>
                  <a:rect l="0" t="0" r="r" b="b"/>
                  <a:pathLst>
                    <a:path w="294" h="559">
                      <a:moveTo>
                        <a:pt x="0" y="0"/>
                      </a:moveTo>
                      <a:lnTo>
                        <a:pt x="40" y="130"/>
                      </a:lnTo>
                      <a:lnTo>
                        <a:pt x="107" y="113"/>
                      </a:lnTo>
                      <a:lnTo>
                        <a:pt x="64" y="180"/>
                      </a:lnTo>
                      <a:lnTo>
                        <a:pt x="107" y="230"/>
                      </a:lnTo>
                      <a:lnTo>
                        <a:pt x="155" y="307"/>
                      </a:lnTo>
                      <a:lnTo>
                        <a:pt x="212" y="396"/>
                      </a:lnTo>
                      <a:lnTo>
                        <a:pt x="261" y="482"/>
                      </a:lnTo>
                      <a:lnTo>
                        <a:pt x="293" y="558"/>
                      </a:lnTo>
                    </a:path>
                  </a:pathLst>
                </a:custGeom>
                <a:noFill/>
                <a:ln w="12700" cap="rnd" cmpd="sng">
                  <a:solidFill>
                    <a:srgbClr val="000000"/>
                  </a:solidFill>
                  <a:prstDash val="solid"/>
                  <a:round/>
                  <a:headEnd type="none" w="med" len="med"/>
                  <a:tailEnd type="none" w="med" len="med"/>
                </a:ln>
                <a:effectLst/>
              </p:spPr>
              <p:txBody>
                <a:bodyPr/>
                <a:lstStyle/>
                <a:p>
                  <a:endParaRPr lang="en-US"/>
                </a:p>
              </p:txBody>
            </p:sp>
          </p:grpSp>
          <p:grpSp>
            <p:nvGrpSpPr>
              <p:cNvPr id="89126" name="Group 38"/>
              <p:cNvGrpSpPr>
                <a:grpSpLocks/>
              </p:cNvGrpSpPr>
              <p:nvPr/>
            </p:nvGrpSpPr>
            <p:grpSpPr bwMode="auto">
              <a:xfrm>
                <a:off x="895" y="1791"/>
                <a:ext cx="495" cy="830"/>
                <a:chOff x="895" y="1791"/>
                <a:chExt cx="495" cy="830"/>
              </a:xfrm>
            </p:grpSpPr>
            <p:sp>
              <p:nvSpPr>
                <p:cNvPr id="89127" name="Freeform 39"/>
                <p:cNvSpPr>
                  <a:spLocks/>
                </p:cNvSpPr>
                <p:nvPr/>
              </p:nvSpPr>
              <p:spPr bwMode="auto">
                <a:xfrm>
                  <a:off x="1205" y="2429"/>
                  <a:ext cx="185" cy="192"/>
                </a:xfrm>
                <a:custGeom>
                  <a:avLst/>
                  <a:gdLst/>
                  <a:ahLst/>
                  <a:cxnLst>
                    <a:cxn ang="0">
                      <a:pos x="57" y="0"/>
                    </a:cxn>
                    <a:cxn ang="0">
                      <a:pos x="92" y="24"/>
                    </a:cxn>
                    <a:cxn ang="0">
                      <a:pos x="128" y="25"/>
                    </a:cxn>
                    <a:cxn ang="0">
                      <a:pos x="159" y="32"/>
                    </a:cxn>
                    <a:cxn ang="0">
                      <a:pos x="173" y="44"/>
                    </a:cxn>
                    <a:cxn ang="0">
                      <a:pos x="177" y="58"/>
                    </a:cxn>
                    <a:cxn ang="0">
                      <a:pos x="170" y="84"/>
                    </a:cxn>
                    <a:cxn ang="0">
                      <a:pos x="184" y="102"/>
                    </a:cxn>
                    <a:cxn ang="0">
                      <a:pos x="183" y="127"/>
                    </a:cxn>
                    <a:cxn ang="0">
                      <a:pos x="169" y="143"/>
                    </a:cxn>
                    <a:cxn ang="0">
                      <a:pos x="158" y="161"/>
                    </a:cxn>
                    <a:cxn ang="0">
                      <a:pos x="133" y="170"/>
                    </a:cxn>
                    <a:cxn ang="0">
                      <a:pos x="116" y="191"/>
                    </a:cxn>
                    <a:cxn ang="0">
                      <a:pos x="86" y="187"/>
                    </a:cxn>
                    <a:cxn ang="0">
                      <a:pos x="68" y="176"/>
                    </a:cxn>
                    <a:cxn ang="0">
                      <a:pos x="51" y="157"/>
                    </a:cxn>
                    <a:cxn ang="0">
                      <a:pos x="40" y="113"/>
                    </a:cxn>
                    <a:cxn ang="0">
                      <a:pos x="0" y="74"/>
                    </a:cxn>
                    <a:cxn ang="0">
                      <a:pos x="57" y="0"/>
                    </a:cxn>
                  </a:cxnLst>
                  <a:rect l="0" t="0" r="r" b="b"/>
                  <a:pathLst>
                    <a:path w="185" h="192">
                      <a:moveTo>
                        <a:pt x="57" y="0"/>
                      </a:moveTo>
                      <a:lnTo>
                        <a:pt x="92" y="24"/>
                      </a:lnTo>
                      <a:lnTo>
                        <a:pt x="128" y="25"/>
                      </a:lnTo>
                      <a:lnTo>
                        <a:pt x="159" y="32"/>
                      </a:lnTo>
                      <a:lnTo>
                        <a:pt x="173" y="44"/>
                      </a:lnTo>
                      <a:lnTo>
                        <a:pt x="177" y="58"/>
                      </a:lnTo>
                      <a:lnTo>
                        <a:pt x="170" y="84"/>
                      </a:lnTo>
                      <a:lnTo>
                        <a:pt x="184" y="102"/>
                      </a:lnTo>
                      <a:lnTo>
                        <a:pt x="183" y="127"/>
                      </a:lnTo>
                      <a:lnTo>
                        <a:pt x="169" y="143"/>
                      </a:lnTo>
                      <a:lnTo>
                        <a:pt x="158" y="161"/>
                      </a:lnTo>
                      <a:lnTo>
                        <a:pt x="133" y="170"/>
                      </a:lnTo>
                      <a:lnTo>
                        <a:pt x="116" y="191"/>
                      </a:lnTo>
                      <a:lnTo>
                        <a:pt x="86" y="187"/>
                      </a:lnTo>
                      <a:lnTo>
                        <a:pt x="68" y="176"/>
                      </a:lnTo>
                      <a:lnTo>
                        <a:pt x="51" y="157"/>
                      </a:lnTo>
                      <a:lnTo>
                        <a:pt x="40" y="113"/>
                      </a:lnTo>
                      <a:lnTo>
                        <a:pt x="0" y="74"/>
                      </a:lnTo>
                      <a:lnTo>
                        <a:pt x="57" y="0"/>
                      </a:lnTo>
                    </a:path>
                  </a:pathLst>
                </a:custGeom>
                <a:solidFill>
                  <a:srgbClr val="FFE0C0"/>
                </a:solidFill>
                <a:ln w="12700" cap="rnd" cmpd="sng">
                  <a:solidFill>
                    <a:srgbClr val="000000"/>
                  </a:solidFill>
                  <a:prstDash val="solid"/>
                  <a:round/>
                  <a:headEnd type="none" w="med" len="med"/>
                  <a:tailEnd type="none" w="med" len="med"/>
                </a:ln>
                <a:effectLst/>
              </p:spPr>
              <p:txBody>
                <a:bodyPr/>
                <a:lstStyle/>
                <a:p>
                  <a:endParaRPr lang="en-US"/>
                </a:p>
              </p:txBody>
            </p:sp>
            <p:sp>
              <p:nvSpPr>
                <p:cNvPr id="89128" name="Freeform 40"/>
                <p:cNvSpPr>
                  <a:spLocks/>
                </p:cNvSpPr>
                <p:nvPr/>
              </p:nvSpPr>
              <p:spPr bwMode="auto">
                <a:xfrm>
                  <a:off x="1180" y="2420"/>
                  <a:ext cx="110" cy="123"/>
                </a:xfrm>
                <a:custGeom>
                  <a:avLst/>
                  <a:gdLst/>
                  <a:ahLst/>
                  <a:cxnLst>
                    <a:cxn ang="0">
                      <a:pos x="82" y="0"/>
                    </a:cxn>
                    <a:cxn ang="0">
                      <a:pos x="109" y="17"/>
                    </a:cxn>
                    <a:cxn ang="0">
                      <a:pos x="95" y="46"/>
                    </a:cxn>
                    <a:cxn ang="0">
                      <a:pos x="68" y="82"/>
                    </a:cxn>
                    <a:cxn ang="0">
                      <a:pos x="30" y="122"/>
                    </a:cxn>
                    <a:cxn ang="0">
                      <a:pos x="0" y="86"/>
                    </a:cxn>
                    <a:cxn ang="0">
                      <a:pos x="82" y="0"/>
                    </a:cxn>
                  </a:cxnLst>
                  <a:rect l="0" t="0" r="r" b="b"/>
                  <a:pathLst>
                    <a:path w="110" h="123">
                      <a:moveTo>
                        <a:pt x="82" y="0"/>
                      </a:moveTo>
                      <a:lnTo>
                        <a:pt x="109" y="17"/>
                      </a:lnTo>
                      <a:lnTo>
                        <a:pt x="95" y="46"/>
                      </a:lnTo>
                      <a:lnTo>
                        <a:pt x="68" y="82"/>
                      </a:lnTo>
                      <a:lnTo>
                        <a:pt x="30" y="122"/>
                      </a:lnTo>
                      <a:lnTo>
                        <a:pt x="0" y="86"/>
                      </a:lnTo>
                      <a:lnTo>
                        <a:pt x="82" y="0"/>
                      </a:lnTo>
                    </a:path>
                  </a:pathLst>
                </a:custGeom>
                <a:solidFill>
                  <a:srgbClr val="FFFFFF"/>
                </a:solidFill>
                <a:ln w="12700" cap="rnd" cmpd="sng">
                  <a:solidFill>
                    <a:srgbClr val="000000"/>
                  </a:solidFill>
                  <a:prstDash val="solid"/>
                  <a:round/>
                  <a:headEnd type="none" w="med" len="med"/>
                  <a:tailEnd type="none" w="med" len="med"/>
                </a:ln>
                <a:effectLst/>
              </p:spPr>
              <p:txBody>
                <a:bodyPr/>
                <a:lstStyle/>
                <a:p>
                  <a:endParaRPr lang="en-US"/>
                </a:p>
              </p:txBody>
            </p:sp>
            <p:sp>
              <p:nvSpPr>
                <p:cNvPr id="89129" name="Freeform 41"/>
                <p:cNvSpPr>
                  <a:spLocks/>
                </p:cNvSpPr>
                <p:nvPr/>
              </p:nvSpPr>
              <p:spPr bwMode="auto">
                <a:xfrm>
                  <a:off x="895" y="1791"/>
                  <a:ext cx="401" cy="757"/>
                </a:xfrm>
                <a:custGeom>
                  <a:avLst/>
                  <a:gdLst/>
                  <a:ahLst/>
                  <a:cxnLst>
                    <a:cxn ang="0">
                      <a:pos x="120" y="58"/>
                    </a:cxn>
                    <a:cxn ang="0">
                      <a:pos x="96" y="106"/>
                    </a:cxn>
                    <a:cxn ang="0">
                      <a:pos x="55" y="177"/>
                    </a:cxn>
                    <a:cxn ang="0">
                      <a:pos x="41" y="232"/>
                    </a:cxn>
                    <a:cxn ang="0">
                      <a:pos x="20" y="296"/>
                    </a:cxn>
                    <a:cxn ang="0">
                      <a:pos x="5" y="403"/>
                    </a:cxn>
                    <a:cxn ang="0">
                      <a:pos x="0" y="460"/>
                    </a:cxn>
                    <a:cxn ang="0">
                      <a:pos x="13" y="474"/>
                    </a:cxn>
                    <a:cxn ang="0">
                      <a:pos x="50" y="525"/>
                    </a:cxn>
                    <a:cxn ang="0">
                      <a:pos x="95" y="580"/>
                    </a:cxn>
                    <a:cxn ang="0">
                      <a:pos x="147" y="629"/>
                    </a:cxn>
                    <a:cxn ang="0">
                      <a:pos x="286" y="756"/>
                    </a:cxn>
                    <a:cxn ang="0">
                      <a:pos x="350" y="678"/>
                    </a:cxn>
                    <a:cxn ang="0">
                      <a:pos x="400" y="615"/>
                    </a:cxn>
                    <a:cxn ang="0">
                      <a:pos x="268" y="501"/>
                    </a:cxn>
                    <a:cxn ang="0">
                      <a:pos x="223" y="468"/>
                    </a:cxn>
                    <a:cxn ang="0">
                      <a:pos x="196" y="438"/>
                    </a:cxn>
                    <a:cxn ang="0">
                      <a:pos x="174" y="424"/>
                    </a:cxn>
                    <a:cxn ang="0">
                      <a:pos x="209" y="332"/>
                    </a:cxn>
                    <a:cxn ang="0">
                      <a:pos x="230" y="260"/>
                    </a:cxn>
                    <a:cxn ang="0">
                      <a:pos x="241" y="227"/>
                    </a:cxn>
                    <a:cxn ang="0">
                      <a:pos x="252" y="192"/>
                    </a:cxn>
                    <a:cxn ang="0">
                      <a:pos x="258" y="150"/>
                    </a:cxn>
                    <a:cxn ang="0">
                      <a:pos x="258" y="111"/>
                    </a:cxn>
                    <a:cxn ang="0">
                      <a:pos x="258" y="79"/>
                    </a:cxn>
                    <a:cxn ang="0">
                      <a:pos x="252" y="47"/>
                    </a:cxn>
                    <a:cxn ang="0">
                      <a:pos x="232" y="22"/>
                    </a:cxn>
                    <a:cxn ang="0">
                      <a:pos x="206" y="5"/>
                    </a:cxn>
                    <a:cxn ang="0">
                      <a:pos x="187" y="0"/>
                    </a:cxn>
                    <a:cxn ang="0">
                      <a:pos x="152" y="23"/>
                    </a:cxn>
                    <a:cxn ang="0">
                      <a:pos x="120" y="58"/>
                    </a:cxn>
                  </a:cxnLst>
                  <a:rect l="0" t="0" r="r" b="b"/>
                  <a:pathLst>
                    <a:path w="401" h="757">
                      <a:moveTo>
                        <a:pt x="120" y="58"/>
                      </a:moveTo>
                      <a:lnTo>
                        <a:pt x="96" y="106"/>
                      </a:lnTo>
                      <a:lnTo>
                        <a:pt x="55" y="177"/>
                      </a:lnTo>
                      <a:lnTo>
                        <a:pt x="41" y="232"/>
                      </a:lnTo>
                      <a:lnTo>
                        <a:pt x="20" y="296"/>
                      </a:lnTo>
                      <a:lnTo>
                        <a:pt x="5" y="403"/>
                      </a:lnTo>
                      <a:lnTo>
                        <a:pt x="0" y="460"/>
                      </a:lnTo>
                      <a:lnTo>
                        <a:pt x="13" y="474"/>
                      </a:lnTo>
                      <a:lnTo>
                        <a:pt x="50" y="525"/>
                      </a:lnTo>
                      <a:lnTo>
                        <a:pt x="95" y="580"/>
                      </a:lnTo>
                      <a:lnTo>
                        <a:pt x="147" y="629"/>
                      </a:lnTo>
                      <a:lnTo>
                        <a:pt x="286" y="756"/>
                      </a:lnTo>
                      <a:lnTo>
                        <a:pt x="350" y="678"/>
                      </a:lnTo>
                      <a:lnTo>
                        <a:pt x="400" y="615"/>
                      </a:lnTo>
                      <a:lnTo>
                        <a:pt x="268" y="501"/>
                      </a:lnTo>
                      <a:lnTo>
                        <a:pt x="223" y="468"/>
                      </a:lnTo>
                      <a:lnTo>
                        <a:pt x="196" y="438"/>
                      </a:lnTo>
                      <a:lnTo>
                        <a:pt x="174" y="424"/>
                      </a:lnTo>
                      <a:lnTo>
                        <a:pt x="209" y="332"/>
                      </a:lnTo>
                      <a:lnTo>
                        <a:pt x="230" y="260"/>
                      </a:lnTo>
                      <a:lnTo>
                        <a:pt x="241" y="227"/>
                      </a:lnTo>
                      <a:lnTo>
                        <a:pt x="252" y="192"/>
                      </a:lnTo>
                      <a:lnTo>
                        <a:pt x="258" y="150"/>
                      </a:lnTo>
                      <a:lnTo>
                        <a:pt x="258" y="111"/>
                      </a:lnTo>
                      <a:lnTo>
                        <a:pt x="258" y="79"/>
                      </a:lnTo>
                      <a:lnTo>
                        <a:pt x="252" y="47"/>
                      </a:lnTo>
                      <a:lnTo>
                        <a:pt x="232" y="22"/>
                      </a:lnTo>
                      <a:lnTo>
                        <a:pt x="206" y="5"/>
                      </a:lnTo>
                      <a:lnTo>
                        <a:pt x="187" y="0"/>
                      </a:lnTo>
                      <a:lnTo>
                        <a:pt x="152" y="23"/>
                      </a:lnTo>
                      <a:lnTo>
                        <a:pt x="120" y="58"/>
                      </a:lnTo>
                    </a:path>
                  </a:pathLst>
                </a:custGeom>
                <a:solidFill>
                  <a:srgbClr val="0000FF"/>
                </a:solidFill>
                <a:ln w="12700" cap="rnd" cmpd="sng">
                  <a:solidFill>
                    <a:srgbClr val="000000"/>
                  </a:solidFill>
                  <a:prstDash val="solid"/>
                  <a:round/>
                  <a:headEnd type="none" w="med" len="med"/>
                  <a:tailEnd type="none" w="med" len="med"/>
                </a:ln>
                <a:effectLst/>
              </p:spPr>
              <p:txBody>
                <a:bodyPr/>
                <a:lstStyle/>
                <a:p>
                  <a:endParaRPr lang="en-US"/>
                </a:p>
              </p:txBody>
            </p:sp>
          </p:grpSp>
        </p:grpSp>
        <p:grpSp>
          <p:nvGrpSpPr>
            <p:cNvPr id="89130" name="Group 42"/>
            <p:cNvGrpSpPr>
              <a:grpSpLocks/>
            </p:cNvGrpSpPr>
            <p:nvPr/>
          </p:nvGrpSpPr>
          <p:grpSpPr bwMode="auto">
            <a:xfrm>
              <a:off x="1028" y="1274"/>
              <a:ext cx="321" cy="417"/>
              <a:chOff x="1028" y="1274"/>
              <a:chExt cx="321" cy="417"/>
            </a:xfrm>
          </p:grpSpPr>
          <p:grpSp>
            <p:nvGrpSpPr>
              <p:cNvPr id="89131" name="Group 43"/>
              <p:cNvGrpSpPr>
                <a:grpSpLocks/>
              </p:cNvGrpSpPr>
              <p:nvPr/>
            </p:nvGrpSpPr>
            <p:grpSpPr bwMode="auto">
              <a:xfrm>
                <a:off x="1060" y="1396"/>
                <a:ext cx="275" cy="199"/>
                <a:chOff x="1060" y="1396"/>
                <a:chExt cx="275" cy="199"/>
              </a:xfrm>
            </p:grpSpPr>
            <p:sp>
              <p:nvSpPr>
                <p:cNvPr id="89132" name="Freeform 44"/>
                <p:cNvSpPr>
                  <a:spLocks/>
                </p:cNvSpPr>
                <p:nvPr/>
              </p:nvSpPr>
              <p:spPr bwMode="auto">
                <a:xfrm>
                  <a:off x="1295" y="1396"/>
                  <a:ext cx="40" cy="91"/>
                </a:xfrm>
                <a:custGeom>
                  <a:avLst/>
                  <a:gdLst/>
                  <a:ahLst/>
                  <a:cxnLst>
                    <a:cxn ang="0">
                      <a:pos x="0" y="10"/>
                    </a:cxn>
                    <a:cxn ang="0">
                      <a:pos x="6" y="0"/>
                    </a:cxn>
                    <a:cxn ang="0">
                      <a:pos x="19" y="0"/>
                    </a:cxn>
                    <a:cxn ang="0">
                      <a:pos x="24" y="6"/>
                    </a:cxn>
                    <a:cxn ang="0">
                      <a:pos x="30" y="17"/>
                    </a:cxn>
                    <a:cxn ang="0">
                      <a:pos x="34" y="40"/>
                    </a:cxn>
                    <a:cxn ang="0">
                      <a:pos x="39" y="68"/>
                    </a:cxn>
                    <a:cxn ang="0">
                      <a:pos x="39" y="90"/>
                    </a:cxn>
                    <a:cxn ang="0">
                      <a:pos x="29" y="90"/>
                    </a:cxn>
                    <a:cxn ang="0">
                      <a:pos x="0" y="10"/>
                    </a:cxn>
                  </a:cxnLst>
                  <a:rect l="0" t="0" r="r" b="b"/>
                  <a:pathLst>
                    <a:path w="40" h="91">
                      <a:moveTo>
                        <a:pt x="0" y="10"/>
                      </a:moveTo>
                      <a:lnTo>
                        <a:pt x="6" y="0"/>
                      </a:lnTo>
                      <a:lnTo>
                        <a:pt x="19" y="0"/>
                      </a:lnTo>
                      <a:lnTo>
                        <a:pt x="24" y="6"/>
                      </a:lnTo>
                      <a:lnTo>
                        <a:pt x="30" y="17"/>
                      </a:lnTo>
                      <a:lnTo>
                        <a:pt x="34" y="40"/>
                      </a:lnTo>
                      <a:lnTo>
                        <a:pt x="39" y="68"/>
                      </a:lnTo>
                      <a:lnTo>
                        <a:pt x="39" y="90"/>
                      </a:lnTo>
                      <a:lnTo>
                        <a:pt x="29" y="90"/>
                      </a:lnTo>
                      <a:lnTo>
                        <a:pt x="0" y="10"/>
                      </a:lnTo>
                    </a:path>
                  </a:pathLst>
                </a:custGeom>
                <a:solidFill>
                  <a:srgbClr val="FFE0C0"/>
                </a:solidFill>
                <a:ln w="12700" cap="rnd" cmpd="sng">
                  <a:solidFill>
                    <a:srgbClr val="000000"/>
                  </a:solidFill>
                  <a:prstDash val="solid"/>
                  <a:round/>
                  <a:headEnd type="none" w="med" len="med"/>
                  <a:tailEnd type="none" w="med" len="med"/>
                </a:ln>
                <a:effectLst/>
              </p:spPr>
              <p:txBody>
                <a:bodyPr/>
                <a:lstStyle/>
                <a:p>
                  <a:endParaRPr lang="en-US"/>
                </a:p>
              </p:txBody>
            </p:sp>
            <p:sp>
              <p:nvSpPr>
                <p:cNvPr id="89133" name="Freeform 45"/>
                <p:cNvSpPr>
                  <a:spLocks/>
                </p:cNvSpPr>
                <p:nvPr/>
              </p:nvSpPr>
              <p:spPr bwMode="auto">
                <a:xfrm>
                  <a:off x="1060" y="1520"/>
                  <a:ext cx="66" cy="75"/>
                </a:xfrm>
                <a:custGeom>
                  <a:avLst/>
                  <a:gdLst/>
                  <a:ahLst/>
                  <a:cxnLst>
                    <a:cxn ang="0">
                      <a:pos x="15" y="0"/>
                    </a:cxn>
                    <a:cxn ang="0">
                      <a:pos x="4" y="6"/>
                    </a:cxn>
                    <a:cxn ang="0">
                      <a:pos x="0" y="14"/>
                    </a:cxn>
                    <a:cxn ang="0">
                      <a:pos x="4" y="26"/>
                    </a:cxn>
                    <a:cxn ang="0">
                      <a:pos x="12" y="39"/>
                    </a:cxn>
                    <a:cxn ang="0">
                      <a:pos x="22" y="51"/>
                    </a:cxn>
                    <a:cxn ang="0">
                      <a:pos x="41" y="69"/>
                    </a:cxn>
                    <a:cxn ang="0">
                      <a:pos x="53" y="74"/>
                    </a:cxn>
                    <a:cxn ang="0">
                      <a:pos x="65" y="65"/>
                    </a:cxn>
                    <a:cxn ang="0">
                      <a:pos x="15" y="0"/>
                    </a:cxn>
                  </a:cxnLst>
                  <a:rect l="0" t="0" r="r" b="b"/>
                  <a:pathLst>
                    <a:path w="66" h="75">
                      <a:moveTo>
                        <a:pt x="15" y="0"/>
                      </a:moveTo>
                      <a:lnTo>
                        <a:pt x="4" y="6"/>
                      </a:lnTo>
                      <a:lnTo>
                        <a:pt x="0" y="14"/>
                      </a:lnTo>
                      <a:lnTo>
                        <a:pt x="4" y="26"/>
                      </a:lnTo>
                      <a:lnTo>
                        <a:pt x="12" y="39"/>
                      </a:lnTo>
                      <a:lnTo>
                        <a:pt x="22" y="51"/>
                      </a:lnTo>
                      <a:lnTo>
                        <a:pt x="41" y="69"/>
                      </a:lnTo>
                      <a:lnTo>
                        <a:pt x="53" y="74"/>
                      </a:lnTo>
                      <a:lnTo>
                        <a:pt x="65" y="65"/>
                      </a:lnTo>
                      <a:lnTo>
                        <a:pt x="15" y="0"/>
                      </a:lnTo>
                    </a:path>
                  </a:pathLst>
                </a:custGeom>
                <a:solidFill>
                  <a:srgbClr val="FFE0C0"/>
                </a:solidFill>
                <a:ln w="12700" cap="rnd" cmpd="sng">
                  <a:solidFill>
                    <a:srgbClr val="000000"/>
                  </a:solidFill>
                  <a:prstDash val="solid"/>
                  <a:round/>
                  <a:headEnd type="none" w="med" len="med"/>
                  <a:tailEnd type="none" w="med" len="med"/>
                </a:ln>
                <a:effectLst/>
              </p:spPr>
              <p:txBody>
                <a:bodyPr/>
                <a:lstStyle/>
                <a:p>
                  <a:endParaRPr lang="en-US"/>
                </a:p>
              </p:txBody>
            </p:sp>
          </p:grpSp>
          <p:sp>
            <p:nvSpPr>
              <p:cNvPr id="89134" name="Freeform 46"/>
              <p:cNvSpPr>
                <a:spLocks/>
              </p:cNvSpPr>
              <p:nvPr/>
            </p:nvSpPr>
            <p:spPr bwMode="auto">
              <a:xfrm>
                <a:off x="1042" y="1319"/>
                <a:ext cx="307" cy="372"/>
              </a:xfrm>
              <a:custGeom>
                <a:avLst/>
                <a:gdLst/>
                <a:ahLst/>
                <a:cxnLst>
                  <a:cxn ang="0">
                    <a:pos x="27" y="53"/>
                  </a:cxn>
                  <a:cxn ang="0">
                    <a:pos x="12" y="74"/>
                  </a:cxn>
                  <a:cxn ang="0">
                    <a:pos x="4" y="100"/>
                  </a:cxn>
                  <a:cxn ang="0">
                    <a:pos x="0" y="130"/>
                  </a:cxn>
                  <a:cxn ang="0">
                    <a:pos x="5" y="155"/>
                  </a:cxn>
                  <a:cxn ang="0">
                    <a:pos x="15" y="179"/>
                  </a:cxn>
                  <a:cxn ang="0">
                    <a:pos x="33" y="199"/>
                  </a:cxn>
                  <a:cxn ang="0">
                    <a:pos x="49" y="222"/>
                  </a:cxn>
                  <a:cxn ang="0">
                    <a:pos x="64" y="253"/>
                  </a:cxn>
                  <a:cxn ang="0">
                    <a:pos x="81" y="290"/>
                  </a:cxn>
                  <a:cxn ang="0">
                    <a:pos x="98" y="320"/>
                  </a:cxn>
                  <a:cxn ang="0">
                    <a:pos x="115" y="337"/>
                  </a:cxn>
                  <a:cxn ang="0">
                    <a:pos x="134" y="348"/>
                  </a:cxn>
                  <a:cxn ang="0">
                    <a:pos x="167" y="362"/>
                  </a:cxn>
                  <a:cxn ang="0">
                    <a:pos x="200" y="371"/>
                  </a:cxn>
                  <a:cxn ang="0">
                    <a:pos x="222" y="368"/>
                  </a:cxn>
                  <a:cxn ang="0">
                    <a:pos x="241" y="365"/>
                  </a:cxn>
                  <a:cxn ang="0">
                    <a:pos x="274" y="353"/>
                  </a:cxn>
                  <a:cxn ang="0">
                    <a:pos x="287" y="340"/>
                  </a:cxn>
                  <a:cxn ang="0">
                    <a:pos x="293" y="323"/>
                  </a:cxn>
                  <a:cxn ang="0">
                    <a:pos x="303" y="287"/>
                  </a:cxn>
                  <a:cxn ang="0">
                    <a:pos x="306" y="259"/>
                  </a:cxn>
                  <a:cxn ang="0">
                    <a:pos x="306" y="225"/>
                  </a:cxn>
                  <a:cxn ang="0">
                    <a:pos x="302" y="201"/>
                  </a:cxn>
                  <a:cxn ang="0">
                    <a:pos x="293" y="174"/>
                  </a:cxn>
                  <a:cxn ang="0">
                    <a:pos x="279" y="137"/>
                  </a:cxn>
                  <a:cxn ang="0">
                    <a:pos x="262" y="109"/>
                  </a:cxn>
                  <a:cxn ang="0">
                    <a:pos x="254" y="77"/>
                  </a:cxn>
                  <a:cxn ang="0">
                    <a:pos x="238" y="41"/>
                  </a:cxn>
                  <a:cxn ang="0">
                    <a:pos x="220" y="22"/>
                  </a:cxn>
                  <a:cxn ang="0">
                    <a:pos x="202" y="12"/>
                  </a:cxn>
                  <a:cxn ang="0">
                    <a:pos x="167" y="1"/>
                  </a:cxn>
                  <a:cxn ang="0">
                    <a:pos x="144" y="0"/>
                  </a:cxn>
                  <a:cxn ang="0">
                    <a:pos x="110" y="6"/>
                  </a:cxn>
                  <a:cxn ang="0">
                    <a:pos x="78" y="17"/>
                  </a:cxn>
                  <a:cxn ang="0">
                    <a:pos x="47" y="37"/>
                  </a:cxn>
                  <a:cxn ang="0">
                    <a:pos x="27" y="53"/>
                  </a:cxn>
                </a:cxnLst>
                <a:rect l="0" t="0" r="r" b="b"/>
                <a:pathLst>
                  <a:path w="307" h="372">
                    <a:moveTo>
                      <a:pt x="27" y="53"/>
                    </a:moveTo>
                    <a:lnTo>
                      <a:pt x="12" y="74"/>
                    </a:lnTo>
                    <a:lnTo>
                      <a:pt x="4" y="100"/>
                    </a:lnTo>
                    <a:lnTo>
                      <a:pt x="0" y="130"/>
                    </a:lnTo>
                    <a:lnTo>
                      <a:pt x="5" y="155"/>
                    </a:lnTo>
                    <a:lnTo>
                      <a:pt x="15" y="179"/>
                    </a:lnTo>
                    <a:lnTo>
                      <a:pt x="33" y="199"/>
                    </a:lnTo>
                    <a:lnTo>
                      <a:pt x="49" y="222"/>
                    </a:lnTo>
                    <a:lnTo>
                      <a:pt x="64" y="253"/>
                    </a:lnTo>
                    <a:lnTo>
                      <a:pt x="81" y="290"/>
                    </a:lnTo>
                    <a:lnTo>
                      <a:pt x="98" y="320"/>
                    </a:lnTo>
                    <a:lnTo>
                      <a:pt x="115" y="337"/>
                    </a:lnTo>
                    <a:lnTo>
                      <a:pt x="134" y="348"/>
                    </a:lnTo>
                    <a:lnTo>
                      <a:pt x="167" y="362"/>
                    </a:lnTo>
                    <a:lnTo>
                      <a:pt x="200" y="371"/>
                    </a:lnTo>
                    <a:lnTo>
                      <a:pt x="222" y="368"/>
                    </a:lnTo>
                    <a:lnTo>
                      <a:pt x="241" y="365"/>
                    </a:lnTo>
                    <a:lnTo>
                      <a:pt x="274" y="353"/>
                    </a:lnTo>
                    <a:lnTo>
                      <a:pt x="287" y="340"/>
                    </a:lnTo>
                    <a:lnTo>
                      <a:pt x="293" y="323"/>
                    </a:lnTo>
                    <a:lnTo>
                      <a:pt x="303" y="287"/>
                    </a:lnTo>
                    <a:lnTo>
                      <a:pt x="306" y="259"/>
                    </a:lnTo>
                    <a:lnTo>
                      <a:pt x="306" y="225"/>
                    </a:lnTo>
                    <a:lnTo>
                      <a:pt x="302" y="201"/>
                    </a:lnTo>
                    <a:lnTo>
                      <a:pt x="293" y="174"/>
                    </a:lnTo>
                    <a:lnTo>
                      <a:pt x="279" y="137"/>
                    </a:lnTo>
                    <a:lnTo>
                      <a:pt x="262" y="109"/>
                    </a:lnTo>
                    <a:lnTo>
                      <a:pt x="254" y="77"/>
                    </a:lnTo>
                    <a:lnTo>
                      <a:pt x="238" y="41"/>
                    </a:lnTo>
                    <a:lnTo>
                      <a:pt x="220" y="22"/>
                    </a:lnTo>
                    <a:lnTo>
                      <a:pt x="202" y="12"/>
                    </a:lnTo>
                    <a:lnTo>
                      <a:pt x="167" y="1"/>
                    </a:lnTo>
                    <a:lnTo>
                      <a:pt x="144" y="0"/>
                    </a:lnTo>
                    <a:lnTo>
                      <a:pt x="110" y="6"/>
                    </a:lnTo>
                    <a:lnTo>
                      <a:pt x="78" y="17"/>
                    </a:lnTo>
                    <a:lnTo>
                      <a:pt x="47" y="37"/>
                    </a:lnTo>
                    <a:lnTo>
                      <a:pt x="27" y="53"/>
                    </a:lnTo>
                  </a:path>
                </a:pathLst>
              </a:custGeom>
              <a:solidFill>
                <a:srgbClr val="FFE0C0"/>
              </a:solidFill>
              <a:ln w="12700" cap="rnd" cmpd="sng">
                <a:solidFill>
                  <a:srgbClr val="000000"/>
                </a:solidFill>
                <a:prstDash val="solid"/>
                <a:round/>
                <a:headEnd type="none" w="med" len="med"/>
                <a:tailEnd type="none" w="med" len="med"/>
              </a:ln>
              <a:effectLst/>
            </p:spPr>
            <p:txBody>
              <a:bodyPr/>
              <a:lstStyle/>
              <a:p>
                <a:endParaRPr lang="en-US"/>
              </a:p>
            </p:txBody>
          </p:sp>
          <p:grpSp>
            <p:nvGrpSpPr>
              <p:cNvPr id="89135" name="Group 47"/>
              <p:cNvGrpSpPr>
                <a:grpSpLocks/>
              </p:cNvGrpSpPr>
              <p:nvPr/>
            </p:nvGrpSpPr>
            <p:grpSpPr bwMode="auto">
              <a:xfrm>
                <a:off x="1073" y="1400"/>
                <a:ext cx="232" cy="129"/>
                <a:chOff x="1073" y="1400"/>
                <a:chExt cx="232" cy="129"/>
              </a:xfrm>
            </p:grpSpPr>
            <p:sp>
              <p:nvSpPr>
                <p:cNvPr id="89136" name="Freeform 48"/>
                <p:cNvSpPr>
                  <a:spLocks/>
                </p:cNvSpPr>
                <p:nvPr/>
              </p:nvSpPr>
              <p:spPr bwMode="auto">
                <a:xfrm>
                  <a:off x="1186" y="1458"/>
                  <a:ext cx="18" cy="20"/>
                </a:xfrm>
                <a:custGeom>
                  <a:avLst/>
                  <a:gdLst/>
                  <a:ahLst/>
                  <a:cxnLst>
                    <a:cxn ang="0">
                      <a:pos x="0" y="11"/>
                    </a:cxn>
                    <a:cxn ang="0">
                      <a:pos x="5" y="4"/>
                    </a:cxn>
                    <a:cxn ang="0">
                      <a:pos x="15" y="0"/>
                    </a:cxn>
                    <a:cxn ang="0">
                      <a:pos x="17" y="10"/>
                    </a:cxn>
                    <a:cxn ang="0">
                      <a:pos x="9" y="10"/>
                    </a:cxn>
                    <a:cxn ang="0">
                      <a:pos x="3" y="19"/>
                    </a:cxn>
                    <a:cxn ang="0">
                      <a:pos x="0" y="11"/>
                    </a:cxn>
                  </a:cxnLst>
                  <a:rect l="0" t="0" r="r" b="b"/>
                  <a:pathLst>
                    <a:path w="18" h="20">
                      <a:moveTo>
                        <a:pt x="0" y="11"/>
                      </a:moveTo>
                      <a:lnTo>
                        <a:pt x="5" y="4"/>
                      </a:lnTo>
                      <a:lnTo>
                        <a:pt x="15" y="0"/>
                      </a:lnTo>
                      <a:lnTo>
                        <a:pt x="17" y="10"/>
                      </a:lnTo>
                      <a:lnTo>
                        <a:pt x="9" y="10"/>
                      </a:lnTo>
                      <a:lnTo>
                        <a:pt x="3" y="19"/>
                      </a:lnTo>
                      <a:lnTo>
                        <a:pt x="0" y="11"/>
                      </a:lnTo>
                    </a:path>
                  </a:pathLst>
                </a:custGeom>
                <a:solidFill>
                  <a:srgbClr val="C0C0C0"/>
                </a:solidFill>
                <a:ln w="12700" cap="rnd" cmpd="sng">
                  <a:solidFill>
                    <a:srgbClr val="000000"/>
                  </a:solidFill>
                  <a:prstDash val="solid"/>
                  <a:round/>
                  <a:headEnd type="none" w="med" len="med"/>
                  <a:tailEnd type="none" w="med" len="med"/>
                </a:ln>
                <a:effectLst/>
              </p:spPr>
              <p:txBody>
                <a:bodyPr/>
                <a:lstStyle/>
                <a:p>
                  <a:endParaRPr lang="en-US"/>
                </a:p>
              </p:txBody>
            </p:sp>
            <p:sp>
              <p:nvSpPr>
                <p:cNvPr id="89137" name="Freeform 49"/>
                <p:cNvSpPr>
                  <a:spLocks/>
                </p:cNvSpPr>
                <p:nvPr/>
              </p:nvSpPr>
              <p:spPr bwMode="auto">
                <a:xfrm>
                  <a:off x="1073" y="1507"/>
                  <a:ext cx="34" cy="22"/>
                </a:xfrm>
                <a:custGeom>
                  <a:avLst/>
                  <a:gdLst/>
                  <a:ahLst/>
                  <a:cxnLst>
                    <a:cxn ang="0">
                      <a:pos x="28" y="0"/>
                    </a:cxn>
                    <a:cxn ang="0">
                      <a:pos x="33" y="11"/>
                    </a:cxn>
                    <a:cxn ang="0">
                      <a:pos x="5" y="21"/>
                    </a:cxn>
                    <a:cxn ang="0">
                      <a:pos x="0" y="16"/>
                    </a:cxn>
                    <a:cxn ang="0">
                      <a:pos x="28" y="0"/>
                    </a:cxn>
                  </a:cxnLst>
                  <a:rect l="0" t="0" r="r" b="b"/>
                  <a:pathLst>
                    <a:path w="34" h="22">
                      <a:moveTo>
                        <a:pt x="28" y="0"/>
                      </a:moveTo>
                      <a:lnTo>
                        <a:pt x="33" y="11"/>
                      </a:lnTo>
                      <a:lnTo>
                        <a:pt x="5" y="21"/>
                      </a:lnTo>
                      <a:lnTo>
                        <a:pt x="0" y="16"/>
                      </a:lnTo>
                      <a:lnTo>
                        <a:pt x="28" y="0"/>
                      </a:lnTo>
                    </a:path>
                  </a:pathLst>
                </a:custGeom>
                <a:solidFill>
                  <a:srgbClr val="C0C0C0"/>
                </a:solidFill>
                <a:ln w="12700" cap="rnd" cmpd="sng">
                  <a:solidFill>
                    <a:srgbClr val="000000"/>
                  </a:solidFill>
                  <a:prstDash val="solid"/>
                  <a:round/>
                  <a:headEnd type="none" w="med" len="med"/>
                  <a:tailEnd type="none" w="med" len="med"/>
                </a:ln>
                <a:effectLst/>
              </p:spPr>
              <p:txBody>
                <a:bodyPr/>
                <a:lstStyle/>
                <a:p>
                  <a:endParaRPr lang="en-US"/>
                </a:p>
              </p:txBody>
            </p:sp>
            <p:sp>
              <p:nvSpPr>
                <p:cNvPr id="89138" name="Freeform 50"/>
                <p:cNvSpPr>
                  <a:spLocks/>
                </p:cNvSpPr>
                <p:nvPr/>
              </p:nvSpPr>
              <p:spPr bwMode="auto">
                <a:xfrm>
                  <a:off x="1275" y="1400"/>
                  <a:ext cx="30" cy="22"/>
                </a:xfrm>
                <a:custGeom>
                  <a:avLst/>
                  <a:gdLst/>
                  <a:ahLst/>
                  <a:cxnLst>
                    <a:cxn ang="0">
                      <a:pos x="0" y="11"/>
                    </a:cxn>
                    <a:cxn ang="0">
                      <a:pos x="6" y="21"/>
                    </a:cxn>
                    <a:cxn ang="0">
                      <a:pos x="29" y="5"/>
                    </a:cxn>
                    <a:cxn ang="0">
                      <a:pos x="26" y="0"/>
                    </a:cxn>
                    <a:cxn ang="0">
                      <a:pos x="0" y="11"/>
                    </a:cxn>
                  </a:cxnLst>
                  <a:rect l="0" t="0" r="r" b="b"/>
                  <a:pathLst>
                    <a:path w="30" h="22">
                      <a:moveTo>
                        <a:pt x="0" y="11"/>
                      </a:moveTo>
                      <a:lnTo>
                        <a:pt x="6" y="21"/>
                      </a:lnTo>
                      <a:lnTo>
                        <a:pt x="29" y="5"/>
                      </a:lnTo>
                      <a:lnTo>
                        <a:pt x="26" y="0"/>
                      </a:lnTo>
                      <a:lnTo>
                        <a:pt x="0" y="11"/>
                      </a:lnTo>
                    </a:path>
                  </a:pathLst>
                </a:custGeom>
                <a:solidFill>
                  <a:srgbClr val="C0C0C0"/>
                </a:solidFill>
                <a:ln w="12700" cap="rnd" cmpd="sng">
                  <a:solidFill>
                    <a:srgbClr val="000000"/>
                  </a:solidFill>
                  <a:prstDash val="solid"/>
                  <a:round/>
                  <a:headEnd type="none" w="med" len="med"/>
                  <a:tailEnd type="none" w="med" len="med"/>
                </a:ln>
                <a:effectLst/>
              </p:spPr>
              <p:txBody>
                <a:bodyPr/>
                <a:lstStyle/>
                <a:p>
                  <a:endParaRPr lang="en-US"/>
                </a:p>
              </p:txBody>
            </p:sp>
          </p:grpSp>
          <p:grpSp>
            <p:nvGrpSpPr>
              <p:cNvPr id="89139" name="Group 51"/>
              <p:cNvGrpSpPr>
                <a:grpSpLocks/>
              </p:cNvGrpSpPr>
              <p:nvPr/>
            </p:nvGrpSpPr>
            <p:grpSpPr bwMode="auto">
              <a:xfrm>
                <a:off x="1100" y="1409"/>
                <a:ext cx="197" cy="143"/>
                <a:chOff x="1100" y="1409"/>
                <a:chExt cx="197" cy="143"/>
              </a:xfrm>
            </p:grpSpPr>
            <p:sp>
              <p:nvSpPr>
                <p:cNvPr id="89140" name="Freeform 52"/>
                <p:cNvSpPr>
                  <a:spLocks/>
                </p:cNvSpPr>
                <p:nvPr/>
              </p:nvSpPr>
              <p:spPr bwMode="auto">
                <a:xfrm>
                  <a:off x="1100" y="1461"/>
                  <a:ext cx="100" cy="91"/>
                </a:xfrm>
                <a:custGeom>
                  <a:avLst/>
                  <a:gdLst/>
                  <a:ahLst/>
                  <a:cxnLst>
                    <a:cxn ang="0">
                      <a:pos x="0" y="46"/>
                    </a:cxn>
                    <a:cxn ang="0">
                      <a:pos x="81" y="0"/>
                    </a:cxn>
                    <a:cxn ang="0">
                      <a:pos x="95" y="23"/>
                    </a:cxn>
                    <a:cxn ang="0">
                      <a:pos x="99" y="40"/>
                    </a:cxn>
                    <a:cxn ang="0">
                      <a:pos x="98" y="57"/>
                    </a:cxn>
                    <a:cxn ang="0">
                      <a:pos x="91" y="68"/>
                    </a:cxn>
                    <a:cxn ang="0">
                      <a:pos x="80" y="77"/>
                    </a:cxn>
                    <a:cxn ang="0">
                      <a:pos x="64" y="83"/>
                    </a:cxn>
                    <a:cxn ang="0">
                      <a:pos x="54" y="89"/>
                    </a:cxn>
                    <a:cxn ang="0">
                      <a:pos x="44" y="90"/>
                    </a:cxn>
                    <a:cxn ang="0">
                      <a:pos x="32" y="88"/>
                    </a:cxn>
                    <a:cxn ang="0">
                      <a:pos x="23" y="82"/>
                    </a:cxn>
                    <a:cxn ang="0">
                      <a:pos x="16" y="75"/>
                    </a:cxn>
                    <a:cxn ang="0">
                      <a:pos x="13" y="68"/>
                    </a:cxn>
                    <a:cxn ang="0">
                      <a:pos x="5" y="54"/>
                    </a:cxn>
                    <a:cxn ang="0">
                      <a:pos x="0" y="46"/>
                    </a:cxn>
                  </a:cxnLst>
                  <a:rect l="0" t="0" r="r" b="b"/>
                  <a:pathLst>
                    <a:path w="100" h="91">
                      <a:moveTo>
                        <a:pt x="0" y="46"/>
                      </a:moveTo>
                      <a:lnTo>
                        <a:pt x="81" y="0"/>
                      </a:lnTo>
                      <a:lnTo>
                        <a:pt x="95" y="23"/>
                      </a:lnTo>
                      <a:lnTo>
                        <a:pt x="99" y="40"/>
                      </a:lnTo>
                      <a:lnTo>
                        <a:pt x="98" y="57"/>
                      </a:lnTo>
                      <a:lnTo>
                        <a:pt x="91" y="68"/>
                      </a:lnTo>
                      <a:lnTo>
                        <a:pt x="80" y="77"/>
                      </a:lnTo>
                      <a:lnTo>
                        <a:pt x="64" y="83"/>
                      </a:lnTo>
                      <a:lnTo>
                        <a:pt x="54" y="89"/>
                      </a:lnTo>
                      <a:lnTo>
                        <a:pt x="44" y="90"/>
                      </a:lnTo>
                      <a:lnTo>
                        <a:pt x="32" y="88"/>
                      </a:lnTo>
                      <a:lnTo>
                        <a:pt x="23" y="82"/>
                      </a:lnTo>
                      <a:lnTo>
                        <a:pt x="16" y="75"/>
                      </a:lnTo>
                      <a:lnTo>
                        <a:pt x="13" y="68"/>
                      </a:lnTo>
                      <a:lnTo>
                        <a:pt x="5" y="54"/>
                      </a:lnTo>
                      <a:lnTo>
                        <a:pt x="0" y="46"/>
                      </a:lnTo>
                    </a:path>
                  </a:pathLst>
                </a:custGeom>
                <a:solidFill>
                  <a:srgbClr val="80FFFF"/>
                </a:solidFill>
                <a:ln w="12700" cap="rnd" cmpd="sng">
                  <a:solidFill>
                    <a:srgbClr val="000000"/>
                  </a:solidFill>
                  <a:prstDash val="solid"/>
                  <a:round/>
                  <a:headEnd type="none" w="med" len="med"/>
                  <a:tailEnd type="none" w="med" len="med"/>
                </a:ln>
                <a:effectLst/>
              </p:spPr>
              <p:txBody>
                <a:bodyPr/>
                <a:lstStyle/>
                <a:p>
                  <a:endParaRPr lang="en-US"/>
                </a:p>
              </p:txBody>
            </p:sp>
            <p:sp>
              <p:nvSpPr>
                <p:cNvPr id="89141" name="Oval 53"/>
                <p:cNvSpPr>
                  <a:spLocks noChangeArrowheads="1"/>
                </p:cNvSpPr>
                <p:nvPr/>
              </p:nvSpPr>
              <p:spPr bwMode="auto">
                <a:xfrm>
                  <a:off x="1146" y="1502"/>
                  <a:ext cx="9" cy="8"/>
                </a:xfrm>
                <a:prstGeom prst="ellipse">
                  <a:avLst/>
                </a:prstGeom>
                <a:solidFill>
                  <a:srgbClr val="00A000"/>
                </a:solidFill>
                <a:ln w="12700">
                  <a:solidFill>
                    <a:srgbClr val="000000"/>
                  </a:solidFill>
                  <a:round/>
                  <a:headEnd/>
                  <a:tailEnd/>
                </a:ln>
                <a:effectLst/>
              </p:spPr>
              <p:txBody>
                <a:bodyPr wrap="none" anchor="ctr"/>
                <a:lstStyle/>
                <a:p>
                  <a:endParaRPr lang="en-US"/>
                </a:p>
              </p:txBody>
            </p:sp>
            <p:sp>
              <p:nvSpPr>
                <p:cNvPr id="89142" name="Freeform 54"/>
                <p:cNvSpPr>
                  <a:spLocks/>
                </p:cNvSpPr>
                <p:nvPr/>
              </p:nvSpPr>
              <p:spPr bwMode="auto">
                <a:xfrm>
                  <a:off x="1196" y="1409"/>
                  <a:ext cx="101" cy="90"/>
                </a:xfrm>
                <a:custGeom>
                  <a:avLst/>
                  <a:gdLst/>
                  <a:ahLst/>
                  <a:cxnLst>
                    <a:cxn ang="0">
                      <a:pos x="0" y="45"/>
                    </a:cxn>
                    <a:cxn ang="0">
                      <a:pos x="83" y="0"/>
                    </a:cxn>
                    <a:cxn ang="0">
                      <a:pos x="95" y="25"/>
                    </a:cxn>
                    <a:cxn ang="0">
                      <a:pos x="100" y="40"/>
                    </a:cxn>
                    <a:cxn ang="0">
                      <a:pos x="97" y="56"/>
                    </a:cxn>
                    <a:cxn ang="0">
                      <a:pos x="91" y="66"/>
                    </a:cxn>
                    <a:cxn ang="0">
                      <a:pos x="79" y="76"/>
                    </a:cxn>
                    <a:cxn ang="0">
                      <a:pos x="66" y="83"/>
                    </a:cxn>
                    <a:cxn ang="0">
                      <a:pos x="55" y="87"/>
                    </a:cxn>
                    <a:cxn ang="0">
                      <a:pos x="43" y="89"/>
                    </a:cxn>
                    <a:cxn ang="0">
                      <a:pos x="32" y="87"/>
                    </a:cxn>
                    <a:cxn ang="0">
                      <a:pos x="23" y="81"/>
                    </a:cxn>
                    <a:cxn ang="0">
                      <a:pos x="17" y="76"/>
                    </a:cxn>
                    <a:cxn ang="0">
                      <a:pos x="13" y="67"/>
                    </a:cxn>
                    <a:cxn ang="0">
                      <a:pos x="5" y="54"/>
                    </a:cxn>
                    <a:cxn ang="0">
                      <a:pos x="0" y="45"/>
                    </a:cxn>
                  </a:cxnLst>
                  <a:rect l="0" t="0" r="r" b="b"/>
                  <a:pathLst>
                    <a:path w="101" h="90">
                      <a:moveTo>
                        <a:pt x="0" y="45"/>
                      </a:moveTo>
                      <a:lnTo>
                        <a:pt x="83" y="0"/>
                      </a:lnTo>
                      <a:lnTo>
                        <a:pt x="95" y="25"/>
                      </a:lnTo>
                      <a:lnTo>
                        <a:pt x="100" y="40"/>
                      </a:lnTo>
                      <a:lnTo>
                        <a:pt x="97" y="56"/>
                      </a:lnTo>
                      <a:lnTo>
                        <a:pt x="91" y="66"/>
                      </a:lnTo>
                      <a:lnTo>
                        <a:pt x="79" y="76"/>
                      </a:lnTo>
                      <a:lnTo>
                        <a:pt x="66" y="83"/>
                      </a:lnTo>
                      <a:lnTo>
                        <a:pt x="55" y="87"/>
                      </a:lnTo>
                      <a:lnTo>
                        <a:pt x="43" y="89"/>
                      </a:lnTo>
                      <a:lnTo>
                        <a:pt x="32" y="87"/>
                      </a:lnTo>
                      <a:lnTo>
                        <a:pt x="23" y="81"/>
                      </a:lnTo>
                      <a:lnTo>
                        <a:pt x="17" y="76"/>
                      </a:lnTo>
                      <a:lnTo>
                        <a:pt x="13" y="67"/>
                      </a:lnTo>
                      <a:lnTo>
                        <a:pt x="5" y="54"/>
                      </a:lnTo>
                      <a:lnTo>
                        <a:pt x="0" y="45"/>
                      </a:lnTo>
                    </a:path>
                  </a:pathLst>
                </a:custGeom>
                <a:solidFill>
                  <a:srgbClr val="80FFFF"/>
                </a:solidFill>
                <a:ln w="12700" cap="rnd" cmpd="sng">
                  <a:solidFill>
                    <a:srgbClr val="000000"/>
                  </a:solidFill>
                  <a:prstDash val="solid"/>
                  <a:round/>
                  <a:headEnd type="none" w="med" len="med"/>
                  <a:tailEnd type="none" w="med" len="med"/>
                </a:ln>
                <a:effectLst/>
              </p:spPr>
              <p:txBody>
                <a:bodyPr/>
                <a:lstStyle/>
                <a:p>
                  <a:endParaRPr lang="en-US"/>
                </a:p>
              </p:txBody>
            </p:sp>
            <p:sp>
              <p:nvSpPr>
                <p:cNvPr id="89143" name="Oval 55"/>
                <p:cNvSpPr>
                  <a:spLocks noChangeArrowheads="1"/>
                </p:cNvSpPr>
                <p:nvPr/>
              </p:nvSpPr>
              <p:spPr bwMode="auto">
                <a:xfrm>
                  <a:off x="1242" y="1450"/>
                  <a:ext cx="9" cy="8"/>
                </a:xfrm>
                <a:prstGeom prst="ellipse">
                  <a:avLst/>
                </a:prstGeom>
                <a:solidFill>
                  <a:srgbClr val="00A000"/>
                </a:solidFill>
                <a:ln w="12700">
                  <a:solidFill>
                    <a:srgbClr val="000000"/>
                  </a:solidFill>
                  <a:round/>
                  <a:headEnd/>
                  <a:tailEnd/>
                </a:ln>
                <a:effectLst/>
              </p:spPr>
              <p:txBody>
                <a:bodyPr wrap="none" anchor="ctr"/>
                <a:lstStyle/>
                <a:p>
                  <a:endParaRPr lang="en-US"/>
                </a:p>
              </p:txBody>
            </p:sp>
          </p:grpSp>
          <p:sp>
            <p:nvSpPr>
              <p:cNvPr id="89144" name="Freeform 56"/>
              <p:cNvSpPr>
                <a:spLocks/>
              </p:cNvSpPr>
              <p:nvPr/>
            </p:nvSpPr>
            <p:spPr bwMode="auto">
              <a:xfrm>
                <a:off x="1203" y="1555"/>
                <a:ext cx="100" cy="82"/>
              </a:xfrm>
              <a:custGeom>
                <a:avLst/>
                <a:gdLst/>
                <a:ahLst/>
                <a:cxnLst>
                  <a:cxn ang="0">
                    <a:pos x="0" y="42"/>
                  </a:cxn>
                  <a:cxn ang="0">
                    <a:pos x="15" y="42"/>
                  </a:cxn>
                  <a:cxn ang="0">
                    <a:pos x="29" y="39"/>
                  </a:cxn>
                  <a:cxn ang="0">
                    <a:pos x="45" y="35"/>
                  </a:cxn>
                  <a:cxn ang="0">
                    <a:pos x="59" y="30"/>
                  </a:cxn>
                  <a:cxn ang="0">
                    <a:pos x="75" y="19"/>
                  </a:cxn>
                  <a:cxn ang="0">
                    <a:pos x="84" y="11"/>
                  </a:cxn>
                  <a:cxn ang="0">
                    <a:pos x="93" y="0"/>
                  </a:cxn>
                  <a:cxn ang="0">
                    <a:pos x="98" y="22"/>
                  </a:cxn>
                  <a:cxn ang="0">
                    <a:pos x="99" y="30"/>
                  </a:cxn>
                  <a:cxn ang="0">
                    <a:pos x="99" y="46"/>
                  </a:cxn>
                  <a:cxn ang="0">
                    <a:pos x="95" y="57"/>
                  </a:cxn>
                  <a:cxn ang="0">
                    <a:pos x="88" y="69"/>
                  </a:cxn>
                  <a:cxn ang="0">
                    <a:pos x="79" y="76"/>
                  </a:cxn>
                  <a:cxn ang="0">
                    <a:pos x="68" y="80"/>
                  </a:cxn>
                  <a:cxn ang="0">
                    <a:pos x="56" y="81"/>
                  </a:cxn>
                  <a:cxn ang="0">
                    <a:pos x="44" y="80"/>
                  </a:cxn>
                  <a:cxn ang="0">
                    <a:pos x="33" y="75"/>
                  </a:cxn>
                  <a:cxn ang="0">
                    <a:pos x="28" y="73"/>
                  </a:cxn>
                  <a:cxn ang="0">
                    <a:pos x="17" y="66"/>
                  </a:cxn>
                  <a:cxn ang="0">
                    <a:pos x="10" y="52"/>
                  </a:cxn>
                  <a:cxn ang="0">
                    <a:pos x="0" y="42"/>
                  </a:cxn>
                </a:cxnLst>
                <a:rect l="0" t="0" r="r" b="b"/>
                <a:pathLst>
                  <a:path w="100" h="82">
                    <a:moveTo>
                      <a:pt x="0" y="42"/>
                    </a:moveTo>
                    <a:lnTo>
                      <a:pt x="15" y="42"/>
                    </a:lnTo>
                    <a:lnTo>
                      <a:pt x="29" y="39"/>
                    </a:lnTo>
                    <a:lnTo>
                      <a:pt x="45" y="35"/>
                    </a:lnTo>
                    <a:lnTo>
                      <a:pt x="59" y="30"/>
                    </a:lnTo>
                    <a:lnTo>
                      <a:pt x="75" y="19"/>
                    </a:lnTo>
                    <a:lnTo>
                      <a:pt x="84" y="11"/>
                    </a:lnTo>
                    <a:lnTo>
                      <a:pt x="93" y="0"/>
                    </a:lnTo>
                    <a:lnTo>
                      <a:pt x="98" y="22"/>
                    </a:lnTo>
                    <a:lnTo>
                      <a:pt x="99" y="30"/>
                    </a:lnTo>
                    <a:lnTo>
                      <a:pt x="99" y="46"/>
                    </a:lnTo>
                    <a:lnTo>
                      <a:pt x="95" y="57"/>
                    </a:lnTo>
                    <a:lnTo>
                      <a:pt x="88" y="69"/>
                    </a:lnTo>
                    <a:lnTo>
                      <a:pt x="79" y="76"/>
                    </a:lnTo>
                    <a:lnTo>
                      <a:pt x="68" y="80"/>
                    </a:lnTo>
                    <a:lnTo>
                      <a:pt x="56" y="81"/>
                    </a:lnTo>
                    <a:lnTo>
                      <a:pt x="44" y="80"/>
                    </a:lnTo>
                    <a:lnTo>
                      <a:pt x="33" y="75"/>
                    </a:lnTo>
                    <a:lnTo>
                      <a:pt x="28" y="73"/>
                    </a:lnTo>
                    <a:lnTo>
                      <a:pt x="17" y="66"/>
                    </a:lnTo>
                    <a:lnTo>
                      <a:pt x="10" y="52"/>
                    </a:lnTo>
                    <a:lnTo>
                      <a:pt x="0" y="42"/>
                    </a:lnTo>
                  </a:path>
                </a:pathLst>
              </a:custGeom>
              <a:solidFill>
                <a:srgbClr val="FFFFFF"/>
              </a:solidFill>
              <a:ln w="12700" cap="rnd" cmpd="sng">
                <a:solidFill>
                  <a:srgbClr val="000000"/>
                </a:solidFill>
                <a:prstDash val="solid"/>
                <a:round/>
                <a:headEnd type="none" w="med" len="med"/>
                <a:tailEnd type="none" w="med" len="med"/>
              </a:ln>
              <a:effectLst/>
            </p:spPr>
            <p:txBody>
              <a:bodyPr/>
              <a:lstStyle/>
              <a:p>
                <a:endParaRPr lang="en-US"/>
              </a:p>
            </p:txBody>
          </p:sp>
          <p:sp>
            <p:nvSpPr>
              <p:cNvPr id="89145" name="Freeform 57"/>
              <p:cNvSpPr>
                <a:spLocks/>
              </p:cNvSpPr>
              <p:nvPr/>
            </p:nvSpPr>
            <p:spPr bwMode="auto">
              <a:xfrm>
                <a:off x="1210" y="1528"/>
                <a:ext cx="52" cy="30"/>
              </a:xfrm>
              <a:custGeom>
                <a:avLst/>
                <a:gdLst/>
                <a:ahLst/>
                <a:cxnLst>
                  <a:cxn ang="0">
                    <a:pos x="0" y="29"/>
                  </a:cxn>
                  <a:cxn ang="0">
                    <a:pos x="15" y="28"/>
                  </a:cxn>
                  <a:cxn ang="0">
                    <a:pos x="21" y="25"/>
                  </a:cxn>
                  <a:cxn ang="0">
                    <a:pos x="30" y="23"/>
                  </a:cxn>
                  <a:cxn ang="0">
                    <a:pos x="38" y="17"/>
                  </a:cxn>
                  <a:cxn ang="0">
                    <a:pos x="44" y="9"/>
                  </a:cxn>
                  <a:cxn ang="0">
                    <a:pos x="51" y="0"/>
                  </a:cxn>
                </a:cxnLst>
                <a:rect l="0" t="0" r="r" b="b"/>
                <a:pathLst>
                  <a:path w="52" h="30">
                    <a:moveTo>
                      <a:pt x="0" y="29"/>
                    </a:moveTo>
                    <a:lnTo>
                      <a:pt x="15" y="28"/>
                    </a:lnTo>
                    <a:lnTo>
                      <a:pt x="21" y="25"/>
                    </a:lnTo>
                    <a:lnTo>
                      <a:pt x="30" y="23"/>
                    </a:lnTo>
                    <a:lnTo>
                      <a:pt x="38" y="17"/>
                    </a:lnTo>
                    <a:lnTo>
                      <a:pt x="44" y="9"/>
                    </a:lnTo>
                    <a:lnTo>
                      <a:pt x="51" y="0"/>
                    </a:lnTo>
                  </a:path>
                </a:pathLst>
              </a:custGeom>
              <a:noFill/>
              <a:ln w="12700" cap="rnd" cmpd="sng">
                <a:solidFill>
                  <a:srgbClr val="000000"/>
                </a:solidFill>
                <a:prstDash val="solid"/>
                <a:round/>
                <a:headEnd type="none" w="med" len="med"/>
                <a:tailEnd type="none" w="med" len="med"/>
              </a:ln>
              <a:effectLst/>
            </p:spPr>
            <p:txBody>
              <a:bodyPr/>
              <a:lstStyle/>
              <a:p>
                <a:endParaRPr lang="en-US"/>
              </a:p>
            </p:txBody>
          </p:sp>
          <p:sp>
            <p:nvSpPr>
              <p:cNvPr id="89146" name="Freeform 58"/>
              <p:cNvSpPr>
                <a:spLocks/>
              </p:cNvSpPr>
              <p:nvPr/>
            </p:nvSpPr>
            <p:spPr bwMode="auto">
              <a:xfrm>
                <a:off x="1028" y="1274"/>
                <a:ext cx="277" cy="255"/>
              </a:xfrm>
              <a:custGeom>
                <a:avLst/>
                <a:gdLst/>
                <a:ahLst/>
                <a:cxnLst>
                  <a:cxn ang="0">
                    <a:pos x="47" y="254"/>
                  </a:cxn>
                  <a:cxn ang="0">
                    <a:pos x="58" y="249"/>
                  </a:cxn>
                  <a:cxn ang="0">
                    <a:pos x="61" y="232"/>
                  </a:cxn>
                  <a:cxn ang="0">
                    <a:pos x="63" y="210"/>
                  </a:cxn>
                  <a:cxn ang="0">
                    <a:pos x="52" y="165"/>
                  </a:cxn>
                  <a:cxn ang="0">
                    <a:pos x="46" y="139"/>
                  </a:cxn>
                  <a:cxn ang="0">
                    <a:pos x="80" y="140"/>
                  </a:cxn>
                  <a:cxn ang="0">
                    <a:pos x="125" y="138"/>
                  </a:cxn>
                  <a:cxn ang="0">
                    <a:pos x="139" y="123"/>
                  </a:cxn>
                  <a:cxn ang="0">
                    <a:pos x="163" y="106"/>
                  </a:cxn>
                  <a:cxn ang="0">
                    <a:pos x="199" y="110"/>
                  </a:cxn>
                  <a:cxn ang="0">
                    <a:pos x="234" y="91"/>
                  </a:cxn>
                  <a:cxn ang="0">
                    <a:pos x="238" y="111"/>
                  </a:cxn>
                  <a:cxn ang="0">
                    <a:pos x="253" y="119"/>
                  </a:cxn>
                  <a:cxn ang="0">
                    <a:pos x="268" y="144"/>
                  </a:cxn>
                  <a:cxn ang="0">
                    <a:pos x="276" y="139"/>
                  </a:cxn>
                  <a:cxn ang="0">
                    <a:pos x="276" y="122"/>
                  </a:cxn>
                  <a:cxn ang="0">
                    <a:pos x="272" y="95"/>
                  </a:cxn>
                  <a:cxn ang="0">
                    <a:pos x="265" y="74"/>
                  </a:cxn>
                  <a:cxn ang="0">
                    <a:pos x="252" y="58"/>
                  </a:cxn>
                  <a:cxn ang="0">
                    <a:pos x="254" y="30"/>
                  </a:cxn>
                  <a:cxn ang="0">
                    <a:pos x="254" y="14"/>
                  </a:cxn>
                  <a:cxn ang="0">
                    <a:pos x="235" y="17"/>
                  </a:cxn>
                  <a:cxn ang="0">
                    <a:pos x="214" y="17"/>
                  </a:cxn>
                  <a:cxn ang="0">
                    <a:pos x="202" y="13"/>
                  </a:cxn>
                  <a:cxn ang="0">
                    <a:pos x="188" y="0"/>
                  </a:cxn>
                  <a:cxn ang="0">
                    <a:pos x="175" y="12"/>
                  </a:cxn>
                  <a:cxn ang="0">
                    <a:pos x="164" y="17"/>
                  </a:cxn>
                  <a:cxn ang="0">
                    <a:pos x="140" y="19"/>
                  </a:cxn>
                  <a:cxn ang="0">
                    <a:pos x="119" y="23"/>
                  </a:cxn>
                  <a:cxn ang="0">
                    <a:pos x="95" y="32"/>
                  </a:cxn>
                  <a:cxn ang="0">
                    <a:pos x="76" y="44"/>
                  </a:cxn>
                  <a:cxn ang="0">
                    <a:pos x="52" y="66"/>
                  </a:cxn>
                  <a:cxn ang="0">
                    <a:pos x="38" y="70"/>
                  </a:cxn>
                  <a:cxn ang="0">
                    <a:pos x="25" y="82"/>
                  </a:cxn>
                  <a:cxn ang="0">
                    <a:pos x="14" y="93"/>
                  </a:cxn>
                  <a:cxn ang="0">
                    <a:pos x="9" y="110"/>
                  </a:cxn>
                  <a:cxn ang="0">
                    <a:pos x="2" y="129"/>
                  </a:cxn>
                  <a:cxn ang="0">
                    <a:pos x="0" y="145"/>
                  </a:cxn>
                  <a:cxn ang="0">
                    <a:pos x="0" y="180"/>
                  </a:cxn>
                  <a:cxn ang="0">
                    <a:pos x="9" y="217"/>
                  </a:cxn>
                  <a:cxn ang="0">
                    <a:pos x="47" y="254"/>
                  </a:cxn>
                </a:cxnLst>
                <a:rect l="0" t="0" r="r" b="b"/>
                <a:pathLst>
                  <a:path w="277" h="255">
                    <a:moveTo>
                      <a:pt x="47" y="254"/>
                    </a:moveTo>
                    <a:lnTo>
                      <a:pt x="58" y="249"/>
                    </a:lnTo>
                    <a:lnTo>
                      <a:pt x="61" y="232"/>
                    </a:lnTo>
                    <a:lnTo>
                      <a:pt x="63" y="210"/>
                    </a:lnTo>
                    <a:lnTo>
                      <a:pt x="52" y="165"/>
                    </a:lnTo>
                    <a:lnTo>
                      <a:pt x="46" y="139"/>
                    </a:lnTo>
                    <a:lnTo>
                      <a:pt x="80" y="140"/>
                    </a:lnTo>
                    <a:lnTo>
                      <a:pt x="125" y="138"/>
                    </a:lnTo>
                    <a:lnTo>
                      <a:pt x="139" y="123"/>
                    </a:lnTo>
                    <a:lnTo>
                      <a:pt x="163" y="106"/>
                    </a:lnTo>
                    <a:lnTo>
                      <a:pt x="199" y="110"/>
                    </a:lnTo>
                    <a:lnTo>
                      <a:pt x="234" y="91"/>
                    </a:lnTo>
                    <a:lnTo>
                      <a:pt x="238" y="111"/>
                    </a:lnTo>
                    <a:lnTo>
                      <a:pt x="253" y="119"/>
                    </a:lnTo>
                    <a:lnTo>
                      <a:pt x="268" y="144"/>
                    </a:lnTo>
                    <a:lnTo>
                      <a:pt x="276" y="139"/>
                    </a:lnTo>
                    <a:lnTo>
                      <a:pt x="276" y="122"/>
                    </a:lnTo>
                    <a:lnTo>
                      <a:pt x="272" y="95"/>
                    </a:lnTo>
                    <a:lnTo>
                      <a:pt x="265" y="74"/>
                    </a:lnTo>
                    <a:lnTo>
                      <a:pt x="252" y="58"/>
                    </a:lnTo>
                    <a:lnTo>
                      <a:pt x="254" y="30"/>
                    </a:lnTo>
                    <a:lnTo>
                      <a:pt x="254" y="14"/>
                    </a:lnTo>
                    <a:lnTo>
                      <a:pt x="235" y="17"/>
                    </a:lnTo>
                    <a:lnTo>
                      <a:pt x="214" y="17"/>
                    </a:lnTo>
                    <a:lnTo>
                      <a:pt x="202" y="13"/>
                    </a:lnTo>
                    <a:lnTo>
                      <a:pt x="188" y="0"/>
                    </a:lnTo>
                    <a:lnTo>
                      <a:pt x="175" y="12"/>
                    </a:lnTo>
                    <a:lnTo>
                      <a:pt x="164" y="17"/>
                    </a:lnTo>
                    <a:lnTo>
                      <a:pt x="140" y="19"/>
                    </a:lnTo>
                    <a:lnTo>
                      <a:pt x="119" y="23"/>
                    </a:lnTo>
                    <a:lnTo>
                      <a:pt x="95" y="32"/>
                    </a:lnTo>
                    <a:lnTo>
                      <a:pt x="76" y="44"/>
                    </a:lnTo>
                    <a:lnTo>
                      <a:pt x="52" y="66"/>
                    </a:lnTo>
                    <a:lnTo>
                      <a:pt x="38" y="70"/>
                    </a:lnTo>
                    <a:lnTo>
                      <a:pt x="25" y="82"/>
                    </a:lnTo>
                    <a:lnTo>
                      <a:pt x="14" y="93"/>
                    </a:lnTo>
                    <a:lnTo>
                      <a:pt x="9" y="110"/>
                    </a:lnTo>
                    <a:lnTo>
                      <a:pt x="2" y="129"/>
                    </a:lnTo>
                    <a:lnTo>
                      <a:pt x="0" y="145"/>
                    </a:lnTo>
                    <a:lnTo>
                      <a:pt x="0" y="180"/>
                    </a:lnTo>
                    <a:lnTo>
                      <a:pt x="9" y="217"/>
                    </a:lnTo>
                    <a:lnTo>
                      <a:pt x="47" y="254"/>
                    </a:lnTo>
                  </a:path>
                </a:pathLst>
              </a:custGeom>
              <a:solidFill>
                <a:srgbClr val="C06000"/>
              </a:solidFill>
              <a:ln w="12700" cap="rnd" cmpd="sng">
                <a:solidFill>
                  <a:srgbClr val="000000"/>
                </a:solidFill>
                <a:prstDash val="solid"/>
                <a:round/>
                <a:headEnd type="none" w="med" len="med"/>
                <a:tailEnd type="none" w="med" len="med"/>
              </a:ln>
              <a:effectLst/>
            </p:spPr>
            <p:txBody>
              <a:bodyPr/>
              <a:lstStyle/>
              <a:p>
                <a:endParaRPr lang="en-US"/>
              </a:p>
            </p:txBody>
          </p:sp>
        </p:grpSp>
        <p:sp>
          <p:nvSpPr>
            <p:cNvPr id="89147" name="Freeform 59"/>
            <p:cNvSpPr>
              <a:spLocks/>
            </p:cNvSpPr>
            <p:nvPr/>
          </p:nvSpPr>
          <p:spPr bwMode="auto">
            <a:xfrm>
              <a:off x="1289" y="1686"/>
              <a:ext cx="275" cy="689"/>
            </a:xfrm>
            <a:custGeom>
              <a:avLst/>
              <a:gdLst/>
              <a:ahLst/>
              <a:cxnLst>
                <a:cxn ang="0">
                  <a:pos x="14" y="5"/>
                </a:cxn>
                <a:cxn ang="0">
                  <a:pos x="31" y="0"/>
                </a:cxn>
                <a:cxn ang="0">
                  <a:pos x="68" y="23"/>
                </a:cxn>
                <a:cxn ang="0">
                  <a:pos x="68" y="64"/>
                </a:cxn>
                <a:cxn ang="0">
                  <a:pos x="99" y="103"/>
                </a:cxn>
                <a:cxn ang="0">
                  <a:pos x="130" y="144"/>
                </a:cxn>
                <a:cxn ang="0">
                  <a:pos x="162" y="198"/>
                </a:cxn>
                <a:cxn ang="0">
                  <a:pos x="187" y="249"/>
                </a:cxn>
                <a:cxn ang="0">
                  <a:pos x="214" y="321"/>
                </a:cxn>
                <a:cxn ang="0">
                  <a:pos x="235" y="385"/>
                </a:cxn>
                <a:cxn ang="0">
                  <a:pos x="262" y="513"/>
                </a:cxn>
                <a:cxn ang="0">
                  <a:pos x="274" y="593"/>
                </a:cxn>
                <a:cxn ang="0">
                  <a:pos x="239" y="688"/>
                </a:cxn>
                <a:cxn ang="0">
                  <a:pos x="170" y="611"/>
                </a:cxn>
                <a:cxn ang="0">
                  <a:pos x="151" y="483"/>
                </a:cxn>
                <a:cxn ang="0">
                  <a:pos x="137" y="404"/>
                </a:cxn>
                <a:cxn ang="0">
                  <a:pos x="116" y="330"/>
                </a:cxn>
                <a:cxn ang="0">
                  <a:pos x="93" y="276"/>
                </a:cxn>
                <a:cxn ang="0">
                  <a:pos x="62" y="197"/>
                </a:cxn>
                <a:cxn ang="0">
                  <a:pos x="44" y="140"/>
                </a:cxn>
                <a:cxn ang="0">
                  <a:pos x="27" y="76"/>
                </a:cxn>
                <a:cxn ang="0">
                  <a:pos x="0" y="59"/>
                </a:cxn>
                <a:cxn ang="0">
                  <a:pos x="14" y="5"/>
                </a:cxn>
              </a:cxnLst>
              <a:rect l="0" t="0" r="r" b="b"/>
              <a:pathLst>
                <a:path w="275" h="689">
                  <a:moveTo>
                    <a:pt x="14" y="5"/>
                  </a:moveTo>
                  <a:lnTo>
                    <a:pt x="31" y="0"/>
                  </a:lnTo>
                  <a:lnTo>
                    <a:pt x="68" y="23"/>
                  </a:lnTo>
                  <a:lnTo>
                    <a:pt x="68" y="64"/>
                  </a:lnTo>
                  <a:lnTo>
                    <a:pt x="99" y="103"/>
                  </a:lnTo>
                  <a:lnTo>
                    <a:pt x="130" y="144"/>
                  </a:lnTo>
                  <a:lnTo>
                    <a:pt x="162" y="198"/>
                  </a:lnTo>
                  <a:lnTo>
                    <a:pt x="187" y="249"/>
                  </a:lnTo>
                  <a:lnTo>
                    <a:pt x="214" y="321"/>
                  </a:lnTo>
                  <a:lnTo>
                    <a:pt x="235" y="385"/>
                  </a:lnTo>
                  <a:lnTo>
                    <a:pt x="262" y="513"/>
                  </a:lnTo>
                  <a:lnTo>
                    <a:pt x="274" y="593"/>
                  </a:lnTo>
                  <a:lnTo>
                    <a:pt x="239" y="688"/>
                  </a:lnTo>
                  <a:lnTo>
                    <a:pt x="170" y="611"/>
                  </a:lnTo>
                  <a:lnTo>
                    <a:pt x="151" y="483"/>
                  </a:lnTo>
                  <a:lnTo>
                    <a:pt x="137" y="404"/>
                  </a:lnTo>
                  <a:lnTo>
                    <a:pt x="116" y="330"/>
                  </a:lnTo>
                  <a:lnTo>
                    <a:pt x="93" y="276"/>
                  </a:lnTo>
                  <a:lnTo>
                    <a:pt x="62" y="197"/>
                  </a:lnTo>
                  <a:lnTo>
                    <a:pt x="44" y="140"/>
                  </a:lnTo>
                  <a:lnTo>
                    <a:pt x="27" y="76"/>
                  </a:lnTo>
                  <a:lnTo>
                    <a:pt x="0" y="59"/>
                  </a:lnTo>
                  <a:lnTo>
                    <a:pt x="14" y="5"/>
                  </a:lnTo>
                </a:path>
              </a:pathLst>
            </a:custGeom>
            <a:solidFill>
              <a:srgbClr val="FF0000"/>
            </a:solidFill>
            <a:ln w="12700" cap="rnd" cmpd="sng">
              <a:solidFill>
                <a:srgbClr val="000000"/>
              </a:solidFill>
              <a:prstDash val="solid"/>
              <a:round/>
              <a:headEnd type="none" w="med" len="med"/>
              <a:tailEnd type="none" w="med" len="med"/>
            </a:ln>
            <a:effectLst/>
          </p:spPr>
          <p:txBody>
            <a:bodyPr/>
            <a:lstStyle/>
            <a:p>
              <a:endParaRPr lang="en-US"/>
            </a:p>
          </p:txBody>
        </p:sp>
      </p:grpSp>
      <p:sp>
        <p:nvSpPr>
          <p:cNvPr id="89148" name="Rectangle 60"/>
          <p:cNvSpPr>
            <a:spLocks noChangeArrowheads="1"/>
          </p:cNvSpPr>
          <p:nvPr/>
        </p:nvSpPr>
        <p:spPr bwMode="auto">
          <a:xfrm>
            <a:off x="2957513" y="5191125"/>
            <a:ext cx="1425575" cy="515938"/>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wrap="none" lIns="90488" tIns="44450" rIns="90488" bIns="44450">
            <a:spAutoFit/>
          </a:bodyPr>
          <a:lstStyle/>
          <a:p>
            <a:pPr eaLnBrk="0" hangingPunct="0"/>
            <a:r>
              <a:rPr lang="en-US" sz="2800" b="1" i="1">
                <a:solidFill>
                  <a:srgbClr val="FAFD00"/>
                </a:solidFill>
                <a:effectLst>
                  <a:outerShdw blurRad="38100" dist="38100" dir="2700000" algn="tl">
                    <a:srgbClr val="000000"/>
                  </a:outerShdw>
                </a:effectLst>
              </a:rPr>
              <a:t>Ordinal</a:t>
            </a:r>
          </a:p>
        </p:txBody>
      </p:sp>
    </p:spTree>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Rot="1" noChangeArrowheads="1"/>
          </p:cNvSpPr>
          <p:nvPr>
            <p:ph type="title"/>
          </p:nvPr>
        </p:nvSpPr>
        <p:spPr>
          <a:noFill/>
          <a:ln/>
        </p:spPr>
        <p:txBody>
          <a:bodyPr lIns="90488" tIns="44450" rIns="90488" bIns="44450" anchor="b"/>
          <a:lstStyle/>
          <a:p>
            <a:r>
              <a:rPr lang="en-US"/>
              <a:t>The Hierarchy of Levels</a:t>
            </a:r>
          </a:p>
        </p:txBody>
      </p:sp>
      <p:grpSp>
        <p:nvGrpSpPr>
          <p:cNvPr id="91139" name="Group 3"/>
          <p:cNvGrpSpPr>
            <a:grpSpLocks/>
          </p:cNvGrpSpPr>
          <p:nvPr/>
        </p:nvGrpSpPr>
        <p:grpSpPr bwMode="auto">
          <a:xfrm>
            <a:off x="2287588" y="2133600"/>
            <a:ext cx="6324600" cy="4565650"/>
            <a:chOff x="1441" y="1344"/>
            <a:chExt cx="3984" cy="2876"/>
          </a:xfrm>
        </p:grpSpPr>
        <p:sp>
          <p:nvSpPr>
            <p:cNvPr id="91140" name="Freeform 4"/>
            <p:cNvSpPr>
              <a:spLocks/>
            </p:cNvSpPr>
            <p:nvPr/>
          </p:nvSpPr>
          <p:spPr bwMode="auto">
            <a:xfrm>
              <a:off x="1441" y="1344"/>
              <a:ext cx="3984" cy="2872"/>
            </a:xfrm>
            <a:custGeom>
              <a:avLst/>
              <a:gdLst/>
              <a:ahLst/>
              <a:cxnLst>
                <a:cxn ang="0">
                  <a:pos x="771" y="2871"/>
                </a:cxn>
                <a:cxn ang="0">
                  <a:pos x="0" y="2268"/>
                </a:cxn>
                <a:cxn ang="0">
                  <a:pos x="0" y="1767"/>
                </a:cxn>
                <a:cxn ang="0">
                  <a:pos x="643" y="1767"/>
                </a:cxn>
                <a:cxn ang="0">
                  <a:pos x="643" y="1327"/>
                </a:cxn>
                <a:cxn ang="0">
                  <a:pos x="1286" y="1327"/>
                </a:cxn>
                <a:cxn ang="0">
                  <a:pos x="1286" y="886"/>
                </a:cxn>
                <a:cxn ang="0">
                  <a:pos x="1929" y="886"/>
                </a:cxn>
                <a:cxn ang="0">
                  <a:pos x="1929" y="444"/>
                </a:cxn>
                <a:cxn ang="0">
                  <a:pos x="2569" y="444"/>
                </a:cxn>
                <a:cxn ang="0">
                  <a:pos x="2569" y="2"/>
                </a:cxn>
                <a:cxn ang="0">
                  <a:pos x="3212" y="0"/>
                </a:cxn>
                <a:cxn ang="0">
                  <a:pos x="3983" y="552"/>
                </a:cxn>
                <a:cxn ang="0">
                  <a:pos x="771" y="2871"/>
                </a:cxn>
              </a:cxnLst>
              <a:rect l="0" t="0" r="r" b="b"/>
              <a:pathLst>
                <a:path w="3984" h="2872">
                  <a:moveTo>
                    <a:pt x="771" y="2871"/>
                  </a:moveTo>
                  <a:lnTo>
                    <a:pt x="0" y="2268"/>
                  </a:lnTo>
                  <a:lnTo>
                    <a:pt x="0" y="1767"/>
                  </a:lnTo>
                  <a:lnTo>
                    <a:pt x="643" y="1767"/>
                  </a:lnTo>
                  <a:lnTo>
                    <a:pt x="643" y="1327"/>
                  </a:lnTo>
                  <a:lnTo>
                    <a:pt x="1286" y="1327"/>
                  </a:lnTo>
                  <a:lnTo>
                    <a:pt x="1286" y="886"/>
                  </a:lnTo>
                  <a:lnTo>
                    <a:pt x="1929" y="886"/>
                  </a:lnTo>
                  <a:lnTo>
                    <a:pt x="1929" y="444"/>
                  </a:lnTo>
                  <a:lnTo>
                    <a:pt x="2569" y="444"/>
                  </a:lnTo>
                  <a:lnTo>
                    <a:pt x="2569" y="2"/>
                  </a:lnTo>
                  <a:lnTo>
                    <a:pt x="3212" y="0"/>
                  </a:lnTo>
                  <a:lnTo>
                    <a:pt x="3983" y="552"/>
                  </a:lnTo>
                  <a:lnTo>
                    <a:pt x="771" y="2871"/>
                  </a:lnTo>
                </a:path>
              </a:pathLst>
            </a:custGeom>
            <a:solidFill>
              <a:srgbClr val="CECECE"/>
            </a:solidFill>
            <a:ln w="12700" cap="rnd" cmpd="sng">
              <a:noFill/>
              <a:prstDash val="solid"/>
              <a:round/>
              <a:headEnd type="none" w="med" len="med"/>
              <a:tailEnd type="none" w="med" len="med"/>
            </a:ln>
            <a:effectLst/>
          </p:spPr>
          <p:txBody>
            <a:bodyPr/>
            <a:lstStyle/>
            <a:p>
              <a:endParaRPr lang="en-US"/>
            </a:p>
          </p:txBody>
        </p:sp>
        <p:sp>
          <p:nvSpPr>
            <p:cNvPr id="91141" name="Freeform 5"/>
            <p:cNvSpPr>
              <a:spLocks/>
            </p:cNvSpPr>
            <p:nvPr/>
          </p:nvSpPr>
          <p:spPr bwMode="auto">
            <a:xfrm>
              <a:off x="2216" y="1899"/>
              <a:ext cx="3209" cy="2321"/>
            </a:xfrm>
            <a:custGeom>
              <a:avLst/>
              <a:gdLst/>
              <a:ahLst/>
              <a:cxnLst>
                <a:cxn ang="0">
                  <a:pos x="3208" y="0"/>
                </a:cxn>
                <a:cxn ang="0">
                  <a:pos x="3208" y="2320"/>
                </a:cxn>
                <a:cxn ang="0">
                  <a:pos x="0" y="2315"/>
                </a:cxn>
                <a:cxn ang="0">
                  <a:pos x="0" y="1764"/>
                </a:cxn>
                <a:cxn ang="0">
                  <a:pos x="642" y="1764"/>
                </a:cxn>
                <a:cxn ang="0">
                  <a:pos x="642" y="1323"/>
                </a:cxn>
                <a:cxn ang="0">
                  <a:pos x="1282" y="1323"/>
                </a:cxn>
                <a:cxn ang="0">
                  <a:pos x="1282" y="884"/>
                </a:cxn>
                <a:cxn ang="0">
                  <a:pos x="1924" y="884"/>
                </a:cxn>
                <a:cxn ang="0">
                  <a:pos x="1924" y="443"/>
                </a:cxn>
                <a:cxn ang="0">
                  <a:pos x="2566" y="443"/>
                </a:cxn>
                <a:cxn ang="0">
                  <a:pos x="2566" y="2"/>
                </a:cxn>
                <a:cxn ang="0">
                  <a:pos x="3208" y="0"/>
                </a:cxn>
              </a:cxnLst>
              <a:rect l="0" t="0" r="r" b="b"/>
              <a:pathLst>
                <a:path w="3209" h="2321">
                  <a:moveTo>
                    <a:pt x="3208" y="0"/>
                  </a:moveTo>
                  <a:lnTo>
                    <a:pt x="3208" y="2320"/>
                  </a:lnTo>
                  <a:lnTo>
                    <a:pt x="0" y="2315"/>
                  </a:lnTo>
                  <a:lnTo>
                    <a:pt x="0" y="1764"/>
                  </a:lnTo>
                  <a:lnTo>
                    <a:pt x="642" y="1764"/>
                  </a:lnTo>
                  <a:lnTo>
                    <a:pt x="642" y="1323"/>
                  </a:lnTo>
                  <a:lnTo>
                    <a:pt x="1282" y="1323"/>
                  </a:lnTo>
                  <a:lnTo>
                    <a:pt x="1282" y="884"/>
                  </a:lnTo>
                  <a:lnTo>
                    <a:pt x="1924" y="884"/>
                  </a:lnTo>
                  <a:lnTo>
                    <a:pt x="1924" y="443"/>
                  </a:lnTo>
                  <a:lnTo>
                    <a:pt x="2566" y="443"/>
                  </a:lnTo>
                  <a:lnTo>
                    <a:pt x="2566" y="2"/>
                  </a:lnTo>
                  <a:lnTo>
                    <a:pt x="3208" y="0"/>
                  </a:lnTo>
                </a:path>
              </a:pathLst>
            </a:custGeom>
            <a:solidFill>
              <a:srgbClr val="DADADA"/>
            </a:solidFill>
            <a:ln w="12700" cap="rnd" cmpd="sng">
              <a:noFill/>
              <a:prstDash val="solid"/>
              <a:round/>
              <a:headEnd type="none" w="med" len="med"/>
              <a:tailEnd type="none" w="med" len="med"/>
            </a:ln>
            <a:effectLst/>
          </p:spPr>
          <p:txBody>
            <a:bodyPr/>
            <a:lstStyle/>
            <a:p>
              <a:endParaRPr lang="en-US"/>
            </a:p>
          </p:txBody>
        </p:sp>
        <p:sp>
          <p:nvSpPr>
            <p:cNvPr id="91142" name="Freeform 6"/>
            <p:cNvSpPr>
              <a:spLocks/>
            </p:cNvSpPr>
            <p:nvPr/>
          </p:nvSpPr>
          <p:spPr bwMode="auto">
            <a:xfrm>
              <a:off x="1441" y="3119"/>
              <a:ext cx="1405" cy="542"/>
            </a:xfrm>
            <a:custGeom>
              <a:avLst/>
              <a:gdLst/>
              <a:ahLst/>
              <a:cxnLst>
                <a:cxn ang="0">
                  <a:pos x="0" y="0"/>
                </a:cxn>
                <a:cxn ang="0">
                  <a:pos x="638" y="0"/>
                </a:cxn>
                <a:cxn ang="0">
                  <a:pos x="1404" y="541"/>
                </a:cxn>
                <a:cxn ang="0">
                  <a:pos x="766" y="541"/>
                </a:cxn>
                <a:cxn ang="0">
                  <a:pos x="0" y="0"/>
                </a:cxn>
              </a:cxnLst>
              <a:rect l="0" t="0" r="r" b="b"/>
              <a:pathLst>
                <a:path w="1405" h="542">
                  <a:moveTo>
                    <a:pt x="0" y="0"/>
                  </a:moveTo>
                  <a:lnTo>
                    <a:pt x="638" y="0"/>
                  </a:lnTo>
                  <a:lnTo>
                    <a:pt x="1404" y="541"/>
                  </a:lnTo>
                  <a:lnTo>
                    <a:pt x="766" y="541"/>
                  </a:lnTo>
                  <a:lnTo>
                    <a:pt x="0" y="0"/>
                  </a:lnTo>
                </a:path>
              </a:pathLst>
            </a:custGeom>
            <a:solidFill>
              <a:srgbClr val="919191"/>
            </a:solidFill>
            <a:ln w="12700" cap="rnd" cmpd="sng">
              <a:noFill/>
              <a:prstDash val="solid"/>
              <a:round/>
              <a:headEnd type="none" w="med" len="med"/>
              <a:tailEnd type="none" w="med" len="med"/>
            </a:ln>
            <a:effectLst/>
          </p:spPr>
          <p:txBody>
            <a:bodyPr/>
            <a:lstStyle/>
            <a:p>
              <a:endParaRPr lang="en-US"/>
            </a:p>
          </p:txBody>
        </p:sp>
        <p:sp>
          <p:nvSpPr>
            <p:cNvPr id="91143" name="Freeform 7"/>
            <p:cNvSpPr>
              <a:spLocks/>
            </p:cNvSpPr>
            <p:nvPr/>
          </p:nvSpPr>
          <p:spPr bwMode="auto">
            <a:xfrm>
              <a:off x="2087" y="2677"/>
              <a:ext cx="1402" cy="542"/>
            </a:xfrm>
            <a:custGeom>
              <a:avLst/>
              <a:gdLst/>
              <a:ahLst/>
              <a:cxnLst>
                <a:cxn ang="0">
                  <a:pos x="0" y="0"/>
                </a:cxn>
                <a:cxn ang="0">
                  <a:pos x="638" y="0"/>
                </a:cxn>
                <a:cxn ang="0">
                  <a:pos x="1401" y="541"/>
                </a:cxn>
                <a:cxn ang="0">
                  <a:pos x="766" y="541"/>
                </a:cxn>
                <a:cxn ang="0">
                  <a:pos x="0" y="0"/>
                </a:cxn>
              </a:cxnLst>
              <a:rect l="0" t="0" r="r" b="b"/>
              <a:pathLst>
                <a:path w="1402" h="542">
                  <a:moveTo>
                    <a:pt x="0" y="0"/>
                  </a:moveTo>
                  <a:lnTo>
                    <a:pt x="638" y="0"/>
                  </a:lnTo>
                  <a:lnTo>
                    <a:pt x="1401" y="541"/>
                  </a:lnTo>
                  <a:lnTo>
                    <a:pt x="766" y="541"/>
                  </a:lnTo>
                  <a:lnTo>
                    <a:pt x="0" y="0"/>
                  </a:lnTo>
                </a:path>
              </a:pathLst>
            </a:custGeom>
            <a:solidFill>
              <a:srgbClr val="919191"/>
            </a:solidFill>
            <a:ln w="12700" cap="rnd" cmpd="sng">
              <a:noFill/>
              <a:prstDash val="solid"/>
              <a:round/>
              <a:headEnd type="none" w="med" len="med"/>
              <a:tailEnd type="none" w="med" len="med"/>
            </a:ln>
            <a:effectLst/>
          </p:spPr>
          <p:txBody>
            <a:bodyPr/>
            <a:lstStyle/>
            <a:p>
              <a:endParaRPr lang="en-US"/>
            </a:p>
          </p:txBody>
        </p:sp>
        <p:sp>
          <p:nvSpPr>
            <p:cNvPr id="91144" name="Freeform 8"/>
            <p:cNvSpPr>
              <a:spLocks/>
            </p:cNvSpPr>
            <p:nvPr/>
          </p:nvSpPr>
          <p:spPr bwMode="auto">
            <a:xfrm>
              <a:off x="2732" y="2234"/>
              <a:ext cx="1402" cy="541"/>
            </a:xfrm>
            <a:custGeom>
              <a:avLst/>
              <a:gdLst/>
              <a:ahLst/>
              <a:cxnLst>
                <a:cxn ang="0">
                  <a:pos x="0" y="0"/>
                </a:cxn>
                <a:cxn ang="0">
                  <a:pos x="638" y="0"/>
                </a:cxn>
                <a:cxn ang="0">
                  <a:pos x="1401" y="540"/>
                </a:cxn>
                <a:cxn ang="0">
                  <a:pos x="763" y="540"/>
                </a:cxn>
                <a:cxn ang="0">
                  <a:pos x="0" y="0"/>
                </a:cxn>
              </a:cxnLst>
              <a:rect l="0" t="0" r="r" b="b"/>
              <a:pathLst>
                <a:path w="1402" h="541">
                  <a:moveTo>
                    <a:pt x="0" y="0"/>
                  </a:moveTo>
                  <a:lnTo>
                    <a:pt x="638" y="0"/>
                  </a:lnTo>
                  <a:lnTo>
                    <a:pt x="1401" y="540"/>
                  </a:lnTo>
                  <a:lnTo>
                    <a:pt x="763" y="540"/>
                  </a:lnTo>
                  <a:lnTo>
                    <a:pt x="0" y="0"/>
                  </a:lnTo>
                </a:path>
              </a:pathLst>
            </a:custGeom>
            <a:solidFill>
              <a:srgbClr val="919191"/>
            </a:solidFill>
            <a:ln w="12700" cap="rnd" cmpd="sng">
              <a:noFill/>
              <a:prstDash val="solid"/>
              <a:round/>
              <a:headEnd type="none" w="med" len="med"/>
              <a:tailEnd type="none" w="med" len="med"/>
            </a:ln>
            <a:effectLst/>
          </p:spPr>
          <p:txBody>
            <a:bodyPr/>
            <a:lstStyle/>
            <a:p>
              <a:endParaRPr lang="en-US"/>
            </a:p>
          </p:txBody>
        </p:sp>
        <p:sp>
          <p:nvSpPr>
            <p:cNvPr id="91145" name="Freeform 9"/>
            <p:cNvSpPr>
              <a:spLocks/>
            </p:cNvSpPr>
            <p:nvPr/>
          </p:nvSpPr>
          <p:spPr bwMode="auto">
            <a:xfrm>
              <a:off x="3377" y="1790"/>
              <a:ext cx="1402" cy="542"/>
            </a:xfrm>
            <a:custGeom>
              <a:avLst/>
              <a:gdLst/>
              <a:ahLst/>
              <a:cxnLst>
                <a:cxn ang="0">
                  <a:pos x="0" y="0"/>
                </a:cxn>
                <a:cxn ang="0">
                  <a:pos x="635" y="0"/>
                </a:cxn>
                <a:cxn ang="0">
                  <a:pos x="1401" y="541"/>
                </a:cxn>
                <a:cxn ang="0">
                  <a:pos x="763" y="541"/>
                </a:cxn>
                <a:cxn ang="0">
                  <a:pos x="0" y="0"/>
                </a:cxn>
              </a:cxnLst>
              <a:rect l="0" t="0" r="r" b="b"/>
              <a:pathLst>
                <a:path w="1402" h="542">
                  <a:moveTo>
                    <a:pt x="0" y="0"/>
                  </a:moveTo>
                  <a:lnTo>
                    <a:pt x="635" y="0"/>
                  </a:lnTo>
                  <a:lnTo>
                    <a:pt x="1401" y="541"/>
                  </a:lnTo>
                  <a:lnTo>
                    <a:pt x="763" y="541"/>
                  </a:lnTo>
                  <a:lnTo>
                    <a:pt x="0" y="0"/>
                  </a:lnTo>
                </a:path>
              </a:pathLst>
            </a:custGeom>
            <a:solidFill>
              <a:srgbClr val="919191"/>
            </a:solidFill>
            <a:ln w="12700" cap="rnd" cmpd="sng">
              <a:noFill/>
              <a:prstDash val="solid"/>
              <a:round/>
              <a:headEnd type="none" w="med" len="med"/>
              <a:tailEnd type="none" w="med" len="med"/>
            </a:ln>
            <a:effectLst/>
          </p:spPr>
          <p:txBody>
            <a:bodyPr/>
            <a:lstStyle/>
            <a:p>
              <a:endParaRPr lang="en-US"/>
            </a:p>
          </p:txBody>
        </p:sp>
        <p:sp>
          <p:nvSpPr>
            <p:cNvPr id="91146" name="Freeform 10"/>
            <p:cNvSpPr>
              <a:spLocks/>
            </p:cNvSpPr>
            <p:nvPr/>
          </p:nvSpPr>
          <p:spPr bwMode="auto">
            <a:xfrm>
              <a:off x="4020" y="1347"/>
              <a:ext cx="1405" cy="541"/>
            </a:xfrm>
            <a:custGeom>
              <a:avLst/>
              <a:gdLst/>
              <a:ahLst/>
              <a:cxnLst>
                <a:cxn ang="0">
                  <a:pos x="0" y="0"/>
                </a:cxn>
                <a:cxn ang="0">
                  <a:pos x="638" y="0"/>
                </a:cxn>
                <a:cxn ang="0">
                  <a:pos x="1404" y="540"/>
                </a:cxn>
                <a:cxn ang="0">
                  <a:pos x="766" y="540"/>
                </a:cxn>
                <a:cxn ang="0">
                  <a:pos x="0" y="0"/>
                </a:cxn>
              </a:cxnLst>
              <a:rect l="0" t="0" r="r" b="b"/>
              <a:pathLst>
                <a:path w="1405" h="541">
                  <a:moveTo>
                    <a:pt x="0" y="0"/>
                  </a:moveTo>
                  <a:lnTo>
                    <a:pt x="638" y="0"/>
                  </a:lnTo>
                  <a:lnTo>
                    <a:pt x="1404" y="540"/>
                  </a:lnTo>
                  <a:lnTo>
                    <a:pt x="766" y="540"/>
                  </a:lnTo>
                  <a:lnTo>
                    <a:pt x="0" y="0"/>
                  </a:lnTo>
                </a:path>
              </a:pathLst>
            </a:custGeom>
            <a:solidFill>
              <a:srgbClr val="919191"/>
            </a:solidFill>
            <a:ln w="12700" cap="rnd" cmpd="sng">
              <a:noFill/>
              <a:prstDash val="solid"/>
              <a:round/>
              <a:headEnd type="none" w="med" len="med"/>
              <a:tailEnd type="none" w="med" len="med"/>
            </a:ln>
            <a:effectLst/>
          </p:spPr>
          <p:txBody>
            <a:bodyPr/>
            <a:lstStyle/>
            <a:p>
              <a:endParaRPr lang="en-US"/>
            </a:p>
          </p:txBody>
        </p:sp>
      </p:grpSp>
      <p:sp>
        <p:nvSpPr>
          <p:cNvPr id="91147" name="Rectangle 11"/>
          <p:cNvSpPr>
            <a:spLocks noChangeArrowheads="1"/>
          </p:cNvSpPr>
          <p:nvPr/>
        </p:nvSpPr>
        <p:spPr bwMode="auto">
          <a:xfrm>
            <a:off x="1808163" y="6029325"/>
            <a:ext cx="1584325" cy="515938"/>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wrap="none" lIns="90488" tIns="44450" rIns="90488" bIns="44450">
            <a:spAutoFit/>
          </a:bodyPr>
          <a:lstStyle/>
          <a:p>
            <a:pPr eaLnBrk="0" hangingPunct="0"/>
            <a:r>
              <a:rPr lang="en-US" sz="2800" b="1" i="1">
                <a:solidFill>
                  <a:srgbClr val="FAFD00"/>
                </a:solidFill>
                <a:effectLst>
                  <a:outerShdw blurRad="38100" dist="38100" dir="2700000" algn="tl">
                    <a:srgbClr val="000000"/>
                  </a:outerShdw>
                </a:effectLst>
              </a:rPr>
              <a:t>Nominal</a:t>
            </a:r>
          </a:p>
        </p:txBody>
      </p:sp>
      <p:sp>
        <p:nvSpPr>
          <p:cNvPr id="91148" name="Rectangle 12"/>
          <p:cNvSpPr>
            <a:spLocks noChangeArrowheads="1"/>
          </p:cNvSpPr>
          <p:nvPr/>
        </p:nvSpPr>
        <p:spPr bwMode="auto">
          <a:xfrm>
            <a:off x="4017963" y="4505325"/>
            <a:ext cx="1447800" cy="515938"/>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wrap="none" lIns="90488" tIns="44450" rIns="90488" bIns="44450">
            <a:spAutoFit/>
          </a:bodyPr>
          <a:lstStyle/>
          <a:p>
            <a:pPr eaLnBrk="0" hangingPunct="0"/>
            <a:r>
              <a:rPr lang="en-US" sz="2800" b="1" i="1">
                <a:solidFill>
                  <a:srgbClr val="FAFD00"/>
                </a:solidFill>
                <a:effectLst>
                  <a:outerShdw blurRad="38100" dist="38100" dir="2700000" algn="tl">
                    <a:srgbClr val="000000"/>
                  </a:outerShdw>
                </a:effectLst>
              </a:rPr>
              <a:t>Interval</a:t>
            </a:r>
          </a:p>
        </p:txBody>
      </p:sp>
      <p:sp>
        <p:nvSpPr>
          <p:cNvPr id="91149" name="Rectangle 13"/>
          <p:cNvSpPr>
            <a:spLocks noChangeArrowheads="1"/>
          </p:cNvSpPr>
          <p:nvPr/>
        </p:nvSpPr>
        <p:spPr bwMode="auto">
          <a:xfrm>
            <a:off x="3490913" y="6127750"/>
            <a:ext cx="4452937" cy="393700"/>
          </a:xfrm>
          <a:prstGeom prst="rect">
            <a:avLst/>
          </a:prstGeom>
          <a:noFill/>
          <a:ln w="12700">
            <a:noFill/>
            <a:miter lim="800000"/>
            <a:headEnd/>
            <a:tailEnd/>
          </a:ln>
          <a:effectLst/>
        </p:spPr>
        <p:txBody>
          <a:bodyPr wrap="none" lIns="90488" tIns="44450" rIns="90488" bIns="44450">
            <a:spAutoFit/>
          </a:bodyPr>
          <a:lstStyle/>
          <a:p>
            <a:pPr eaLnBrk="0" hangingPunct="0"/>
            <a:r>
              <a:rPr lang="en-US" sz="2000" b="1" i="1">
                <a:solidFill>
                  <a:schemeClr val="accent2"/>
                </a:solidFill>
              </a:rPr>
              <a:t>Attributes are only named; weakest</a:t>
            </a:r>
          </a:p>
        </p:txBody>
      </p:sp>
      <p:sp>
        <p:nvSpPr>
          <p:cNvPr id="91150" name="Rectangle 14"/>
          <p:cNvSpPr>
            <a:spLocks noChangeArrowheads="1"/>
          </p:cNvSpPr>
          <p:nvPr/>
        </p:nvSpPr>
        <p:spPr bwMode="auto">
          <a:xfrm>
            <a:off x="4557713" y="5289550"/>
            <a:ext cx="3270250" cy="393700"/>
          </a:xfrm>
          <a:prstGeom prst="rect">
            <a:avLst/>
          </a:prstGeom>
          <a:noFill/>
          <a:ln w="12700">
            <a:noFill/>
            <a:miter lim="800000"/>
            <a:headEnd/>
            <a:tailEnd/>
          </a:ln>
          <a:effectLst/>
        </p:spPr>
        <p:txBody>
          <a:bodyPr wrap="none" lIns="90488" tIns="44450" rIns="90488" bIns="44450">
            <a:spAutoFit/>
          </a:bodyPr>
          <a:lstStyle/>
          <a:p>
            <a:pPr eaLnBrk="0" hangingPunct="0"/>
            <a:r>
              <a:rPr lang="en-US" sz="2000" b="1" i="1">
                <a:solidFill>
                  <a:schemeClr val="accent2"/>
                </a:solidFill>
              </a:rPr>
              <a:t>Attributes can be ordered</a:t>
            </a:r>
          </a:p>
        </p:txBody>
      </p:sp>
      <p:sp>
        <p:nvSpPr>
          <p:cNvPr id="91151" name="Rectangle 15"/>
          <p:cNvSpPr>
            <a:spLocks noChangeArrowheads="1"/>
          </p:cNvSpPr>
          <p:nvPr/>
        </p:nvSpPr>
        <p:spPr bwMode="auto">
          <a:xfrm>
            <a:off x="5624513" y="4603750"/>
            <a:ext cx="2944812" cy="393700"/>
          </a:xfrm>
          <a:prstGeom prst="rect">
            <a:avLst/>
          </a:prstGeom>
          <a:noFill/>
          <a:ln w="12700">
            <a:noFill/>
            <a:miter lim="800000"/>
            <a:headEnd/>
            <a:tailEnd/>
          </a:ln>
          <a:effectLst/>
        </p:spPr>
        <p:txBody>
          <a:bodyPr wrap="none" lIns="90488" tIns="44450" rIns="90488" bIns="44450">
            <a:spAutoFit/>
          </a:bodyPr>
          <a:lstStyle/>
          <a:p>
            <a:pPr eaLnBrk="0" hangingPunct="0"/>
            <a:r>
              <a:rPr lang="en-US" sz="2000" b="1" i="1">
                <a:solidFill>
                  <a:schemeClr val="accent2"/>
                </a:solidFill>
              </a:rPr>
              <a:t>Distance is meaningful</a:t>
            </a:r>
          </a:p>
        </p:txBody>
      </p:sp>
      <p:grpSp>
        <p:nvGrpSpPr>
          <p:cNvPr id="91152" name="Group 16"/>
          <p:cNvGrpSpPr>
            <a:grpSpLocks/>
          </p:cNvGrpSpPr>
          <p:nvPr/>
        </p:nvGrpSpPr>
        <p:grpSpPr bwMode="auto">
          <a:xfrm>
            <a:off x="1420813" y="1344613"/>
            <a:ext cx="2952750" cy="4495800"/>
            <a:chOff x="895" y="847"/>
            <a:chExt cx="1860" cy="2832"/>
          </a:xfrm>
        </p:grpSpPr>
        <p:grpSp>
          <p:nvGrpSpPr>
            <p:cNvPr id="91153" name="Group 17"/>
            <p:cNvGrpSpPr>
              <a:grpSpLocks/>
            </p:cNvGrpSpPr>
            <p:nvPr/>
          </p:nvGrpSpPr>
          <p:grpSpPr bwMode="auto">
            <a:xfrm>
              <a:off x="1828" y="1413"/>
              <a:ext cx="147" cy="251"/>
              <a:chOff x="1828" y="1413"/>
              <a:chExt cx="147" cy="251"/>
            </a:xfrm>
          </p:grpSpPr>
          <p:sp>
            <p:nvSpPr>
              <p:cNvPr id="91154" name="Freeform 18"/>
              <p:cNvSpPr>
                <a:spLocks/>
              </p:cNvSpPr>
              <p:nvPr/>
            </p:nvSpPr>
            <p:spPr bwMode="auto">
              <a:xfrm>
                <a:off x="1828" y="1413"/>
                <a:ext cx="123" cy="248"/>
              </a:xfrm>
              <a:custGeom>
                <a:avLst/>
                <a:gdLst/>
                <a:ahLst/>
                <a:cxnLst>
                  <a:cxn ang="0">
                    <a:pos x="55" y="247"/>
                  </a:cxn>
                  <a:cxn ang="0">
                    <a:pos x="47" y="197"/>
                  </a:cxn>
                  <a:cxn ang="0">
                    <a:pos x="28" y="166"/>
                  </a:cxn>
                  <a:cxn ang="0">
                    <a:pos x="17" y="128"/>
                  </a:cxn>
                  <a:cxn ang="0">
                    <a:pos x="22" y="96"/>
                  </a:cxn>
                  <a:cxn ang="0">
                    <a:pos x="26" y="76"/>
                  </a:cxn>
                  <a:cxn ang="0">
                    <a:pos x="17" y="45"/>
                  </a:cxn>
                  <a:cxn ang="0">
                    <a:pos x="0" y="21"/>
                  </a:cxn>
                  <a:cxn ang="0">
                    <a:pos x="10" y="4"/>
                  </a:cxn>
                  <a:cxn ang="0">
                    <a:pos x="28" y="0"/>
                  </a:cxn>
                  <a:cxn ang="0">
                    <a:pos x="46" y="4"/>
                  </a:cxn>
                  <a:cxn ang="0">
                    <a:pos x="56" y="17"/>
                  </a:cxn>
                  <a:cxn ang="0">
                    <a:pos x="65" y="28"/>
                  </a:cxn>
                  <a:cxn ang="0">
                    <a:pos x="98" y="74"/>
                  </a:cxn>
                  <a:cxn ang="0">
                    <a:pos x="122" y="118"/>
                  </a:cxn>
                  <a:cxn ang="0">
                    <a:pos x="113" y="176"/>
                  </a:cxn>
                  <a:cxn ang="0">
                    <a:pos x="100" y="247"/>
                  </a:cxn>
                  <a:cxn ang="0">
                    <a:pos x="55" y="247"/>
                  </a:cxn>
                </a:cxnLst>
                <a:rect l="0" t="0" r="r" b="b"/>
                <a:pathLst>
                  <a:path w="123" h="248">
                    <a:moveTo>
                      <a:pt x="55" y="247"/>
                    </a:moveTo>
                    <a:lnTo>
                      <a:pt x="47" y="197"/>
                    </a:lnTo>
                    <a:lnTo>
                      <a:pt x="28" y="166"/>
                    </a:lnTo>
                    <a:lnTo>
                      <a:pt x="17" y="128"/>
                    </a:lnTo>
                    <a:lnTo>
                      <a:pt x="22" y="96"/>
                    </a:lnTo>
                    <a:lnTo>
                      <a:pt x="26" y="76"/>
                    </a:lnTo>
                    <a:lnTo>
                      <a:pt x="17" y="45"/>
                    </a:lnTo>
                    <a:lnTo>
                      <a:pt x="0" y="21"/>
                    </a:lnTo>
                    <a:lnTo>
                      <a:pt x="10" y="4"/>
                    </a:lnTo>
                    <a:lnTo>
                      <a:pt x="28" y="0"/>
                    </a:lnTo>
                    <a:lnTo>
                      <a:pt x="46" y="4"/>
                    </a:lnTo>
                    <a:lnTo>
                      <a:pt x="56" y="17"/>
                    </a:lnTo>
                    <a:lnTo>
                      <a:pt x="65" y="28"/>
                    </a:lnTo>
                    <a:lnTo>
                      <a:pt x="98" y="74"/>
                    </a:lnTo>
                    <a:lnTo>
                      <a:pt x="122" y="118"/>
                    </a:lnTo>
                    <a:lnTo>
                      <a:pt x="113" y="176"/>
                    </a:lnTo>
                    <a:lnTo>
                      <a:pt x="100" y="247"/>
                    </a:lnTo>
                    <a:lnTo>
                      <a:pt x="55" y="247"/>
                    </a:lnTo>
                  </a:path>
                </a:pathLst>
              </a:custGeom>
              <a:solidFill>
                <a:srgbClr val="FFE0C0"/>
              </a:solidFill>
              <a:ln w="12700" cap="rnd" cmpd="sng">
                <a:solidFill>
                  <a:srgbClr val="000000"/>
                </a:solidFill>
                <a:prstDash val="solid"/>
                <a:round/>
                <a:headEnd type="none" w="med" len="med"/>
                <a:tailEnd type="none" w="med" len="med"/>
              </a:ln>
              <a:effectLst/>
            </p:spPr>
            <p:txBody>
              <a:bodyPr/>
              <a:lstStyle/>
              <a:p>
                <a:endParaRPr lang="en-US"/>
              </a:p>
            </p:txBody>
          </p:sp>
          <p:sp>
            <p:nvSpPr>
              <p:cNvPr id="91155" name="Freeform 19"/>
              <p:cNvSpPr>
                <a:spLocks/>
              </p:cNvSpPr>
              <p:nvPr/>
            </p:nvSpPr>
            <p:spPr bwMode="auto">
              <a:xfrm>
                <a:off x="1850" y="1609"/>
                <a:ext cx="125" cy="55"/>
              </a:xfrm>
              <a:custGeom>
                <a:avLst/>
                <a:gdLst/>
                <a:ahLst/>
                <a:cxnLst>
                  <a:cxn ang="0">
                    <a:pos x="0" y="0"/>
                  </a:cxn>
                  <a:cxn ang="0">
                    <a:pos x="6" y="54"/>
                  </a:cxn>
                  <a:cxn ang="0">
                    <a:pos x="124" y="54"/>
                  </a:cxn>
                  <a:cxn ang="0">
                    <a:pos x="118" y="0"/>
                  </a:cxn>
                  <a:cxn ang="0">
                    <a:pos x="73" y="7"/>
                  </a:cxn>
                  <a:cxn ang="0">
                    <a:pos x="0" y="0"/>
                  </a:cxn>
                </a:cxnLst>
                <a:rect l="0" t="0" r="r" b="b"/>
                <a:pathLst>
                  <a:path w="125" h="55">
                    <a:moveTo>
                      <a:pt x="0" y="0"/>
                    </a:moveTo>
                    <a:lnTo>
                      <a:pt x="6" y="54"/>
                    </a:lnTo>
                    <a:lnTo>
                      <a:pt x="124" y="54"/>
                    </a:lnTo>
                    <a:lnTo>
                      <a:pt x="118" y="0"/>
                    </a:lnTo>
                    <a:lnTo>
                      <a:pt x="73" y="7"/>
                    </a:lnTo>
                    <a:lnTo>
                      <a:pt x="0" y="0"/>
                    </a:lnTo>
                  </a:path>
                </a:pathLst>
              </a:custGeom>
              <a:solidFill>
                <a:srgbClr val="FFFFFF"/>
              </a:solidFill>
              <a:ln w="12700" cap="rnd" cmpd="sng">
                <a:solidFill>
                  <a:srgbClr val="000000"/>
                </a:solidFill>
                <a:prstDash val="solid"/>
                <a:round/>
                <a:headEnd type="none" w="med" len="med"/>
                <a:tailEnd type="none" w="med" len="med"/>
              </a:ln>
              <a:effectLst/>
            </p:spPr>
            <p:txBody>
              <a:bodyPr/>
              <a:lstStyle/>
              <a:p>
                <a:endParaRPr lang="en-US"/>
              </a:p>
            </p:txBody>
          </p:sp>
        </p:grpSp>
        <p:sp>
          <p:nvSpPr>
            <p:cNvPr id="91156" name="Freeform 20"/>
            <p:cNvSpPr>
              <a:spLocks/>
            </p:cNvSpPr>
            <p:nvPr/>
          </p:nvSpPr>
          <p:spPr bwMode="auto">
            <a:xfrm>
              <a:off x="1111" y="1605"/>
              <a:ext cx="584" cy="773"/>
            </a:xfrm>
            <a:custGeom>
              <a:avLst/>
              <a:gdLst/>
              <a:ahLst/>
              <a:cxnLst>
                <a:cxn ang="0">
                  <a:pos x="34" y="133"/>
                </a:cxn>
                <a:cxn ang="0">
                  <a:pos x="80" y="93"/>
                </a:cxn>
                <a:cxn ang="0">
                  <a:pos x="263" y="36"/>
                </a:cxn>
                <a:cxn ang="0">
                  <a:pos x="376" y="6"/>
                </a:cxn>
                <a:cxn ang="0">
                  <a:pos x="417" y="0"/>
                </a:cxn>
                <a:cxn ang="0">
                  <a:pos x="473" y="87"/>
                </a:cxn>
                <a:cxn ang="0">
                  <a:pos x="503" y="185"/>
                </a:cxn>
                <a:cxn ang="0">
                  <a:pos x="519" y="278"/>
                </a:cxn>
                <a:cxn ang="0">
                  <a:pos x="519" y="445"/>
                </a:cxn>
                <a:cxn ang="0">
                  <a:pos x="583" y="610"/>
                </a:cxn>
                <a:cxn ang="0">
                  <a:pos x="576" y="687"/>
                </a:cxn>
                <a:cxn ang="0">
                  <a:pos x="490" y="732"/>
                </a:cxn>
                <a:cxn ang="0">
                  <a:pos x="269" y="772"/>
                </a:cxn>
                <a:cxn ang="0">
                  <a:pos x="189" y="726"/>
                </a:cxn>
                <a:cxn ang="0">
                  <a:pos x="138" y="594"/>
                </a:cxn>
                <a:cxn ang="0">
                  <a:pos x="97" y="449"/>
                </a:cxn>
                <a:cxn ang="0">
                  <a:pos x="22" y="374"/>
                </a:cxn>
                <a:cxn ang="0">
                  <a:pos x="5" y="295"/>
                </a:cxn>
                <a:cxn ang="0">
                  <a:pos x="0" y="197"/>
                </a:cxn>
                <a:cxn ang="0">
                  <a:pos x="34" y="133"/>
                </a:cxn>
              </a:cxnLst>
              <a:rect l="0" t="0" r="r" b="b"/>
              <a:pathLst>
                <a:path w="584" h="773">
                  <a:moveTo>
                    <a:pt x="34" y="133"/>
                  </a:moveTo>
                  <a:lnTo>
                    <a:pt x="80" y="93"/>
                  </a:lnTo>
                  <a:lnTo>
                    <a:pt x="263" y="36"/>
                  </a:lnTo>
                  <a:lnTo>
                    <a:pt x="376" y="6"/>
                  </a:lnTo>
                  <a:lnTo>
                    <a:pt x="417" y="0"/>
                  </a:lnTo>
                  <a:lnTo>
                    <a:pt x="473" y="87"/>
                  </a:lnTo>
                  <a:lnTo>
                    <a:pt x="503" y="185"/>
                  </a:lnTo>
                  <a:lnTo>
                    <a:pt x="519" y="278"/>
                  </a:lnTo>
                  <a:lnTo>
                    <a:pt x="519" y="445"/>
                  </a:lnTo>
                  <a:lnTo>
                    <a:pt x="583" y="610"/>
                  </a:lnTo>
                  <a:lnTo>
                    <a:pt x="576" y="687"/>
                  </a:lnTo>
                  <a:lnTo>
                    <a:pt x="490" y="732"/>
                  </a:lnTo>
                  <a:lnTo>
                    <a:pt x="269" y="772"/>
                  </a:lnTo>
                  <a:lnTo>
                    <a:pt x="189" y="726"/>
                  </a:lnTo>
                  <a:lnTo>
                    <a:pt x="138" y="594"/>
                  </a:lnTo>
                  <a:lnTo>
                    <a:pt x="97" y="449"/>
                  </a:lnTo>
                  <a:lnTo>
                    <a:pt x="22" y="374"/>
                  </a:lnTo>
                  <a:lnTo>
                    <a:pt x="5" y="295"/>
                  </a:lnTo>
                  <a:lnTo>
                    <a:pt x="0" y="197"/>
                  </a:lnTo>
                  <a:lnTo>
                    <a:pt x="34" y="133"/>
                  </a:lnTo>
                </a:path>
              </a:pathLst>
            </a:custGeom>
            <a:solidFill>
              <a:srgbClr val="FFFFFF"/>
            </a:solidFill>
            <a:ln w="12700" cap="rnd" cmpd="sng">
              <a:solidFill>
                <a:srgbClr val="000000"/>
              </a:solidFill>
              <a:prstDash val="solid"/>
              <a:round/>
              <a:headEnd type="none" w="med" len="med"/>
              <a:tailEnd type="none" w="med" len="med"/>
            </a:ln>
            <a:effectLst/>
          </p:spPr>
          <p:txBody>
            <a:bodyPr/>
            <a:lstStyle/>
            <a:p>
              <a:endParaRPr lang="en-US"/>
            </a:p>
          </p:txBody>
        </p:sp>
        <p:grpSp>
          <p:nvGrpSpPr>
            <p:cNvPr id="91157" name="Group 21"/>
            <p:cNvGrpSpPr>
              <a:grpSpLocks/>
            </p:cNvGrpSpPr>
            <p:nvPr/>
          </p:nvGrpSpPr>
          <p:grpSpPr bwMode="auto">
            <a:xfrm>
              <a:off x="1353" y="1577"/>
              <a:ext cx="639" cy="847"/>
              <a:chOff x="1353" y="1577"/>
              <a:chExt cx="639" cy="847"/>
            </a:xfrm>
          </p:grpSpPr>
          <p:sp>
            <p:nvSpPr>
              <p:cNvPr id="91158" name="Freeform 22"/>
              <p:cNvSpPr>
                <a:spLocks/>
              </p:cNvSpPr>
              <p:nvPr/>
            </p:nvSpPr>
            <p:spPr bwMode="auto">
              <a:xfrm>
                <a:off x="1353" y="1577"/>
                <a:ext cx="639" cy="847"/>
              </a:xfrm>
              <a:custGeom>
                <a:avLst/>
                <a:gdLst/>
                <a:ahLst/>
                <a:cxnLst>
                  <a:cxn ang="0">
                    <a:pos x="0" y="52"/>
                  </a:cxn>
                  <a:cxn ang="0">
                    <a:pos x="35" y="102"/>
                  </a:cxn>
                  <a:cxn ang="0">
                    <a:pos x="81" y="177"/>
                  </a:cxn>
                  <a:cxn ang="0">
                    <a:pos x="127" y="276"/>
                  </a:cxn>
                  <a:cxn ang="0">
                    <a:pos x="164" y="374"/>
                  </a:cxn>
                  <a:cxn ang="0">
                    <a:pos x="190" y="453"/>
                  </a:cxn>
                  <a:cxn ang="0">
                    <a:pos x="235" y="617"/>
                  </a:cxn>
                  <a:cxn ang="0">
                    <a:pos x="248" y="667"/>
                  </a:cxn>
                  <a:cxn ang="0">
                    <a:pos x="267" y="699"/>
                  </a:cxn>
                  <a:cxn ang="0">
                    <a:pos x="283" y="726"/>
                  </a:cxn>
                  <a:cxn ang="0">
                    <a:pos x="409" y="811"/>
                  </a:cxn>
                  <a:cxn ang="0">
                    <a:pos x="456" y="846"/>
                  </a:cxn>
                  <a:cxn ang="0">
                    <a:pos x="450" y="760"/>
                  </a:cxn>
                  <a:cxn ang="0">
                    <a:pos x="429" y="689"/>
                  </a:cxn>
                  <a:cxn ang="0">
                    <a:pos x="405" y="616"/>
                  </a:cxn>
                  <a:cxn ang="0">
                    <a:pos x="348" y="525"/>
                  </a:cxn>
                  <a:cxn ang="0">
                    <a:pos x="312" y="425"/>
                  </a:cxn>
                  <a:cxn ang="0">
                    <a:pos x="295" y="276"/>
                  </a:cxn>
                  <a:cxn ang="0">
                    <a:pos x="370" y="334"/>
                  </a:cxn>
                  <a:cxn ang="0">
                    <a:pos x="439" y="381"/>
                  </a:cxn>
                  <a:cxn ang="0">
                    <a:pos x="508" y="403"/>
                  </a:cxn>
                  <a:cxn ang="0">
                    <a:pos x="552" y="414"/>
                  </a:cxn>
                  <a:cxn ang="0">
                    <a:pos x="587" y="409"/>
                  </a:cxn>
                  <a:cxn ang="0">
                    <a:pos x="609" y="381"/>
                  </a:cxn>
                  <a:cxn ang="0">
                    <a:pos x="633" y="302"/>
                  </a:cxn>
                  <a:cxn ang="0">
                    <a:pos x="638" y="244"/>
                  </a:cxn>
                  <a:cxn ang="0">
                    <a:pos x="638" y="147"/>
                  </a:cxn>
                  <a:cxn ang="0">
                    <a:pos x="638" y="66"/>
                  </a:cxn>
                  <a:cxn ang="0">
                    <a:pos x="535" y="68"/>
                  </a:cxn>
                  <a:cxn ang="0">
                    <a:pos x="490" y="58"/>
                  </a:cxn>
                  <a:cxn ang="0">
                    <a:pos x="484" y="149"/>
                  </a:cxn>
                  <a:cxn ang="0">
                    <a:pos x="473" y="178"/>
                  </a:cxn>
                  <a:cxn ang="0">
                    <a:pos x="405" y="144"/>
                  </a:cxn>
                  <a:cxn ang="0">
                    <a:pos x="358" y="104"/>
                  </a:cxn>
                  <a:cxn ang="0">
                    <a:pos x="272" y="58"/>
                  </a:cxn>
                  <a:cxn ang="0">
                    <a:pos x="210" y="17"/>
                  </a:cxn>
                  <a:cxn ang="0">
                    <a:pos x="154" y="0"/>
                  </a:cxn>
                  <a:cxn ang="0">
                    <a:pos x="85" y="28"/>
                  </a:cxn>
                  <a:cxn ang="0">
                    <a:pos x="0" y="52"/>
                  </a:cxn>
                </a:cxnLst>
                <a:rect l="0" t="0" r="r" b="b"/>
                <a:pathLst>
                  <a:path w="639" h="847">
                    <a:moveTo>
                      <a:pt x="0" y="52"/>
                    </a:moveTo>
                    <a:lnTo>
                      <a:pt x="35" y="102"/>
                    </a:lnTo>
                    <a:lnTo>
                      <a:pt x="81" y="177"/>
                    </a:lnTo>
                    <a:lnTo>
                      <a:pt x="127" y="276"/>
                    </a:lnTo>
                    <a:lnTo>
                      <a:pt x="164" y="374"/>
                    </a:lnTo>
                    <a:lnTo>
                      <a:pt x="190" y="453"/>
                    </a:lnTo>
                    <a:lnTo>
                      <a:pt x="235" y="617"/>
                    </a:lnTo>
                    <a:lnTo>
                      <a:pt x="248" y="667"/>
                    </a:lnTo>
                    <a:lnTo>
                      <a:pt x="267" y="699"/>
                    </a:lnTo>
                    <a:lnTo>
                      <a:pt x="283" y="726"/>
                    </a:lnTo>
                    <a:lnTo>
                      <a:pt x="409" y="811"/>
                    </a:lnTo>
                    <a:lnTo>
                      <a:pt x="456" y="846"/>
                    </a:lnTo>
                    <a:lnTo>
                      <a:pt x="450" y="760"/>
                    </a:lnTo>
                    <a:lnTo>
                      <a:pt x="429" y="689"/>
                    </a:lnTo>
                    <a:lnTo>
                      <a:pt x="405" y="616"/>
                    </a:lnTo>
                    <a:lnTo>
                      <a:pt x="348" y="525"/>
                    </a:lnTo>
                    <a:lnTo>
                      <a:pt x="312" y="425"/>
                    </a:lnTo>
                    <a:lnTo>
                      <a:pt x="295" y="276"/>
                    </a:lnTo>
                    <a:lnTo>
                      <a:pt x="370" y="334"/>
                    </a:lnTo>
                    <a:lnTo>
                      <a:pt x="439" y="381"/>
                    </a:lnTo>
                    <a:lnTo>
                      <a:pt x="508" y="403"/>
                    </a:lnTo>
                    <a:lnTo>
                      <a:pt x="552" y="414"/>
                    </a:lnTo>
                    <a:lnTo>
                      <a:pt x="587" y="409"/>
                    </a:lnTo>
                    <a:lnTo>
                      <a:pt x="609" y="381"/>
                    </a:lnTo>
                    <a:lnTo>
                      <a:pt x="633" y="302"/>
                    </a:lnTo>
                    <a:lnTo>
                      <a:pt x="638" y="244"/>
                    </a:lnTo>
                    <a:lnTo>
                      <a:pt x="638" y="147"/>
                    </a:lnTo>
                    <a:lnTo>
                      <a:pt x="638" y="66"/>
                    </a:lnTo>
                    <a:lnTo>
                      <a:pt x="535" y="68"/>
                    </a:lnTo>
                    <a:lnTo>
                      <a:pt x="490" y="58"/>
                    </a:lnTo>
                    <a:lnTo>
                      <a:pt x="484" y="149"/>
                    </a:lnTo>
                    <a:lnTo>
                      <a:pt x="473" y="178"/>
                    </a:lnTo>
                    <a:lnTo>
                      <a:pt x="405" y="144"/>
                    </a:lnTo>
                    <a:lnTo>
                      <a:pt x="358" y="104"/>
                    </a:lnTo>
                    <a:lnTo>
                      <a:pt x="272" y="58"/>
                    </a:lnTo>
                    <a:lnTo>
                      <a:pt x="210" y="17"/>
                    </a:lnTo>
                    <a:lnTo>
                      <a:pt x="154" y="0"/>
                    </a:lnTo>
                    <a:lnTo>
                      <a:pt x="85" y="28"/>
                    </a:lnTo>
                    <a:lnTo>
                      <a:pt x="0" y="52"/>
                    </a:lnTo>
                  </a:path>
                </a:pathLst>
              </a:custGeom>
              <a:solidFill>
                <a:srgbClr val="0000FF"/>
              </a:solidFill>
              <a:ln w="12700" cap="rnd" cmpd="sng">
                <a:solidFill>
                  <a:srgbClr val="000000"/>
                </a:solidFill>
                <a:prstDash val="solid"/>
                <a:round/>
                <a:headEnd type="none" w="med" len="med"/>
                <a:tailEnd type="none" w="med" len="med"/>
              </a:ln>
              <a:effectLst/>
            </p:spPr>
            <p:txBody>
              <a:bodyPr/>
              <a:lstStyle/>
              <a:p>
                <a:endParaRPr lang="en-US"/>
              </a:p>
            </p:txBody>
          </p:sp>
          <p:sp>
            <p:nvSpPr>
              <p:cNvPr id="91159" name="Freeform 23"/>
              <p:cNvSpPr>
                <a:spLocks/>
              </p:cNvSpPr>
              <p:nvPr/>
            </p:nvSpPr>
            <p:spPr bwMode="auto">
              <a:xfrm>
                <a:off x="1395" y="1618"/>
                <a:ext cx="180" cy="514"/>
              </a:xfrm>
              <a:custGeom>
                <a:avLst/>
                <a:gdLst/>
                <a:ahLst/>
                <a:cxnLst>
                  <a:cxn ang="0">
                    <a:pos x="0" y="0"/>
                  </a:cxn>
                  <a:cxn ang="0">
                    <a:pos x="78" y="35"/>
                  </a:cxn>
                  <a:cxn ang="0">
                    <a:pos x="71" y="96"/>
                  </a:cxn>
                  <a:cxn ang="0">
                    <a:pos x="121" y="99"/>
                  </a:cxn>
                  <a:cxn ang="0">
                    <a:pos x="152" y="210"/>
                  </a:cxn>
                  <a:cxn ang="0">
                    <a:pos x="170" y="330"/>
                  </a:cxn>
                  <a:cxn ang="0">
                    <a:pos x="177" y="444"/>
                  </a:cxn>
                  <a:cxn ang="0">
                    <a:pos x="179" y="513"/>
                  </a:cxn>
                </a:cxnLst>
                <a:rect l="0" t="0" r="r" b="b"/>
                <a:pathLst>
                  <a:path w="180" h="514">
                    <a:moveTo>
                      <a:pt x="0" y="0"/>
                    </a:moveTo>
                    <a:lnTo>
                      <a:pt x="78" y="35"/>
                    </a:lnTo>
                    <a:lnTo>
                      <a:pt x="71" y="96"/>
                    </a:lnTo>
                    <a:lnTo>
                      <a:pt x="121" y="99"/>
                    </a:lnTo>
                    <a:lnTo>
                      <a:pt x="152" y="210"/>
                    </a:lnTo>
                    <a:lnTo>
                      <a:pt x="170" y="330"/>
                    </a:lnTo>
                    <a:lnTo>
                      <a:pt x="177" y="444"/>
                    </a:lnTo>
                    <a:lnTo>
                      <a:pt x="179" y="513"/>
                    </a:lnTo>
                  </a:path>
                </a:pathLst>
              </a:custGeom>
              <a:noFill/>
              <a:ln w="12700" cap="rnd" cmpd="sng">
                <a:solidFill>
                  <a:srgbClr val="000000"/>
                </a:solidFill>
                <a:prstDash val="solid"/>
                <a:round/>
                <a:headEnd type="none" w="med" len="med"/>
                <a:tailEnd type="none" w="med" len="med"/>
              </a:ln>
              <a:effectLst/>
            </p:spPr>
            <p:txBody>
              <a:bodyPr/>
              <a:lstStyle/>
              <a:p>
                <a:endParaRPr lang="en-US"/>
              </a:p>
            </p:txBody>
          </p:sp>
        </p:grpSp>
        <p:sp>
          <p:nvSpPr>
            <p:cNvPr id="91160" name="Freeform 24"/>
            <p:cNvSpPr>
              <a:spLocks/>
            </p:cNvSpPr>
            <p:nvPr/>
          </p:nvSpPr>
          <p:spPr bwMode="auto">
            <a:xfrm>
              <a:off x="1199" y="1618"/>
              <a:ext cx="193" cy="160"/>
            </a:xfrm>
            <a:custGeom>
              <a:avLst/>
              <a:gdLst/>
              <a:ahLst/>
              <a:cxnLst>
                <a:cxn ang="0">
                  <a:pos x="17" y="51"/>
                </a:cxn>
                <a:cxn ang="0">
                  <a:pos x="0" y="77"/>
                </a:cxn>
                <a:cxn ang="0">
                  <a:pos x="83" y="159"/>
                </a:cxn>
                <a:cxn ang="0">
                  <a:pos x="110" y="62"/>
                </a:cxn>
                <a:cxn ang="0">
                  <a:pos x="192" y="110"/>
                </a:cxn>
                <a:cxn ang="0">
                  <a:pos x="188" y="27"/>
                </a:cxn>
                <a:cxn ang="0">
                  <a:pos x="138" y="0"/>
                </a:cxn>
                <a:cxn ang="0">
                  <a:pos x="17" y="51"/>
                </a:cxn>
              </a:cxnLst>
              <a:rect l="0" t="0" r="r" b="b"/>
              <a:pathLst>
                <a:path w="193" h="160">
                  <a:moveTo>
                    <a:pt x="17" y="51"/>
                  </a:moveTo>
                  <a:lnTo>
                    <a:pt x="0" y="77"/>
                  </a:lnTo>
                  <a:lnTo>
                    <a:pt x="83" y="159"/>
                  </a:lnTo>
                  <a:lnTo>
                    <a:pt x="110" y="62"/>
                  </a:lnTo>
                  <a:lnTo>
                    <a:pt x="192" y="110"/>
                  </a:lnTo>
                  <a:lnTo>
                    <a:pt x="188" y="27"/>
                  </a:lnTo>
                  <a:lnTo>
                    <a:pt x="138" y="0"/>
                  </a:lnTo>
                  <a:lnTo>
                    <a:pt x="17" y="51"/>
                  </a:lnTo>
                </a:path>
              </a:pathLst>
            </a:custGeom>
            <a:solidFill>
              <a:srgbClr val="FFFFFF"/>
            </a:solidFill>
            <a:ln w="12700" cap="rnd" cmpd="sng">
              <a:solidFill>
                <a:srgbClr val="000000"/>
              </a:solidFill>
              <a:prstDash val="solid"/>
              <a:round/>
              <a:headEnd type="none" w="med" len="med"/>
              <a:tailEnd type="none" w="med" len="med"/>
            </a:ln>
            <a:effectLst/>
          </p:spPr>
          <p:txBody>
            <a:bodyPr/>
            <a:lstStyle/>
            <a:p>
              <a:endParaRPr lang="en-US"/>
            </a:p>
          </p:txBody>
        </p:sp>
        <p:grpSp>
          <p:nvGrpSpPr>
            <p:cNvPr id="91161" name="Group 25"/>
            <p:cNvGrpSpPr>
              <a:grpSpLocks/>
            </p:cNvGrpSpPr>
            <p:nvPr/>
          </p:nvGrpSpPr>
          <p:grpSpPr bwMode="auto">
            <a:xfrm>
              <a:off x="1862" y="847"/>
              <a:ext cx="893" cy="2250"/>
              <a:chOff x="1862" y="847"/>
              <a:chExt cx="893" cy="2250"/>
            </a:xfrm>
          </p:grpSpPr>
          <p:grpSp>
            <p:nvGrpSpPr>
              <p:cNvPr id="91162" name="Group 26"/>
              <p:cNvGrpSpPr>
                <a:grpSpLocks/>
              </p:cNvGrpSpPr>
              <p:nvPr/>
            </p:nvGrpSpPr>
            <p:grpSpPr bwMode="auto">
              <a:xfrm>
                <a:off x="1882" y="847"/>
                <a:ext cx="873" cy="2250"/>
                <a:chOff x="1882" y="847"/>
                <a:chExt cx="873" cy="2250"/>
              </a:xfrm>
            </p:grpSpPr>
            <p:sp>
              <p:nvSpPr>
                <p:cNvPr id="91163" name="Freeform 27"/>
                <p:cNvSpPr>
                  <a:spLocks/>
                </p:cNvSpPr>
                <p:nvPr/>
              </p:nvSpPr>
              <p:spPr bwMode="auto">
                <a:xfrm>
                  <a:off x="1882" y="861"/>
                  <a:ext cx="87" cy="2236"/>
                </a:xfrm>
                <a:custGeom>
                  <a:avLst/>
                  <a:gdLst/>
                  <a:ahLst/>
                  <a:cxnLst>
                    <a:cxn ang="0">
                      <a:pos x="0" y="4"/>
                    </a:cxn>
                    <a:cxn ang="0">
                      <a:pos x="43" y="2235"/>
                    </a:cxn>
                    <a:cxn ang="0">
                      <a:pos x="86" y="2235"/>
                    </a:cxn>
                    <a:cxn ang="0">
                      <a:pos x="43" y="0"/>
                    </a:cxn>
                    <a:cxn ang="0">
                      <a:pos x="0" y="4"/>
                    </a:cxn>
                  </a:cxnLst>
                  <a:rect l="0" t="0" r="r" b="b"/>
                  <a:pathLst>
                    <a:path w="87" h="2236">
                      <a:moveTo>
                        <a:pt x="0" y="4"/>
                      </a:moveTo>
                      <a:lnTo>
                        <a:pt x="43" y="2235"/>
                      </a:lnTo>
                      <a:lnTo>
                        <a:pt x="86" y="2235"/>
                      </a:lnTo>
                      <a:lnTo>
                        <a:pt x="43" y="0"/>
                      </a:lnTo>
                      <a:lnTo>
                        <a:pt x="0" y="4"/>
                      </a:lnTo>
                    </a:path>
                  </a:pathLst>
                </a:custGeom>
                <a:solidFill>
                  <a:srgbClr val="A05000"/>
                </a:solidFill>
                <a:ln w="12700" cap="rnd" cmpd="sng">
                  <a:solidFill>
                    <a:srgbClr val="000000"/>
                  </a:solidFill>
                  <a:prstDash val="solid"/>
                  <a:round/>
                  <a:headEnd type="none" w="med" len="med"/>
                  <a:tailEnd type="none" w="med" len="med"/>
                </a:ln>
                <a:effectLst/>
              </p:spPr>
              <p:txBody>
                <a:bodyPr/>
                <a:lstStyle/>
                <a:p>
                  <a:endParaRPr lang="en-US"/>
                </a:p>
              </p:txBody>
            </p:sp>
            <p:sp>
              <p:nvSpPr>
                <p:cNvPr id="91164" name="Freeform 28"/>
                <p:cNvSpPr>
                  <a:spLocks/>
                </p:cNvSpPr>
                <p:nvPr/>
              </p:nvSpPr>
              <p:spPr bwMode="auto">
                <a:xfrm>
                  <a:off x="1924" y="847"/>
                  <a:ext cx="831" cy="296"/>
                </a:xfrm>
                <a:custGeom>
                  <a:avLst/>
                  <a:gdLst/>
                  <a:ahLst/>
                  <a:cxnLst>
                    <a:cxn ang="0">
                      <a:pos x="0" y="27"/>
                    </a:cxn>
                    <a:cxn ang="0">
                      <a:pos x="64" y="8"/>
                    </a:cxn>
                    <a:cxn ang="0">
                      <a:pos x="108" y="4"/>
                    </a:cxn>
                    <a:cxn ang="0">
                      <a:pos x="156" y="1"/>
                    </a:cxn>
                    <a:cxn ang="0">
                      <a:pos x="203" y="0"/>
                    </a:cxn>
                    <a:cxn ang="0">
                      <a:pos x="257" y="3"/>
                    </a:cxn>
                    <a:cxn ang="0">
                      <a:pos x="292" y="10"/>
                    </a:cxn>
                    <a:cxn ang="0">
                      <a:pos x="328" y="20"/>
                    </a:cxn>
                    <a:cxn ang="0">
                      <a:pos x="348" y="27"/>
                    </a:cxn>
                    <a:cxn ang="0">
                      <a:pos x="379" y="41"/>
                    </a:cxn>
                    <a:cxn ang="0">
                      <a:pos x="420" y="65"/>
                    </a:cxn>
                    <a:cxn ang="0">
                      <a:pos x="458" y="71"/>
                    </a:cxn>
                    <a:cxn ang="0">
                      <a:pos x="479" y="71"/>
                    </a:cxn>
                    <a:cxn ang="0">
                      <a:pos x="517" y="67"/>
                    </a:cxn>
                    <a:cxn ang="0">
                      <a:pos x="552" y="55"/>
                    </a:cxn>
                    <a:cxn ang="0">
                      <a:pos x="588" y="45"/>
                    </a:cxn>
                    <a:cxn ang="0">
                      <a:pos x="640" y="38"/>
                    </a:cxn>
                    <a:cxn ang="0">
                      <a:pos x="701" y="38"/>
                    </a:cxn>
                    <a:cxn ang="0">
                      <a:pos x="767" y="59"/>
                    </a:cxn>
                    <a:cxn ang="0">
                      <a:pos x="830" y="89"/>
                    </a:cxn>
                    <a:cxn ang="0">
                      <a:pos x="767" y="130"/>
                    </a:cxn>
                    <a:cxn ang="0">
                      <a:pos x="718" y="165"/>
                    </a:cxn>
                    <a:cxn ang="0">
                      <a:pos x="760" y="209"/>
                    </a:cxn>
                    <a:cxn ang="0">
                      <a:pos x="823" y="256"/>
                    </a:cxn>
                    <a:cxn ang="0">
                      <a:pos x="774" y="271"/>
                    </a:cxn>
                    <a:cxn ang="0">
                      <a:pos x="697" y="285"/>
                    </a:cxn>
                    <a:cxn ang="0">
                      <a:pos x="611" y="293"/>
                    </a:cxn>
                    <a:cxn ang="0">
                      <a:pos x="519" y="295"/>
                    </a:cxn>
                    <a:cxn ang="0">
                      <a:pos x="454" y="291"/>
                    </a:cxn>
                    <a:cxn ang="0">
                      <a:pos x="390" y="281"/>
                    </a:cxn>
                    <a:cxn ang="0">
                      <a:pos x="350" y="267"/>
                    </a:cxn>
                    <a:cxn ang="0">
                      <a:pos x="297" y="224"/>
                    </a:cxn>
                    <a:cxn ang="0">
                      <a:pos x="258" y="215"/>
                    </a:cxn>
                    <a:cxn ang="0">
                      <a:pos x="213" y="215"/>
                    </a:cxn>
                    <a:cxn ang="0">
                      <a:pos x="179" y="219"/>
                    </a:cxn>
                    <a:cxn ang="0">
                      <a:pos x="139" y="224"/>
                    </a:cxn>
                    <a:cxn ang="0">
                      <a:pos x="95" y="238"/>
                    </a:cxn>
                    <a:cxn ang="0">
                      <a:pos x="62" y="247"/>
                    </a:cxn>
                    <a:cxn ang="0">
                      <a:pos x="0" y="281"/>
                    </a:cxn>
                    <a:cxn ang="0">
                      <a:pos x="22" y="245"/>
                    </a:cxn>
                    <a:cxn ang="0">
                      <a:pos x="33" y="209"/>
                    </a:cxn>
                    <a:cxn ang="0">
                      <a:pos x="41" y="162"/>
                    </a:cxn>
                    <a:cxn ang="0">
                      <a:pos x="39" y="115"/>
                    </a:cxn>
                    <a:cxn ang="0">
                      <a:pos x="23" y="71"/>
                    </a:cxn>
                    <a:cxn ang="0">
                      <a:pos x="0" y="27"/>
                    </a:cxn>
                  </a:cxnLst>
                  <a:rect l="0" t="0" r="r" b="b"/>
                  <a:pathLst>
                    <a:path w="831" h="296">
                      <a:moveTo>
                        <a:pt x="0" y="27"/>
                      </a:moveTo>
                      <a:lnTo>
                        <a:pt x="64" y="8"/>
                      </a:lnTo>
                      <a:lnTo>
                        <a:pt x="108" y="4"/>
                      </a:lnTo>
                      <a:lnTo>
                        <a:pt x="156" y="1"/>
                      </a:lnTo>
                      <a:lnTo>
                        <a:pt x="203" y="0"/>
                      </a:lnTo>
                      <a:lnTo>
                        <a:pt x="257" y="3"/>
                      </a:lnTo>
                      <a:lnTo>
                        <a:pt x="292" y="10"/>
                      </a:lnTo>
                      <a:lnTo>
                        <a:pt x="328" y="20"/>
                      </a:lnTo>
                      <a:lnTo>
                        <a:pt x="348" y="27"/>
                      </a:lnTo>
                      <a:lnTo>
                        <a:pt x="379" y="41"/>
                      </a:lnTo>
                      <a:lnTo>
                        <a:pt x="420" y="65"/>
                      </a:lnTo>
                      <a:lnTo>
                        <a:pt x="458" y="71"/>
                      </a:lnTo>
                      <a:lnTo>
                        <a:pt x="479" y="71"/>
                      </a:lnTo>
                      <a:lnTo>
                        <a:pt x="517" y="67"/>
                      </a:lnTo>
                      <a:lnTo>
                        <a:pt x="552" y="55"/>
                      </a:lnTo>
                      <a:lnTo>
                        <a:pt x="588" y="45"/>
                      </a:lnTo>
                      <a:lnTo>
                        <a:pt x="640" y="38"/>
                      </a:lnTo>
                      <a:lnTo>
                        <a:pt x="701" y="38"/>
                      </a:lnTo>
                      <a:lnTo>
                        <a:pt x="767" y="59"/>
                      </a:lnTo>
                      <a:lnTo>
                        <a:pt x="830" y="89"/>
                      </a:lnTo>
                      <a:lnTo>
                        <a:pt x="767" y="130"/>
                      </a:lnTo>
                      <a:lnTo>
                        <a:pt x="718" y="165"/>
                      </a:lnTo>
                      <a:lnTo>
                        <a:pt x="760" y="209"/>
                      </a:lnTo>
                      <a:lnTo>
                        <a:pt x="823" y="256"/>
                      </a:lnTo>
                      <a:lnTo>
                        <a:pt x="774" y="271"/>
                      </a:lnTo>
                      <a:lnTo>
                        <a:pt x="697" y="285"/>
                      </a:lnTo>
                      <a:lnTo>
                        <a:pt x="611" y="293"/>
                      </a:lnTo>
                      <a:lnTo>
                        <a:pt x="519" y="295"/>
                      </a:lnTo>
                      <a:lnTo>
                        <a:pt x="454" y="291"/>
                      </a:lnTo>
                      <a:lnTo>
                        <a:pt x="390" y="281"/>
                      </a:lnTo>
                      <a:lnTo>
                        <a:pt x="350" y="267"/>
                      </a:lnTo>
                      <a:lnTo>
                        <a:pt x="297" y="224"/>
                      </a:lnTo>
                      <a:lnTo>
                        <a:pt x="258" y="215"/>
                      </a:lnTo>
                      <a:lnTo>
                        <a:pt x="213" y="215"/>
                      </a:lnTo>
                      <a:lnTo>
                        <a:pt x="179" y="219"/>
                      </a:lnTo>
                      <a:lnTo>
                        <a:pt x="139" y="224"/>
                      </a:lnTo>
                      <a:lnTo>
                        <a:pt x="95" y="238"/>
                      </a:lnTo>
                      <a:lnTo>
                        <a:pt x="62" y="247"/>
                      </a:lnTo>
                      <a:lnTo>
                        <a:pt x="0" y="281"/>
                      </a:lnTo>
                      <a:lnTo>
                        <a:pt x="22" y="245"/>
                      </a:lnTo>
                      <a:lnTo>
                        <a:pt x="33" y="209"/>
                      </a:lnTo>
                      <a:lnTo>
                        <a:pt x="41" y="162"/>
                      </a:lnTo>
                      <a:lnTo>
                        <a:pt x="39" y="115"/>
                      </a:lnTo>
                      <a:lnTo>
                        <a:pt x="23" y="71"/>
                      </a:lnTo>
                      <a:lnTo>
                        <a:pt x="0" y="27"/>
                      </a:lnTo>
                    </a:path>
                  </a:pathLst>
                </a:custGeom>
                <a:solidFill>
                  <a:srgbClr val="00FF00"/>
                </a:solidFill>
                <a:ln w="12700" cap="rnd" cmpd="sng">
                  <a:solidFill>
                    <a:srgbClr val="000000"/>
                  </a:solidFill>
                  <a:prstDash val="solid"/>
                  <a:round/>
                  <a:headEnd type="none" w="med" len="med"/>
                  <a:tailEnd type="none" w="med" len="med"/>
                </a:ln>
                <a:effectLst/>
              </p:spPr>
              <p:txBody>
                <a:bodyPr/>
                <a:lstStyle/>
                <a:p>
                  <a:endParaRPr lang="en-US"/>
                </a:p>
              </p:txBody>
            </p:sp>
          </p:grpSp>
          <p:sp>
            <p:nvSpPr>
              <p:cNvPr id="91165" name="Freeform 29"/>
              <p:cNvSpPr>
                <a:spLocks/>
              </p:cNvSpPr>
              <p:nvPr/>
            </p:nvSpPr>
            <p:spPr bwMode="auto">
              <a:xfrm>
                <a:off x="1862" y="1428"/>
                <a:ext cx="134" cy="190"/>
              </a:xfrm>
              <a:custGeom>
                <a:avLst/>
                <a:gdLst/>
                <a:ahLst/>
                <a:cxnLst>
                  <a:cxn ang="0">
                    <a:pos x="58" y="3"/>
                  </a:cxn>
                  <a:cxn ang="0">
                    <a:pos x="33" y="15"/>
                  </a:cxn>
                  <a:cxn ang="0">
                    <a:pos x="9" y="37"/>
                  </a:cxn>
                  <a:cxn ang="0">
                    <a:pos x="0" y="51"/>
                  </a:cxn>
                  <a:cxn ang="0">
                    <a:pos x="4" y="64"/>
                  </a:cxn>
                  <a:cxn ang="0">
                    <a:pos x="16" y="71"/>
                  </a:cxn>
                  <a:cxn ang="0">
                    <a:pos x="38" y="67"/>
                  </a:cxn>
                  <a:cxn ang="0">
                    <a:pos x="12" y="74"/>
                  </a:cxn>
                  <a:cxn ang="0">
                    <a:pos x="9" y="87"/>
                  </a:cxn>
                  <a:cxn ang="0">
                    <a:pos x="12" y="100"/>
                  </a:cxn>
                  <a:cxn ang="0">
                    <a:pos x="18" y="113"/>
                  </a:cxn>
                  <a:cxn ang="0">
                    <a:pos x="44" y="108"/>
                  </a:cxn>
                  <a:cxn ang="0">
                    <a:pos x="16" y="117"/>
                  </a:cxn>
                  <a:cxn ang="0">
                    <a:pos x="16" y="128"/>
                  </a:cxn>
                  <a:cxn ang="0">
                    <a:pos x="20" y="144"/>
                  </a:cxn>
                  <a:cxn ang="0">
                    <a:pos x="30" y="151"/>
                  </a:cxn>
                  <a:cxn ang="0">
                    <a:pos x="44" y="149"/>
                  </a:cxn>
                  <a:cxn ang="0">
                    <a:pos x="28" y="156"/>
                  </a:cxn>
                  <a:cxn ang="0">
                    <a:pos x="25" y="166"/>
                  </a:cxn>
                  <a:cxn ang="0">
                    <a:pos x="27" y="178"/>
                  </a:cxn>
                  <a:cxn ang="0">
                    <a:pos x="45" y="189"/>
                  </a:cxn>
                  <a:cxn ang="0">
                    <a:pos x="70" y="185"/>
                  </a:cxn>
                  <a:cxn ang="0">
                    <a:pos x="95" y="176"/>
                  </a:cxn>
                  <a:cxn ang="0">
                    <a:pos x="112" y="166"/>
                  </a:cxn>
                  <a:cxn ang="0">
                    <a:pos x="128" y="147"/>
                  </a:cxn>
                  <a:cxn ang="0">
                    <a:pos x="126" y="121"/>
                  </a:cxn>
                  <a:cxn ang="0">
                    <a:pos x="133" y="96"/>
                  </a:cxn>
                  <a:cxn ang="0">
                    <a:pos x="118" y="76"/>
                  </a:cxn>
                  <a:cxn ang="0">
                    <a:pos x="120" y="51"/>
                  </a:cxn>
                  <a:cxn ang="0">
                    <a:pos x="109" y="37"/>
                  </a:cxn>
                  <a:cxn ang="0">
                    <a:pos x="111" y="14"/>
                  </a:cxn>
                  <a:cxn ang="0">
                    <a:pos x="94" y="0"/>
                  </a:cxn>
                  <a:cxn ang="0">
                    <a:pos x="58" y="3"/>
                  </a:cxn>
                </a:cxnLst>
                <a:rect l="0" t="0" r="r" b="b"/>
                <a:pathLst>
                  <a:path w="134" h="190">
                    <a:moveTo>
                      <a:pt x="58" y="3"/>
                    </a:moveTo>
                    <a:lnTo>
                      <a:pt x="33" y="15"/>
                    </a:lnTo>
                    <a:lnTo>
                      <a:pt x="9" y="37"/>
                    </a:lnTo>
                    <a:lnTo>
                      <a:pt x="0" y="51"/>
                    </a:lnTo>
                    <a:lnTo>
                      <a:pt x="4" y="64"/>
                    </a:lnTo>
                    <a:lnTo>
                      <a:pt x="16" y="71"/>
                    </a:lnTo>
                    <a:lnTo>
                      <a:pt x="38" y="67"/>
                    </a:lnTo>
                    <a:lnTo>
                      <a:pt x="12" y="74"/>
                    </a:lnTo>
                    <a:lnTo>
                      <a:pt x="9" y="87"/>
                    </a:lnTo>
                    <a:lnTo>
                      <a:pt x="12" y="100"/>
                    </a:lnTo>
                    <a:lnTo>
                      <a:pt x="18" y="113"/>
                    </a:lnTo>
                    <a:lnTo>
                      <a:pt x="44" y="108"/>
                    </a:lnTo>
                    <a:lnTo>
                      <a:pt x="16" y="117"/>
                    </a:lnTo>
                    <a:lnTo>
                      <a:pt x="16" y="128"/>
                    </a:lnTo>
                    <a:lnTo>
                      <a:pt x="20" y="144"/>
                    </a:lnTo>
                    <a:lnTo>
                      <a:pt x="30" y="151"/>
                    </a:lnTo>
                    <a:lnTo>
                      <a:pt x="44" y="149"/>
                    </a:lnTo>
                    <a:lnTo>
                      <a:pt x="28" y="156"/>
                    </a:lnTo>
                    <a:lnTo>
                      <a:pt x="25" y="166"/>
                    </a:lnTo>
                    <a:lnTo>
                      <a:pt x="27" y="178"/>
                    </a:lnTo>
                    <a:lnTo>
                      <a:pt x="45" y="189"/>
                    </a:lnTo>
                    <a:lnTo>
                      <a:pt x="70" y="185"/>
                    </a:lnTo>
                    <a:lnTo>
                      <a:pt x="95" y="176"/>
                    </a:lnTo>
                    <a:lnTo>
                      <a:pt x="112" y="166"/>
                    </a:lnTo>
                    <a:lnTo>
                      <a:pt x="128" y="147"/>
                    </a:lnTo>
                    <a:lnTo>
                      <a:pt x="126" y="121"/>
                    </a:lnTo>
                    <a:lnTo>
                      <a:pt x="133" y="96"/>
                    </a:lnTo>
                    <a:lnTo>
                      <a:pt x="118" y="76"/>
                    </a:lnTo>
                    <a:lnTo>
                      <a:pt x="120" y="51"/>
                    </a:lnTo>
                    <a:lnTo>
                      <a:pt x="109" y="37"/>
                    </a:lnTo>
                    <a:lnTo>
                      <a:pt x="111" y="14"/>
                    </a:lnTo>
                    <a:lnTo>
                      <a:pt x="94" y="0"/>
                    </a:lnTo>
                    <a:lnTo>
                      <a:pt x="58" y="3"/>
                    </a:lnTo>
                  </a:path>
                </a:pathLst>
              </a:custGeom>
              <a:solidFill>
                <a:srgbClr val="FFE0C0"/>
              </a:solidFill>
              <a:ln w="12700" cap="rnd" cmpd="sng">
                <a:solidFill>
                  <a:srgbClr val="000000"/>
                </a:solidFill>
                <a:prstDash val="solid"/>
                <a:round/>
                <a:headEnd type="none" w="med" len="med"/>
                <a:tailEnd type="none" w="med" len="med"/>
              </a:ln>
              <a:effectLst/>
            </p:spPr>
            <p:txBody>
              <a:bodyPr/>
              <a:lstStyle/>
              <a:p>
                <a:endParaRPr lang="en-US"/>
              </a:p>
            </p:txBody>
          </p:sp>
        </p:grpSp>
        <p:grpSp>
          <p:nvGrpSpPr>
            <p:cNvPr id="91166" name="Group 30"/>
            <p:cNvGrpSpPr>
              <a:grpSpLocks/>
            </p:cNvGrpSpPr>
            <p:nvPr/>
          </p:nvGrpSpPr>
          <p:grpSpPr bwMode="auto">
            <a:xfrm>
              <a:off x="1263" y="2257"/>
              <a:ext cx="771" cy="1422"/>
              <a:chOff x="1263" y="2257"/>
              <a:chExt cx="771" cy="1422"/>
            </a:xfrm>
          </p:grpSpPr>
          <p:grpSp>
            <p:nvGrpSpPr>
              <p:cNvPr id="91167" name="Group 31"/>
              <p:cNvGrpSpPr>
                <a:grpSpLocks/>
              </p:cNvGrpSpPr>
              <p:nvPr/>
            </p:nvGrpSpPr>
            <p:grpSpPr bwMode="auto">
              <a:xfrm>
                <a:off x="1316" y="3174"/>
                <a:ext cx="675" cy="505"/>
                <a:chOff x="1316" y="3174"/>
                <a:chExt cx="675" cy="505"/>
              </a:xfrm>
            </p:grpSpPr>
            <p:sp>
              <p:nvSpPr>
                <p:cNvPr id="91168" name="Freeform 32"/>
                <p:cNvSpPr>
                  <a:spLocks/>
                </p:cNvSpPr>
                <p:nvPr/>
              </p:nvSpPr>
              <p:spPr bwMode="auto">
                <a:xfrm>
                  <a:off x="1630" y="3174"/>
                  <a:ext cx="361" cy="184"/>
                </a:xfrm>
                <a:custGeom>
                  <a:avLst/>
                  <a:gdLst/>
                  <a:ahLst/>
                  <a:cxnLst>
                    <a:cxn ang="0">
                      <a:pos x="17" y="42"/>
                    </a:cxn>
                    <a:cxn ang="0">
                      <a:pos x="9" y="95"/>
                    </a:cxn>
                    <a:cxn ang="0">
                      <a:pos x="0" y="130"/>
                    </a:cxn>
                    <a:cxn ang="0">
                      <a:pos x="5" y="156"/>
                    </a:cxn>
                    <a:cxn ang="0">
                      <a:pos x="17" y="168"/>
                    </a:cxn>
                    <a:cxn ang="0">
                      <a:pos x="59" y="172"/>
                    </a:cxn>
                    <a:cxn ang="0">
                      <a:pos x="112" y="168"/>
                    </a:cxn>
                    <a:cxn ang="0">
                      <a:pos x="126" y="143"/>
                    </a:cxn>
                    <a:cxn ang="0">
                      <a:pos x="200" y="175"/>
                    </a:cxn>
                    <a:cxn ang="0">
                      <a:pos x="250" y="183"/>
                    </a:cxn>
                    <a:cxn ang="0">
                      <a:pos x="284" y="183"/>
                    </a:cxn>
                    <a:cxn ang="0">
                      <a:pos x="329" y="179"/>
                    </a:cxn>
                    <a:cxn ang="0">
                      <a:pos x="348" y="172"/>
                    </a:cxn>
                    <a:cxn ang="0">
                      <a:pos x="360" y="153"/>
                    </a:cxn>
                    <a:cxn ang="0">
                      <a:pos x="355" y="118"/>
                    </a:cxn>
                    <a:cxn ang="0">
                      <a:pos x="335" y="101"/>
                    </a:cxn>
                    <a:cxn ang="0">
                      <a:pos x="284" y="100"/>
                    </a:cxn>
                    <a:cxn ang="0">
                      <a:pos x="230" y="81"/>
                    </a:cxn>
                    <a:cxn ang="0">
                      <a:pos x="185" y="65"/>
                    </a:cxn>
                    <a:cxn ang="0">
                      <a:pos x="185" y="0"/>
                    </a:cxn>
                    <a:cxn ang="0">
                      <a:pos x="17" y="42"/>
                    </a:cxn>
                  </a:cxnLst>
                  <a:rect l="0" t="0" r="r" b="b"/>
                  <a:pathLst>
                    <a:path w="361" h="184">
                      <a:moveTo>
                        <a:pt x="17" y="42"/>
                      </a:moveTo>
                      <a:lnTo>
                        <a:pt x="9" y="95"/>
                      </a:lnTo>
                      <a:lnTo>
                        <a:pt x="0" y="130"/>
                      </a:lnTo>
                      <a:lnTo>
                        <a:pt x="5" y="156"/>
                      </a:lnTo>
                      <a:lnTo>
                        <a:pt x="17" y="168"/>
                      </a:lnTo>
                      <a:lnTo>
                        <a:pt x="59" y="172"/>
                      </a:lnTo>
                      <a:lnTo>
                        <a:pt x="112" y="168"/>
                      </a:lnTo>
                      <a:lnTo>
                        <a:pt x="126" y="143"/>
                      </a:lnTo>
                      <a:lnTo>
                        <a:pt x="200" y="175"/>
                      </a:lnTo>
                      <a:lnTo>
                        <a:pt x="250" y="183"/>
                      </a:lnTo>
                      <a:lnTo>
                        <a:pt x="284" y="183"/>
                      </a:lnTo>
                      <a:lnTo>
                        <a:pt x="329" y="179"/>
                      </a:lnTo>
                      <a:lnTo>
                        <a:pt x="348" y="172"/>
                      </a:lnTo>
                      <a:lnTo>
                        <a:pt x="360" y="153"/>
                      </a:lnTo>
                      <a:lnTo>
                        <a:pt x="355" y="118"/>
                      </a:lnTo>
                      <a:lnTo>
                        <a:pt x="335" y="101"/>
                      </a:lnTo>
                      <a:lnTo>
                        <a:pt x="284" y="100"/>
                      </a:lnTo>
                      <a:lnTo>
                        <a:pt x="230" y="81"/>
                      </a:lnTo>
                      <a:lnTo>
                        <a:pt x="185" y="65"/>
                      </a:lnTo>
                      <a:lnTo>
                        <a:pt x="185" y="0"/>
                      </a:lnTo>
                      <a:lnTo>
                        <a:pt x="17" y="42"/>
                      </a:lnTo>
                    </a:path>
                  </a:pathLst>
                </a:custGeom>
                <a:solidFill>
                  <a:srgbClr val="C06000"/>
                </a:solidFill>
                <a:ln w="12700" cap="rnd" cmpd="sng">
                  <a:solidFill>
                    <a:srgbClr val="000000"/>
                  </a:solidFill>
                  <a:prstDash val="solid"/>
                  <a:round/>
                  <a:headEnd type="none" w="med" len="med"/>
                  <a:tailEnd type="none" w="med" len="med"/>
                </a:ln>
                <a:effectLst/>
              </p:spPr>
              <p:txBody>
                <a:bodyPr/>
                <a:lstStyle/>
                <a:p>
                  <a:endParaRPr lang="en-US"/>
                </a:p>
              </p:txBody>
            </p:sp>
            <p:sp>
              <p:nvSpPr>
                <p:cNvPr id="91169" name="Freeform 33"/>
                <p:cNvSpPr>
                  <a:spLocks/>
                </p:cNvSpPr>
                <p:nvPr/>
              </p:nvSpPr>
              <p:spPr bwMode="auto">
                <a:xfrm>
                  <a:off x="1316" y="3502"/>
                  <a:ext cx="242" cy="177"/>
                </a:xfrm>
                <a:custGeom>
                  <a:avLst/>
                  <a:gdLst/>
                  <a:ahLst/>
                  <a:cxnLst>
                    <a:cxn ang="0">
                      <a:pos x="23" y="3"/>
                    </a:cxn>
                    <a:cxn ang="0">
                      <a:pos x="0" y="61"/>
                    </a:cxn>
                    <a:cxn ang="0">
                      <a:pos x="4" y="93"/>
                    </a:cxn>
                    <a:cxn ang="0">
                      <a:pos x="30" y="96"/>
                    </a:cxn>
                    <a:cxn ang="0">
                      <a:pos x="49" y="134"/>
                    </a:cxn>
                    <a:cxn ang="0">
                      <a:pos x="86" y="153"/>
                    </a:cxn>
                    <a:cxn ang="0">
                      <a:pos x="143" y="170"/>
                    </a:cxn>
                    <a:cxn ang="0">
                      <a:pos x="169" y="176"/>
                    </a:cxn>
                    <a:cxn ang="0">
                      <a:pos x="201" y="174"/>
                    </a:cxn>
                    <a:cxn ang="0">
                      <a:pos x="231" y="160"/>
                    </a:cxn>
                    <a:cxn ang="0">
                      <a:pos x="241" y="127"/>
                    </a:cxn>
                    <a:cxn ang="0">
                      <a:pos x="233" y="93"/>
                    </a:cxn>
                    <a:cxn ang="0">
                      <a:pos x="210" y="71"/>
                    </a:cxn>
                    <a:cxn ang="0">
                      <a:pos x="174" y="58"/>
                    </a:cxn>
                    <a:cxn ang="0">
                      <a:pos x="167" y="26"/>
                    </a:cxn>
                    <a:cxn ang="0">
                      <a:pos x="160" y="0"/>
                    </a:cxn>
                    <a:cxn ang="0">
                      <a:pos x="23" y="3"/>
                    </a:cxn>
                  </a:cxnLst>
                  <a:rect l="0" t="0" r="r" b="b"/>
                  <a:pathLst>
                    <a:path w="242" h="177">
                      <a:moveTo>
                        <a:pt x="23" y="3"/>
                      </a:moveTo>
                      <a:lnTo>
                        <a:pt x="0" y="61"/>
                      </a:lnTo>
                      <a:lnTo>
                        <a:pt x="4" y="93"/>
                      </a:lnTo>
                      <a:lnTo>
                        <a:pt x="30" y="96"/>
                      </a:lnTo>
                      <a:lnTo>
                        <a:pt x="49" y="134"/>
                      </a:lnTo>
                      <a:lnTo>
                        <a:pt x="86" y="153"/>
                      </a:lnTo>
                      <a:lnTo>
                        <a:pt x="143" y="170"/>
                      </a:lnTo>
                      <a:lnTo>
                        <a:pt x="169" y="176"/>
                      </a:lnTo>
                      <a:lnTo>
                        <a:pt x="201" y="174"/>
                      </a:lnTo>
                      <a:lnTo>
                        <a:pt x="231" y="160"/>
                      </a:lnTo>
                      <a:lnTo>
                        <a:pt x="241" y="127"/>
                      </a:lnTo>
                      <a:lnTo>
                        <a:pt x="233" y="93"/>
                      </a:lnTo>
                      <a:lnTo>
                        <a:pt x="210" y="71"/>
                      </a:lnTo>
                      <a:lnTo>
                        <a:pt x="174" y="58"/>
                      </a:lnTo>
                      <a:lnTo>
                        <a:pt x="167" y="26"/>
                      </a:lnTo>
                      <a:lnTo>
                        <a:pt x="160" y="0"/>
                      </a:lnTo>
                      <a:lnTo>
                        <a:pt x="23" y="3"/>
                      </a:lnTo>
                    </a:path>
                  </a:pathLst>
                </a:custGeom>
                <a:solidFill>
                  <a:srgbClr val="C06000"/>
                </a:solidFill>
                <a:ln w="12700" cap="rnd" cmpd="sng">
                  <a:solidFill>
                    <a:srgbClr val="000000"/>
                  </a:solidFill>
                  <a:prstDash val="solid"/>
                  <a:round/>
                  <a:headEnd type="none" w="med" len="med"/>
                  <a:tailEnd type="none" w="med" len="med"/>
                </a:ln>
                <a:effectLst/>
              </p:spPr>
              <p:txBody>
                <a:bodyPr/>
                <a:lstStyle/>
                <a:p>
                  <a:endParaRPr lang="en-US"/>
                </a:p>
              </p:txBody>
            </p:sp>
          </p:grpSp>
          <p:sp>
            <p:nvSpPr>
              <p:cNvPr id="91170" name="Freeform 34"/>
              <p:cNvSpPr>
                <a:spLocks/>
              </p:cNvSpPr>
              <p:nvPr/>
            </p:nvSpPr>
            <p:spPr bwMode="auto">
              <a:xfrm>
                <a:off x="1263" y="2257"/>
                <a:ext cx="771" cy="1271"/>
              </a:xfrm>
              <a:custGeom>
                <a:avLst/>
                <a:gdLst/>
                <a:ahLst/>
                <a:cxnLst>
                  <a:cxn ang="0">
                    <a:pos x="7" y="108"/>
                  </a:cxn>
                  <a:cxn ang="0">
                    <a:pos x="122" y="103"/>
                  </a:cxn>
                  <a:cxn ang="0">
                    <a:pos x="175" y="91"/>
                  </a:cxn>
                  <a:cxn ang="0">
                    <a:pos x="282" y="54"/>
                  </a:cxn>
                  <a:cxn ang="0">
                    <a:pos x="345" y="0"/>
                  </a:cxn>
                  <a:cxn ang="0">
                    <a:pos x="477" y="114"/>
                  </a:cxn>
                  <a:cxn ang="0">
                    <a:pos x="593" y="203"/>
                  </a:cxn>
                  <a:cxn ang="0">
                    <a:pos x="655" y="260"/>
                  </a:cxn>
                  <a:cxn ang="0">
                    <a:pos x="706" y="324"/>
                  </a:cxn>
                  <a:cxn ang="0">
                    <a:pos x="745" y="369"/>
                  </a:cxn>
                  <a:cxn ang="0">
                    <a:pos x="757" y="394"/>
                  </a:cxn>
                  <a:cxn ang="0">
                    <a:pos x="770" y="433"/>
                  </a:cxn>
                  <a:cxn ang="0">
                    <a:pos x="770" y="491"/>
                  </a:cxn>
                  <a:cxn ang="0">
                    <a:pos x="722" y="566"/>
                  </a:cxn>
                  <a:cxn ang="0">
                    <a:pos x="667" y="710"/>
                  </a:cxn>
                  <a:cxn ang="0">
                    <a:pos x="625" y="830"/>
                  </a:cxn>
                  <a:cxn ang="0">
                    <a:pos x="608" y="890"/>
                  </a:cxn>
                  <a:cxn ang="0">
                    <a:pos x="586" y="989"/>
                  </a:cxn>
                  <a:cxn ang="0">
                    <a:pos x="529" y="983"/>
                  </a:cxn>
                  <a:cxn ang="0">
                    <a:pos x="459" y="989"/>
                  </a:cxn>
                  <a:cxn ang="0">
                    <a:pos x="389" y="989"/>
                  </a:cxn>
                  <a:cxn ang="0">
                    <a:pos x="407" y="893"/>
                  </a:cxn>
                  <a:cxn ang="0">
                    <a:pos x="460" y="738"/>
                  </a:cxn>
                  <a:cxn ang="0">
                    <a:pos x="516" y="577"/>
                  </a:cxn>
                  <a:cxn ang="0">
                    <a:pos x="542" y="507"/>
                  </a:cxn>
                  <a:cxn ang="0">
                    <a:pos x="491" y="464"/>
                  </a:cxn>
                  <a:cxn ang="0">
                    <a:pos x="434" y="433"/>
                  </a:cxn>
                  <a:cxn ang="0">
                    <a:pos x="376" y="382"/>
                  </a:cxn>
                  <a:cxn ang="0">
                    <a:pos x="331" y="337"/>
                  </a:cxn>
                  <a:cxn ang="0">
                    <a:pos x="319" y="414"/>
                  </a:cxn>
                  <a:cxn ang="0">
                    <a:pos x="281" y="581"/>
                  </a:cxn>
                  <a:cxn ang="0">
                    <a:pos x="274" y="650"/>
                  </a:cxn>
                  <a:cxn ang="0">
                    <a:pos x="274" y="714"/>
                  </a:cxn>
                  <a:cxn ang="0">
                    <a:pos x="247" y="822"/>
                  </a:cxn>
                  <a:cxn ang="0">
                    <a:pos x="230" y="1064"/>
                  </a:cxn>
                  <a:cxn ang="0">
                    <a:pos x="229" y="1257"/>
                  </a:cxn>
                  <a:cxn ang="0">
                    <a:pos x="128" y="1257"/>
                  </a:cxn>
                  <a:cxn ang="0">
                    <a:pos x="89" y="1270"/>
                  </a:cxn>
                  <a:cxn ang="0">
                    <a:pos x="50" y="1250"/>
                  </a:cxn>
                  <a:cxn ang="0">
                    <a:pos x="53" y="1137"/>
                  </a:cxn>
                  <a:cxn ang="0">
                    <a:pos x="43" y="1015"/>
                  </a:cxn>
                  <a:cxn ang="0">
                    <a:pos x="59" y="834"/>
                  </a:cxn>
                  <a:cxn ang="0">
                    <a:pos x="70" y="707"/>
                  </a:cxn>
                  <a:cxn ang="0">
                    <a:pos x="59" y="519"/>
                  </a:cxn>
                  <a:cxn ang="0">
                    <a:pos x="26" y="318"/>
                  </a:cxn>
                  <a:cxn ang="0">
                    <a:pos x="0" y="196"/>
                  </a:cxn>
                  <a:cxn ang="0">
                    <a:pos x="7" y="108"/>
                  </a:cxn>
                </a:cxnLst>
                <a:rect l="0" t="0" r="r" b="b"/>
                <a:pathLst>
                  <a:path w="771" h="1271">
                    <a:moveTo>
                      <a:pt x="7" y="108"/>
                    </a:moveTo>
                    <a:lnTo>
                      <a:pt x="122" y="103"/>
                    </a:lnTo>
                    <a:lnTo>
                      <a:pt x="175" y="91"/>
                    </a:lnTo>
                    <a:lnTo>
                      <a:pt x="282" y="54"/>
                    </a:lnTo>
                    <a:lnTo>
                      <a:pt x="345" y="0"/>
                    </a:lnTo>
                    <a:lnTo>
                      <a:pt x="477" y="114"/>
                    </a:lnTo>
                    <a:lnTo>
                      <a:pt x="593" y="203"/>
                    </a:lnTo>
                    <a:lnTo>
                      <a:pt x="655" y="260"/>
                    </a:lnTo>
                    <a:lnTo>
                      <a:pt x="706" y="324"/>
                    </a:lnTo>
                    <a:lnTo>
                      <a:pt x="745" y="369"/>
                    </a:lnTo>
                    <a:lnTo>
                      <a:pt x="757" y="394"/>
                    </a:lnTo>
                    <a:lnTo>
                      <a:pt x="770" y="433"/>
                    </a:lnTo>
                    <a:lnTo>
                      <a:pt x="770" y="491"/>
                    </a:lnTo>
                    <a:lnTo>
                      <a:pt x="722" y="566"/>
                    </a:lnTo>
                    <a:lnTo>
                      <a:pt x="667" y="710"/>
                    </a:lnTo>
                    <a:lnTo>
                      <a:pt x="625" y="830"/>
                    </a:lnTo>
                    <a:lnTo>
                      <a:pt x="608" y="890"/>
                    </a:lnTo>
                    <a:lnTo>
                      <a:pt x="586" y="989"/>
                    </a:lnTo>
                    <a:lnTo>
                      <a:pt x="529" y="983"/>
                    </a:lnTo>
                    <a:lnTo>
                      <a:pt x="459" y="989"/>
                    </a:lnTo>
                    <a:lnTo>
                      <a:pt x="389" y="989"/>
                    </a:lnTo>
                    <a:lnTo>
                      <a:pt x="407" y="893"/>
                    </a:lnTo>
                    <a:lnTo>
                      <a:pt x="460" y="738"/>
                    </a:lnTo>
                    <a:lnTo>
                      <a:pt x="516" y="577"/>
                    </a:lnTo>
                    <a:lnTo>
                      <a:pt x="542" y="507"/>
                    </a:lnTo>
                    <a:lnTo>
                      <a:pt x="491" y="464"/>
                    </a:lnTo>
                    <a:lnTo>
                      <a:pt x="434" y="433"/>
                    </a:lnTo>
                    <a:lnTo>
                      <a:pt x="376" y="382"/>
                    </a:lnTo>
                    <a:lnTo>
                      <a:pt x="331" y="337"/>
                    </a:lnTo>
                    <a:lnTo>
                      <a:pt x="319" y="414"/>
                    </a:lnTo>
                    <a:lnTo>
                      <a:pt x="281" y="581"/>
                    </a:lnTo>
                    <a:lnTo>
                      <a:pt x="274" y="650"/>
                    </a:lnTo>
                    <a:lnTo>
                      <a:pt x="274" y="714"/>
                    </a:lnTo>
                    <a:lnTo>
                      <a:pt x="247" y="822"/>
                    </a:lnTo>
                    <a:lnTo>
                      <a:pt x="230" y="1064"/>
                    </a:lnTo>
                    <a:lnTo>
                      <a:pt x="229" y="1257"/>
                    </a:lnTo>
                    <a:lnTo>
                      <a:pt x="128" y="1257"/>
                    </a:lnTo>
                    <a:lnTo>
                      <a:pt x="89" y="1270"/>
                    </a:lnTo>
                    <a:lnTo>
                      <a:pt x="50" y="1250"/>
                    </a:lnTo>
                    <a:lnTo>
                      <a:pt x="53" y="1137"/>
                    </a:lnTo>
                    <a:lnTo>
                      <a:pt x="43" y="1015"/>
                    </a:lnTo>
                    <a:lnTo>
                      <a:pt x="59" y="834"/>
                    </a:lnTo>
                    <a:lnTo>
                      <a:pt x="70" y="707"/>
                    </a:lnTo>
                    <a:lnTo>
                      <a:pt x="59" y="519"/>
                    </a:lnTo>
                    <a:lnTo>
                      <a:pt x="26" y="318"/>
                    </a:lnTo>
                    <a:lnTo>
                      <a:pt x="0" y="196"/>
                    </a:lnTo>
                    <a:lnTo>
                      <a:pt x="7" y="108"/>
                    </a:lnTo>
                  </a:path>
                </a:pathLst>
              </a:custGeom>
              <a:solidFill>
                <a:srgbClr val="0000FF"/>
              </a:solidFill>
              <a:ln w="12700" cap="rnd" cmpd="sng">
                <a:solidFill>
                  <a:srgbClr val="000000"/>
                </a:solidFill>
                <a:prstDash val="solid"/>
                <a:round/>
                <a:headEnd type="none" w="med" len="med"/>
                <a:tailEnd type="none" w="med" len="med"/>
              </a:ln>
              <a:effectLst/>
            </p:spPr>
            <p:txBody>
              <a:bodyPr/>
              <a:lstStyle/>
              <a:p>
                <a:endParaRPr lang="en-US"/>
              </a:p>
            </p:txBody>
          </p:sp>
        </p:grpSp>
        <p:grpSp>
          <p:nvGrpSpPr>
            <p:cNvPr id="91171" name="Group 35"/>
            <p:cNvGrpSpPr>
              <a:grpSpLocks/>
            </p:cNvGrpSpPr>
            <p:nvPr/>
          </p:nvGrpSpPr>
          <p:grpSpPr bwMode="auto">
            <a:xfrm>
              <a:off x="895" y="1687"/>
              <a:ext cx="568" cy="991"/>
              <a:chOff x="895" y="1687"/>
              <a:chExt cx="568" cy="991"/>
            </a:xfrm>
          </p:grpSpPr>
          <p:grpSp>
            <p:nvGrpSpPr>
              <p:cNvPr id="91172" name="Group 36"/>
              <p:cNvGrpSpPr>
                <a:grpSpLocks/>
              </p:cNvGrpSpPr>
              <p:nvPr/>
            </p:nvGrpSpPr>
            <p:grpSpPr bwMode="auto">
              <a:xfrm>
                <a:off x="1047" y="1687"/>
                <a:ext cx="416" cy="991"/>
                <a:chOff x="1047" y="1687"/>
                <a:chExt cx="416" cy="991"/>
              </a:xfrm>
            </p:grpSpPr>
            <p:sp>
              <p:nvSpPr>
                <p:cNvPr id="91173" name="Freeform 37"/>
                <p:cNvSpPr>
                  <a:spLocks/>
                </p:cNvSpPr>
                <p:nvPr/>
              </p:nvSpPr>
              <p:spPr bwMode="auto">
                <a:xfrm>
                  <a:off x="1047" y="1687"/>
                  <a:ext cx="416" cy="991"/>
                </a:xfrm>
                <a:custGeom>
                  <a:avLst/>
                  <a:gdLst/>
                  <a:ahLst/>
                  <a:cxnLst>
                    <a:cxn ang="0">
                      <a:pos x="290" y="958"/>
                    </a:cxn>
                    <a:cxn ang="0">
                      <a:pos x="358" y="916"/>
                    </a:cxn>
                    <a:cxn ang="0">
                      <a:pos x="387" y="824"/>
                    </a:cxn>
                    <a:cxn ang="0">
                      <a:pos x="409" y="741"/>
                    </a:cxn>
                    <a:cxn ang="0">
                      <a:pos x="415" y="648"/>
                    </a:cxn>
                    <a:cxn ang="0">
                      <a:pos x="391" y="547"/>
                    </a:cxn>
                    <a:cxn ang="0">
                      <a:pos x="374" y="464"/>
                    </a:cxn>
                    <a:cxn ang="0">
                      <a:pos x="353" y="369"/>
                    </a:cxn>
                    <a:cxn ang="0">
                      <a:pos x="327" y="298"/>
                    </a:cxn>
                    <a:cxn ang="0">
                      <a:pos x="284" y="212"/>
                    </a:cxn>
                    <a:cxn ang="0">
                      <a:pos x="248" y="134"/>
                    </a:cxn>
                    <a:cxn ang="0">
                      <a:pos x="186" y="41"/>
                    </a:cxn>
                    <a:cxn ang="0">
                      <a:pos x="152" y="0"/>
                    </a:cxn>
                    <a:cxn ang="0">
                      <a:pos x="112" y="30"/>
                    </a:cxn>
                    <a:cxn ang="0">
                      <a:pos x="69" y="68"/>
                    </a:cxn>
                    <a:cxn ang="0">
                      <a:pos x="12" y="121"/>
                    </a:cxn>
                    <a:cxn ang="0">
                      <a:pos x="6" y="138"/>
                    </a:cxn>
                    <a:cxn ang="0">
                      <a:pos x="0" y="168"/>
                    </a:cxn>
                    <a:cxn ang="0">
                      <a:pos x="17" y="222"/>
                    </a:cxn>
                    <a:cxn ang="0">
                      <a:pos x="41" y="289"/>
                    </a:cxn>
                    <a:cxn ang="0">
                      <a:pos x="104" y="411"/>
                    </a:cxn>
                    <a:cxn ang="0">
                      <a:pos x="127" y="516"/>
                    </a:cxn>
                    <a:cxn ang="0">
                      <a:pos x="135" y="595"/>
                    </a:cxn>
                    <a:cxn ang="0">
                      <a:pos x="138" y="655"/>
                    </a:cxn>
                    <a:cxn ang="0">
                      <a:pos x="138" y="758"/>
                    </a:cxn>
                    <a:cxn ang="0">
                      <a:pos x="127" y="921"/>
                    </a:cxn>
                    <a:cxn ang="0">
                      <a:pos x="127" y="977"/>
                    </a:cxn>
                    <a:cxn ang="0">
                      <a:pos x="146" y="985"/>
                    </a:cxn>
                    <a:cxn ang="0">
                      <a:pos x="202" y="990"/>
                    </a:cxn>
                    <a:cxn ang="0">
                      <a:pos x="242" y="978"/>
                    </a:cxn>
                    <a:cxn ang="0">
                      <a:pos x="290" y="958"/>
                    </a:cxn>
                  </a:cxnLst>
                  <a:rect l="0" t="0" r="r" b="b"/>
                  <a:pathLst>
                    <a:path w="416" h="991">
                      <a:moveTo>
                        <a:pt x="290" y="958"/>
                      </a:moveTo>
                      <a:lnTo>
                        <a:pt x="358" y="916"/>
                      </a:lnTo>
                      <a:lnTo>
                        <a:pt x="387" y="824"/>
                      </a:lnTo>
                      <a:lnTo>
                        <a:pt x="409" y="741"/>
                      </a:lnTo>
                      <a:lnTo>
                        <a:pt x="415" y="648"/>
                      </a:lnTo>
                      <a:lnTo>
                        <a:pt x="391" y="547"/>
                      </a:lnTo>
                      <a:lnTo>
                        <a:pt x="374" y="464"/>
                      </a:lnTo>
                      <a:lnTo>
                        <a:pt x="353" y="369"/>
                      </a:lnTo>
                      <a:lnTo>
                        <a:pt x="327" y="298"/>
                      </a:lnTo>
                      <a:lnTo>
                        <a:pt x="284" y="212"/>
                      </a:lnTo>
                      <a:lnTo>
                        <a:pt x="248" y="134"/>
                      </a:lnTo>
                      <a:lnTo>
                        <a:pt x="186" y="41"/>
                      </a:lnTo>
                      <a:lnTo>
                        <a:pt x="152" y="0"/>
                      </a:lnTo>
                      <a:lnTo>
                        <a:pt x="112" y="30"/>
                      </a:lnTo>
                      <a:lnTo>
                        <a:pt x="69" y="68"/>
                      </a:lnTo>
                      <a:lnTo>
                        <a:pt x="12" y="121"/>
                      </a:lnTo>
                      <a:lnTo>
                        <a:pt x="6" y="138"/>
                      </a:lnTo>
                      <a:lnTo>
                        <a:pt x="0" y="168"/>
                      </a:lnTo>
                      <a:lnTo>
                        <a:pt x="17" y="222"/>
                      </a:lnTo>
                      <a:lnTo>
                        <a:pt x="41" y="289"/>
                      </a:lnTo>
                      <a:lnTo>
                        <a:pt x="104" y="411"/>
                      </a:lnTo>
                      <a:lnTo>
                        <a:pt x="127" y="516"/>
                      </a:lnTo>
                      <a:lnTo>
                        <a:pt x="135" y="595"/>
                      </a:lnTo>
                      <a:lnTo>
                        <a:pt x="138" y="655"/>
                      </a:lnTo>
                      <a:lnTo>
                        <a:pt x="138" y="758"/>
                      </a:lnTo>
                      <a:lnTo>
                        <a:pt x="127" y="921"/>
                      </a:lnTo>
                      <a:lnTo>
                        <a:pt x="127" y="977"/>
                      </a:lnTo>
                      <a:lnTo>
                        <a:pt x="146" y="985"/>
                      </a:lnTo>
                      <a:lnTo>
                        <a:pt x="202" y="990"/>
                      </a:lnTo>
                      <a:lnTo>
                        <a:pt x="242" y="978"/>
                      </a:lnTo>
                      <a:lnTo>
                        <a:pt x="290" y="958"/>
                      </a:lnTo>
                    </a:path>
                  </a:pathLst>
                </a:custGeom>
                <a:solidFill>
                  <a:srgbClr val="0000FF"/>
                </a:solidFill>
                <a:ln w="12700" cap="rnd" cmpd="sng">
                  <a:solidFill>
                    <a:srgbClr val="000000"/>
                  </a:solidFill>
                  <a:prstDash val="solid"/>
                  <a:round/>
                  <a:headEnd type="none" w="med" len="med"/>
                  <a:tailEnd type="none" w="med" len="med"/>
                </a:ln>
                <a:effectLst/>
              </p:spPr>
              <p:txBody>
                <a:bodyPr/>
                <a:lstStyle/>
                <a:p>
                  <a:endParaRPr lang="en-US"/>
                </a:p>
              </p:txBody>
            </p:sp>
            <p:sp>
              <p:nvSpPr>
                <p:cNvPr id="91174" name="Freeform 38"/>
                <p:cNvSpPr>
                  <a:spLocks/>
                </p:cNvSpPr>
                <p:nvPr/>
              </p:nvSpPr>
              <p:spPr bwMode="auto">
                <a:xfrm>
                  <a:off x="1152" y="1726"/>
                  <a:ext cx="294" cy="559"/>
                </a:xfrm>
                <a:custGeom>
                  <a:avLst/>
                  <a:gdLst/>
                  <a:ahLst/>
                  <a:cxnLst>
                    <a:cxn ang="0">
                      <a:pos x="0" y="0"/>
                    </a:cxn>
                    <a:cxn ang="0">
                      <a:pos x="40" y="130"/>
                    </a:cxn>
                    <a:cxn ang="0">
                      <a:pos x="107" y="113"/>
                    </a:cxn>
                    <a:cxn ang="0">
                      <a:pos x="64" y="180"/>
                    </a:cxn>
                    <a:cxn ang="0">
                      <a:pos x="107" y="230"/>
                    </a:cxn>
                    <a:cxn ang="0">
                      <a:pos x="155" y="307"/>
                    </a:cxn>
                    <a:cxn ang="0">
                      <a:pos x="212" y="396"/>
                    </a:cxn>
                    <a:cxn ang="0">
                      <a:pos x="261" y="482"/>
                    </a:cxn>
                    <a:cxn ang="0">
                      <a:pos x="293" y="558"/>
                    </a:cxn>
                  </a:cxnLst>
                  <a:rect l="0" t="0" r="r" b="b"/>
                  <a:pathLst>
                    <a:path w="294" h="559">
                      <a:moveTo>
                        <a:pt x="0" y="0"/>
                      </a:moveTo>
                      <a:lnTo>
                        <a:pt x="40" y="130"/>
                      </a:lnTo>
                      <a:lnTo>
                        <a:pt x="107" y="113"/>
                      </a:lnTo>
                      <a:lnTo>
                        <a:pt x="64" y="180"/>
                      </a:lnTo>
                      <a:lnTo>
                        <a:pt x="107" y="230"/>
                      </a:lnTo>
                      <a:lnTo>
                        <a:pt x="155" y="307"/>
                      </a:lnTo>
                      <a:lnTo>
                        <a:pt x="212" y="396"/>
                      </a:lnTo>
                      <a:lnTo>
                        <a:pt x="261" y="482"/>
                      </a:lnTo>
                      <a:lnTo>
                        <a:pt x="293" y="558"/>
                      </a:lnTo>
                    </a:path>
                  </a:pathLst>
                </a:custGeom>
                <a:noFill/>
                <a:ln w="12700" cap="rnd" cmpd="sng">
                  <a:solidFill>
                    <a:srgbClr val="000000"/>
                  </a:solidFill>
                  <a:prstDash val="solid"/>
                  <a:round/>
                  <a:headEnd type="none" w="med" len="med"/>
                  <a:tailEnd type="none" w="med" len="med"/>
                </a:ln>
                <a:effectLst/>
              </p:spPr>
              <p:txBody>
                <a:bodyPr/>
                <a:lstStyle/>
                <a:p>
                  <a:endParaRPr lang="en-US"/>
                </a:p>
              </p:txBody>
            </p:sp>
          </p:grpSp>
          <p:grpSp>
            <p:nvGrpSpPr>
              <p:cNvPr id="91175" name="Group 39"/>
              <p:cNvGrpSpPr>
                <a:grpSpLocks/>
              </p:cNvGrpSpPr>
              <p:nvPr/>
            </p:nvGrpSpPr>
            <p:grpSpPr bwMode="auto">
              <a:xfrm>
                <a:off x="895" y="1791"/>
                <a:ext cx="495" cy="830"/>
                <a:chOff x="895" y="1791"/>
                <a:chExt cx="495" cy="830"/>
              </a:xfrm>
            </p:grpSpPr>
            <p:sp>
              <p:nvSpPr>
                <p:cNvPr id="91176" name="Freeform 40"/>
                <p:cNvSpPr>
                  <a:spLocks/>
                </p:cNvSpPr>
                <p:nvPr/>
              </p:nvSpPr>
              <p:spPr bwMode="auto">
                <a:xfrm>
                  <a:off x="1205" y="2429"/>
                  <a:ext cx="185" cy="192"/>
                </a:xfrm>
                <a:custGeom>
                  <a:avLst/>
                  <a:gdLst/>
                  <a:ahLst/>
                  <a:cxnLst>
                    <a:cxn ang="0">
                      <a:pos x="57" y="0"/>
                    </a:cxn>
                    <a:cxn ang="0">
                      <a:pos x="92" y="24"/>
                    </a:cxn>
                    <a:cxn ang="0">
                      <a:pos x="128" y="25"/>
                    </a:cxn>
                    <a:cxn ang="0">
                      <a:pos x="159" y="32"/>
                    </a:cxn>
                    <a:cxn ang="0">
                      <a:pos x="173" y="44"/>
                    </a:cxn>
                    <a:cxn ang="0">
                      <a:pos x="177" y="58"/>
                    </a:cxn>
                    <a:cxn ang="0">
                      <a:pos x="170" y="84"/>
                    </a:cxn>
                    <a:cxn ang="0">
                      <a:pos x="184" y="102"/>
                    </a:cxn>
                    <a:cxn ang="0">
                      <a:pos x="183" y="127"/>
                    </a:cxn>
                    <a:cxn ang="0">
                      <a:pos x="169" y="143"/>
                    </a:cxn>
                    <a:cxn ang="0">
                      <a:pos x="158" y="161"/>
                    </a:cxn>
                    <a:cxn ang="0">
                      <a:pos x="133" y="170"/>
                    </a:cxn>
                    <a:cxn ang="0">
                      <a:pos x="116" y="191"/>
                    </a:cxn>
                    <a:cxn ang="0">
                      <a:pos x="86" y="187"/>
                    </a:cxn>
                    <a:cxn ang="0">
                      <a:pos x="68" y="176"/>
                    </a:cxn>
                    <a:cxn ang="0">
                      <a:pos x="51" y="157"/>
                    </a:cxn>
                    <a:cxn ang="0">
                      <a:pos x="40" y="113"/>
                    </a:cxn>
                    <a:cxn ang="0">
                      <a:pos x="0" y="74"/>
                    </a:cxn>
                    <a:cxn ang="0">
                      <a:pos x="57" y="0"/>
                    </a:cxn>
                  </a:cxnLst>
                  <a:rect l="0" t="0" r="r" b="b"/>
                  <a:pathLst>
                    <a:path w="185" h="192">
                      <a:moveTo>
                        <a:pt x="57" y="0"/>
                      </a:moveTo>
                      <a:lnTo>
                        <a:pt x="92" y="24"/>
                      </a:lnTo>
                      <a:lnTo>
                        <a:pt x="128" y="25"/>
                      </a:lnTo>
                      <a:lnTo>
                        <a:pt x="159" y="32"/>
                      </a:lnTo>
                      <a:lnTo>
                        <a:pt x="173" y="44"/>
                      </a:lnTo>
                      <a:lnTo>
                        <a:pt x="177" y="58"/>
                      </a:lnTo>
                      <a:lnTo>
                        <a:pt x="170" y="84"/>
                      </a:lnTo>
                      <a:lnTo>
                        <a:pt x="184" y="102"/>
                      </a:lnTo>
                      <a:lnTo>
                        <a:pt x="183" y="127"/>
                      </a:lnTo>
                      <a:lnTo>
                        <a:pt x="169" y="143"/>
                      </a:lnTo>
                      <a:lnTo>
                        <a:pt x="158" y="161"/>
                      </a:lnTo>
                      <a:lnTo>
                        <a:pt x="133" y="170"/>
                      </a:lnTo>
                      <a:lnTo>
                        <a:pt x="116" y="191"/>
                      </a:lnTo>
                      <a:lnTo>
                        <a:pt x="86" y="187"/>
                      </a:lnTo>
                      <a:lnTo>
                        <a:pt x="68" y="176"/>
                      </a:lnTo>
                      <a:lnTo>
                        <a:pt x="51" y="157"/>
                      </a:lnTo>
                      <a:lnTo>
                        <a:pt x="40" y="113"/>
                      </a:lnTo>
                      <a:lnTo>
                        <a:pt x="0" y="74"/>
                      </a:lnTo>
                      <a:lnTo>
                        <a:pt x="57" y="0"/>
                      </a:lnTo>
                    </a:path>
                  </a:pathLst>
                </a:custGeom>
                <a:solidFill>
                  <a:srgbClr val="FFE0C0"/>
                </a:solidFill>
                <a:ln w="12700" cap="rnd" cmpd="sng">
                  <a:solidFill>
                    <a:srgbClr val="000000"/>
                  </a:solidFill>
                  <a:prstDash val="solid"/>
                  <a:round/>
                  <a:headEnd type="none" w="med" len="med"/>
                  <a:tailEnd type="none" w="med" len="med"/>
                </a:ln>
                <a:effectLst/>
              </p:spPr>
              <p:txBody>
                <a:bodyPr/>
                <a:lstStyle/>
                <a:p>
                  <a:endParaRPr lang="en-US"/>
                </a:p>
              </p:txBody>
            </p:sp>
            <p:sp>
              <p:nvSpPr>
                <p:cNvPr id="91177" name="Freeform 41"/>
                <p:cNvSpPr>
                  <a:spLocks/>
                </p:cNvSpPr>
                <p:nvPr/>
              </p:nvSpPr>
              <p:spPr bwMode="auto">
                <a:xfrm>
                  <a:off x="1180" y="2420"/>
                  <a:ext cx="110" cy="123"/>
                </a:xfrm>
                <a:custGeom>
                  <a:avLst/>
                  <a:gdLst/>
                  <a:ahLst/>
                  <a:cxnLst>
                    <a:cxn ang="0">
                      <a:pos x="82" y="0"/>
                    </a:cxn>
                    <a:cxn ang="0">
                      <a:pos x="109" y="17"/>
                    </a:cxn>
                    <a:cxn ang="0">
                      <a:pos x="95" y="46"/>
                    </a:cxn>
                    <a:cxn ang="0">
                      <a:pos x="68" y="82"/>
                    </a:cxn>
                    <a:cxn ang="0">
                      <a:pos x="30" y="122"/>
                    </a:cxn>
                    <a:cxn ang="0">
                      <a:pos x="0" y="86"/>
                    </a:cxn>
                    <a:cxn ang="0">
                      <a:pos x="82" y="0"/>
                    </a:cxn>
                  </a:cxnLst>
                  <a:rect l="0" t="0" r="r" b="b"/>
                  <a:pathLst>
                    <a:path w="110" h="123">
                      <a:moveTo>
                        <a:pt x="82" y="0"/>
                      </a:moveTo>
                      <a:lnTo>
                        <a:pt x="109" y="17"/>
                      </a:lnTo>
                      <a:lnTo>
                        <a:pt x="95" y="46"/>
                      </a:lnTo>
                      <a:lnTo>
                        <a:pt x="68" y="82"/>
                      </a:lnTo>
                      <a:lnTo>
                        <a:pt x="30" y="122"/>
                      </a:lnTo>
                      <a:lnTo>
                        <a:pt x="0" y="86"/>
                      </a:lnTo>
                      <a:lnTo>
                        <a:pt x="82" y="0"/>
                      </a:lnTo>
                    </a:path>
                  </a:pathLst>
                </a:custGeom>
                <a:solidFill>
                  <a:srgbClr val="FFFFFF"/>
                </a:solidFill>
                <a:ln w="12700" cap="rnd" cmpd="sng">
                  <a:solidFill>
                    <a:srgbClr val="000000"/>
                  </a:solidFill>
                  <a:prstDash val="solid"/>
                  <a:round/>
                  <a:headEnd type="none" w="med" len="med"/>
                  <a:tailEnd type="none" w="med" len="med"/>
                </a:ln>
                <a:effectLst/>
              </p:spPr>
              <p:txBody>
                <a:bodyPr/>
                <a:lstStyle/>
                <a:p>
                  <a:endParaRPr lang="en-US"/>
                </a:p>
              </p:txBody>
            </p:sp>
            <p:sp>
              <p:nvSpPr>
                <p:cNvPr id="91178" name="Freeform 42"/>
                <p:cNvSpPr>
                  <a:spLocks/>
                </p:cNvSpPr>
                <p:nvPr/>
              </p:nvSpPr>
              <p:spPr bwMode="auto">
                <a:xfrm>
                  <a:off x="895" y="1791"/>
                  <a:ext cx="401" cy="757"/>
                </a:xfrm>
                <a:custGeom>
                  <a:avLst/>
                  <a:gdLst/>
                  <a:ahLst/>
                  <a:cxnLst>
                    <a:cxn ang="0">
                      <a:pos x="120" y="58"/>
                    </a:cxn>
                    <a:cxn ang="0">
                      <a:pos x="96" y="106"/>
                    </a:cxn>
                    <a:cxn ang="0">
                      <a:pos x="55" y="177"/>
                    </a:cxn>
                    <a:cxn ang="0">
                      <a:pos x="41" y="232"/>
                    </a:cxn>
                    <a:cxn ang="0">
                      <a:pos x="20" y="296"/>
                    </a:cxn>
                    <a:cxn ang="0">
                      <a:pos x="5" y="403"/>
                    </a:cxn>
                    <a:cxn ang="0">
                      <a:pos x="0" y="460"/>
                    </a:cxn>
                    <a:cxn ang="0">
                      <a:pos x="13" y="474"/>
                    </a:cxn>
                    <a:cxn ang="0">
                      <a:pos x="50" y="525"/>
                    </a:cxn>
                    <a:cxn ang="0">
                      <a:pos x="95" y="580"/>
                    </a:cxn>
                    <a:cxn ang="0">
                      <a:pos x="147" y="629"/>
                    </a:cxn>
                    <a:cxn ang="0">
                      <a:pos x="286" y="756"/>
                    </a:cxn>
                    <a:cxn ang="0">
                      <a:pos x="350" y="678"/>
                    </a:cxn>
                    <a:cxn ang="0">
                      <a:pos x="400" y="615"/>
                    </a:cxn>
                    <a:cxn ang="0">
                      <a:pos x="268" y="501"/>
                    </a:cxn>
                    <a:cxn ang="0">
                      <a:pos x="223" y="468"/>
                    </a:cxn>
                    <a:cxn ang="0">
                      <a:pos x="196" y="438"/>
                    </a:cxn>
                    <a:cxn ang="0">
                      <a:pos x="174" y="424"/>
                    </a:cxn>
                    <a:cxn ang="0">
                      <a:pos x="209" y="332"/>
                    </a:cxn>
                    <a:cxn ang="0">
                      <a:pos x="230" y="260"/>
                    </a:cxn>
                    <a:cxn ang="0">
                      <a:pos x="241" y="227"/>
                    </a:cxn>
                    <a:cxn ang="0">
                      <a:pos x="252" y="192"/>
                    </a:cxn>
                    <a:cxn ang="0">
                      <a:pos x="258" y="150"/>
                    </a:cxn>
                    <a:cxn ang="0">
                      <a:pos x="258" y="111"/>
                    </a:cxn>
                    <a:cxn ang="0">
                      <a:pos x="258" y="79"/>
                    </a:cxn>
                    <a:cxn ang="0">
                      <a:pos x="252" y="47"/>
                    </a:cxn>
                    <a:cxn ang="0">
                      <a:pos x="232" y="22"/>
                    </a:cxn>
                    <a:cxn ang="0">
                      <a:pos x="206" y="5"/>
                    </a:cxn>
                    <a:cxn ang="0">
                      <a:pos x="187" y="0"/>
                    </a:cxn>
                    <a:cxn ang="0">
                      <a:pos x="152" y="23"/>
                    </a:cxn>
                    <a:cxn ang="0">
                      <a:pos x="120" y="58"/>
                    </a:cxn>
                  </a:cxnLst>
                  <a:rect l="0" t="0" r="r" b="b"/>
                  <a:pathLst>
                    <a:path w="401" h="757">
                      <a:moveTo>
                        <a:pt x="120" y="58"/>
                      </a:moveTo>
                      <a:lnTo>
                        <a:pt x="96" y="106"/>
                      </a:lnTo>
                      <a:lnTo>
                        <a:pt x="55" y="177"/>
                      </a:lnTo>
                      <a:lnTo>
                        <a:pt x="41" y="232"/>
                      </a:lnTo>
                      <a:lnTo>
                        <a:pt x="20" y="296"/>
                      </a:lnTo>
                      <a:lnTo>
                        <a:pt x="5" y="403"/>
                      </a:lnTo>
                      <a:lnTo>
                        <a:pt x="0" y="460"/>
                      </a:lnTo>
                      <a:lnTo>
                        <a:pt x="13" y="474"/>
                      </a:lnTo>
                      <a:lnTo>
                        <a:pt x="50" y="525"/>
                      </a:lnTo>
                      <a:lnTo>
                        <a:pt x="95" y="580"/>
                      </a:lnTo>
                      <a:lnTo>
                        <a:pt x="147" y="629"/>
                      </a:lnTo>
                      <a:lnTo>
                        <a:pt x="286" y="756"/>
                      </a:lnTo>
                      <a:lnTo>
                        <a:pt x="350" y="678"/>
                      </a:lnTo>
                      <a:lnTo>
                        <a:pt x="400" y="615"/>
                      </a:lnTo>
                      <a:lnTo>
                        <a:pt x="268" y="501"/>
                      </a:lnTo>
                      <a:lnTo>
                        <a:pt x="223" y="468"/>
                      </a:lnTo>
                      <a:lnTo>
                        <a:pt x="196" y="438"/>
                      </a:lnTo>
                      <a:lnTo>
                        <a:pt x="174" y="424"/>
                      </a:lnTo>
                      <a:lnTo>
                        <a:pt x="209" y="332"/>
                      </a:lnTo>
                      <a:lnTo>
                        <a:pt x="230" y="260"/>
                      </a:lnTo>
                      <a:lnTo>
                        <a:pt x="241" y="227"/>
                      </a:lnTo>
                      <a:lnTo>
                        <a:pt x="252" y="192"/>
                      </a:lnTo>
                      <a:lnTo>
                        <a:pt x="258" y="150"/>
                      </a:lnTo>
                      <a:lnTo>
                        <a:pt x="258" y="111"/>
                      </a:lnTo>
                      <a:lnTo>
                        <a:pt x="258" y="79"/>
                      </a:lnTo>
                      <a:lnTo>
                        <a:pt x="252" y="47"/>
                      </a:lnTo>
                      <a:lnTo>
                        <a:pt x="232" y="22"/>
                      </a:lnTo>
                      <a:lnTo>
                        <a:pt x="206" y="5"/>
                      </a:lnTo>
                      <a:lnTo>
                        <a:pt x="187" y="0"/>
                      </a:lnTo>
                      <a:lnTo>
                        <a:pt x="152" y="23"/>
                      </a:lnTo>
                      <a:lnTo>
                        <a:pt x="120" y="58"/>
                      </a:lnTo>
                    </a:path>
                  </a:pathLst>
                </a:custGeom>
                <a:solidFill>
                  <a:srgbClr val="0000FF"/>
                </a:solidFill>
                <a:ln w="12700" cap="rnd" cmpd="sng">
                  <a:solidFill>
                    <a:srgbClr val="000000"/>
                  </a:solidFill>
                  <a:prstDash val="solid"/>
                  <a:round/>
                  <a:headEnd type="none" w="med" len="med"/>
                  <a:tailEnd type="none" w="med" len="med"/>
                </a:ln>
                <a:effectLst/>
              </p:spPr>
              <p:txBody>
                <a:bodyPr/>
                <a:lstStyle/>
                <a:p>
                  <a:endParaRPr lang="en-US"/>
                </a:p>
              </p:txBody>
            </p:sp>
          </p:grpSp>
        </p:grpSp>
        <p:grpSp>
          <p:nvGrpSpPr>
            <p:cNvPr id="91179" name="Group 43"/>
            <p:cNvGrpSpPr>
              <a:grpSpLocks/>
            </p:cNvGrpSpPr>
            <p:nvPr/>
          </p:nvGrpSpPr>
          <p:grpSpPr bwMode="auto">
            <a:xfrm>
              <a:off x="1028" y="1274"/>
              <a:ext cx="321" cy="417"/>
              <a:chOff x="1028" y="1274"/>
              <a:chExt cx="321" cy="417"/>
            </a:xfrm>
          </p:grpSpPr>
          <p:grpSp>
            <p:nvGrpSpPr>
              <p:cNvPr id="91180" name="Group 44"/>
              <p:cNvGrpSpPr>
                <a:grpSpLocks/>
              </p:cNvGrpSpPr>
              <p:nvPr/>
            </p:nvGrpSpPr>
            <p:grpSpPr bwMode="auto">
              <a:xfrm>
                <a:off x="1060" y="1396"/>
                <a:ext cx="275" cy="199"/>
                <a:chOff x="1060" y="1396"/>
                <a:chExt cx="275" cy="199"/>
              </a:xfrm>
            </p:grpSpPr>
            <p:sp>
              <p:nvSpPr>
                <p:cNvPr id="91181" name="Freeform 45"/>
                <p:cNvSpPr>
                  <a:spLocks/>
                </p:cNvSpPr>
                <p:nvPr/>
              </p:nvSpPr>
              <p:spPr bwMode="auto">
                <a:xfrm>
                  <a:off x="1295" y="1396"/>
                  <a:ext cx="40" cy="91"/>
                </a:xfrm>
                <a:custGeom>
                  <a:avLst/>
                  <a:gdLst/>
                  <a:ahLst/>
                  <a:cxnLst>
                    <a:cxn ang="0">
                      <a:pos x="0" y="10"/>
                    </a:cxn>
                    <a:cxn ang="0">
                      <a:pos x="6" y="0"/>
                    </a:cxn>
                    <a:cxn ang="0">
                      <a:pos x="19" y="0"/>
                    </a:cxn>
                    <a:cxn ang="0">
                      <a:pos x="24" y="6"/>
                    </a:cxn>
                    <a:cxn ang="0">
                      <a:pos x="30" y="17"/>
                    </a:cxn>
                    <a:cxn ang="0">
                      <a:pos x="34" y="40"/>
                    </a:cxn>
                    <a:cxn ang="0">
                      <a:pos x="39" y="68"/>
                    </a:cxn>
                    <a:cxn ang="0">
                      <a:pos x="39" y="90"/>
                    </a:cxn>
                    <a:cxn ang="0">
                      <a:pos x="29" y="90"/>
                    </a:cxn>
                    <a:cxn ang="0">
                      <a:pos x="0" y="10"/>
                    </a:cxn>
                  </a:cxnLst>
                  <a:rect l="0" t="0" r="r" b="b"/>
                  <a:pathLst>
                    <a:path w="40" h="91">
                      <a:moveTo>
                        <a:pt x="0" y="10"/>
                      </a:moveTo>
                      <a:lnTo>
                        <a:pt x="6" y="0"/>
                      </a:lnTo>
                      <a:lnTo>
                        <a:pt x="19" y="0"/>
                      </a:lnTo>
                      <a:lnTo>
                        <a:pt x="24" y="6"/>
                      </a:lnTo>
                      <a:lnTo>
                        <a:pt x="30" y="17"/>
                      </a:lnTo>
                      <a:lnTo>
                        <a:pt x="34" y="40"/>
                      </a:lnTo>
                      <a:lnTo>
                        <a:pt x="39" y="68"/>
                      </a:lnTo>
                      <a:lnTo>
                        <a:pt x="39" y="90"/>
                      </a:lnTo>
                      <a:lnTo>
                        <a:pt x="29" y="90"/>
                      </a:lnTo>
                      <a:lnTo>
                        <a:pt x="0" y="10"/>
                      </a:lnTo>
                    </a:path>
                  </a:pathLst>
                </a:custGeom>
                <a:solidFill>
                  <a:srgbClr val="FFE0C0"/>
                </a:solidFill>
                <a:ln w="12700" cap="rnd" cmpd="sng">
                  <a:solidFill>
                    <a:srgbClr val="000000"/>
                  </a:solidFill>
                  <a:prstDash val="solid"/>
                  <a:round/>
                  <a:headEnd type="none" w="med" len="med"/>
                  <a:tailEnd type="none" w="med" len="med"/>
                </a:ln>
                <a:effectLst/>
              </p:spPr>
              <p:txBody>
                <a:bodyPr/>
                <a:lstStyle/>
                <a:p>
                  <a:endParaRPr lang="en-US"/>
                </a:p>
              </p:txBody>
            </p:sp>
            <p:sp>
              <p:nvSpPr>
                <p:cNvPr id="91182" name="Freeform 46"/>
                <p:cNvSpPr>
                  <a:spLocks/>
                </p:cNvSpPr>
                <p:nvPr/>
              </p:nvSpPr>
              <p:spPr bwMode="auto">
                <a:xfrm>
                  <a:off x="1060" y="1520"/>
                  <a:ext cx="66" cy="75"/>
                </a:xfrm>
                <a:custGeom>
                  <a:avLst/>
                  <a:gdLst/>
                  <a:ahLst/>
                  <a:cxnLst>
                    <a:cxn ang="0">
                      <a:pos x="15" y="0"/>
                    </a:cxn>
                    <a:cxn ang="0">
                      <a:pos x="4" y="6"/>
                    </a:cxn>
                    <a:cxn ang="0">
                      <a:pos x="0" y="14"/>
                    </a:cxn>
                    <a:cxn ang="0">
                      <a:pos x="4" y="26"/>
                    </a:cxn>
                    <a:cxn ang="0">
                      <a:pos x="12" y="39"/>
                    </a:cxn>
                    <a:cxn ang="0">
                      <a:pos x="22" y="51"/>
                    </a:cxn>
                    <a:cxn ang="0">
                      <a:pos x="41" y="69"/>
                    </a:cxn>
                    <a:cxn ang="0">
                      <a:pos x="53" y="74"/>
                    </a:cxn>
                    <a:cxn ang="0">
                      <a:pos x="65" y="65"/>
                    </a:cxn>
                    <a:cxn ang="0">
                      <a:pos x="15" y="0"/>
                    </a:cxn>
                  </a:cxnLst>
                  <a:rect l="0" t="0" r="r" b="b"/>
                  <a:pathLst>
                    <a:path w="66" h="75">
                      <a:moveTo>
                        <a:pt x="15" y="0"/>
                      </a:moveTo>
                      <a:lnTo>
                        <a:pt x="4" y="6"/>
                      </a:lnTo>
                      <a:lnTo>
                        <a:pt x="0" y="14"/>
                      </a:lnTo>
                      <a:lnTo>
                        <a:pt x="4" y="26"/>
                      </a:lnTo>
                      <a:lnTo>
                        <a:pt x="12" y="39"/>
                      </a:lnTo>
                      <a:lnTo>
                        <a:pt x="22" y="51"/>
                      </a:lnTo>
                      <a:lnTo>
                        <a:pt x="41" y="69"/>
                      </a:lnTo>
                      <a:lnTo>
                        <a:pt x="53" y="74"/>
                      </a:lnTo>
                      <a:lnTo>
                        <a:pt x="65" y="65"/>
                      </a:lnTo>
                      <a:lnTo>
                        <a:pt x="15" y="0"/>
                      </a:lnTo>
                    </a:path>
                  </a:pathLst>
                </a:custGeom>
                <a:solidFill>
                  <a:srgbClr val="FFE0C0"/>
                </a:solidFill>
                <a:ln w="12700" cap="rnd" cmpd="sng">
                  <a:solidFill>
                    <a:srgbClr val="000000"/>
                  </a:solidFill>
                  <a:prstDash val="solid"/>
                  <a:round/>
                  <a:headEnd type="none" w="med" len="med"/>
                  <a:tailEnd type="none" w="med" len="med"/>
                </a:ln>
                <a:effectLst/>
              </p:spPr>
              <p:txBody>
                <a:bodyPr/>
                <a:lstStyle/>
                <a:p>
                  <a:endParaRPr lang="en-US"/>
                </a:p>
              </p:txBody>
            </p:sp>
          </p:grpSp>
          <p:sp>
            <p:nvSpPr>
              <p:cNvPr id="91183" name="Freeform 47"/>
              <p:cNvSpPr>
                <a:spLocks/>
              </p:cNvSpPr>
              <p:nvPr/>
            </p:nvSpPr>
            <p:spPr bwMode="auto">
              <a:xfrm>
                <a:off x="1042" y="1319"/>
                <a:ext cx="307" cy="372"/>
              </a:xfrm>
              <a:custGeom>
                <a:avLst/>
                <a:gdLst/>
                <a:ahLst/>
                <a:cxnLst>
                  <a:cxn ang="0">
                    <a:pos x="27" y="53"/>
                  </a:cxn>
                  <a:cxn ang="0">
                    <a:pos x="12" y="74"/>
                  </a:cxn>
                  <a:cxn ang="0">
                    <a:pos x="4" y="100"/>
                  </a:cxn>
                  <a:cxn ang="0">
                    <a:pos x="0" y="130"/>
                  </a:cxn>
                  <a:cxn ang="0">
                    <a:pos x="5" y="155"/>
                  </a:cxn>
                  <a:cxn ang="0">
                    <a:pos x="15" y="179"/>
                  </a:cxn>
                  <a:cxn ang="0">
                    <a:pos x="33" y="199"/>
                  </a:cxn>
                  <a:cxn ang="0">
                    <a:pos x="49" y="222"/>
                  </a:cxn>
                  <a:cxn ang="0">
                    <a:pos x="64" y="253"/>
                  </a:cxn>
                  <a:cxn ang="0">
                    <a:pos x="81" y="290"/>
                  </a:cxn>
                  <a:cxn ang="0">
                    <a:pos x="98" y="320"/>
                  </a:cxn>
                  <a:cxn ang="0">
                    <a:pos x="115" y="337"/>
                  </a:cxn>
                  <a:cxn ang="0">
                    <a:pos x="134" y="348"/>
                  </a:cxn>
                  <a:cxn ang="0">
                    <a:pos x="167" y="362"/>
                  </a:cxn>
                  <a:cxn ang="0">
                    <a:pos x="200" y="371"/>
                  </a:cxn>
                  <a:cxn ang="0">
                    <a:pos x="222" y="368"/>
                  </a:cxn>
                  <a:cxn ang="0">
                    <a:pos x="241" y="365"/>
                  </a:cxn>
                  <a:cxn ang="0">
                    <a:pos x="274" y="353"/>
                  </a:cxn>
                  <a:cxn ang="0">
                    <a:pos x="287" y="340"/>
                  </a:cxn>
                  <a:cxn ang="0">
                    <a:pos x="293" y="323"/>
                  </a:cxn>
                  <a:cxn ang="0">
                    <a:pos x="303" y="287"/>
                  </a:cxn>
                  <a:cxn ang="0">
                    <a:pos x="306" y="259"/>
                  </a:cxn>
                  <a:cxn ang="0">
                    <a:pos x="306" y="225"/>
                  </a:cxn>
                  <a:cxn ang="0">
                    <a:pos x="302" y="201"/>
                  </a:cxn>
                  <a:cxn ang="0">
                    <a:pos x="293" y="174"/>
                  </a:cxn>
                  <a:cxn ang="0">
                    <a:pos x="279" y="137"/>
                  </a:cxn>
                  <a:cxn ang="0">
                    <a:pos x="262" y="109"/>
                  </a:cxn>
                  <a:cxn ang="0">
                    <a:pos x="254" y="77"/>
                  </a:cxn>
                  <a:cxn ang="0">
                    <a:pos x="238" y="41"/>
                  </a:cxn>
                  <a:cxn ang="0">
                    <a:pos x="220" y="22"/>
                  </a:cxn>
                  <a:cxn ang="0">
                    <a:pos x="202" y="12"/>
                  </a:cxn>
                  <a:cxn ang="0">
                    <a:pos x="167" y="1"/>
                  </a:cxn>
                  <a:cxn ang="0">
                    <a:pos x="144" y="0"/>
                  </a:cxn>
                  <a:cxn ang="0">
                    <a:pos x="110" y="6"/>
                  </a:cxn>
                  <a:cxn ang="0">
                    <a:pos x="78" y="17"/>
                  </a:cxn>
                  <a:cxn ang="0">
                    <a:pos x="47" y="37"/>
                  </a:cxn>
                  <a:cxn ang="0">
                    <a:pos x="27" y="53"/>
                  </a:cxn>
                </a:cxnLst>
                <a:rect l="0" t="0" r="r" b="b"/>
                <a:pathLst>
                  <a:path w="307" h="372">
                    <a:moveTo>
                      <a:pt x="27" y="53"/>
                    </a:moveTo>
                    <a:lnTo>
                      <a:pt x="12" y="74"/>
                    </a:lnTo>
                    <a:lnTo>
                      <a:pt x="4" y="100"/>
                    </a:lnTo>
                    <a:lnTo>
                      <a:pt x="0" y="130"/>
                    </a:lnTo>
                    <a:lnTo>
                      <a:pt x="5" y="155"/>
                    </a:lnTo>
                    <a:lnTo>
                      <a:pt x="15" y="179"/>
                    </a:lnTo>
                    <a:lnTo>
                      <a:pt x="33" y="199"/>
                    </a:lnTo>
                    <a:lnTo>
                      <a:pt x="49" y="222"/>
                    </a:lnTo>
                    <a:lnTo>
                      <a:pt x="64" y="253"/>
                    </a:lnTo>
                    <a:lnTo>
                      <a:pt x="81" y="290"/>
                    </a:lnTo>
                    <a:lnTo>
                      <a:pt x="98" y="320"/>
                    </a:lnTo>
                    <a:lnTo>
                      <a:pt x="115" y="337"/>
                    </a:lnTo>
                    <a:lnTo>
                      <a:pt x="134" y="348"/>
                    </a:lnTo>
                    <a:lnTo>
                      <a:pt x="167" y="362"/>
                    </a:lnTo>
                    <a:lnTo>
                      <a:pt x="200" y="371"/>
                    </a:lnTo>
                    <a:lnTo>
                      <a:pt x="222" y="368"/>
                    </a:lnTo>
                    <a:lnTo>
                      <a:pt x="241" y="365"/>
                    </a:lnTo>
                    <a:lnTo>
                      <a:pt x="274" y="353"/>
                    </a:lnTo>
                    <a:lnTo>
                      <a:pt x="287" y="340"/>
                    </a:lnTo>
                    <a:lnTo>
                      <a:pt x="293" y="323"/>
                    </a:lnTo>
                    <a:lnTo>
                      <a:pt x="303" y="287"/>
                    </a:lnTo>
                    <a:lnTo>
                      <a:pt x="306" y="259"/>
                    </a:lnTo>
                    <a:lnTo>
                      <a:pt x="306" y="225"/>
                    </a:lnTo>
                    <a:lnTo>
                      <a:pt x="302" y="201"/>
                    </a:lnTo>
                    <a:lnTo>
                      <a:pt x="293" y="174"/>
                    </a:lnTo>
                    <a:lnTo>
                      <a:pt x="279" y="137"/>
                    </a:lnTo>
                    <a:lnTo>
                      <a:pt x="262" y="109"/>
                    </a:lnTo>
                    <a:lnTo>
                      <a:pt x="254" y="77"/>
                    </a:lnTo>
                    <a:lnTo>
                      <a:pt x="238" y="41"/>
                    </a:lnTo>
                    <a:lnTo>
                      <a:pt x="220" y="22"/>
                    </a:lnTo>
                    <a:lnTo>
                      <a:pt x="202" y="12"/>
                    </a:lnTo>
                    <a:lnTo>
                      <a:pt x="167" y="1"/>
                    </a:lnTo>
                    <a:lnTo>
                      <a:pt x="144" y="0"/>
                    </a:lnTo>
                    <a:lnTo>
                      <a:pt x="110" y="6"/>
                    </a:lnTo>
                    <a:lnTo>
                      <a:pt x="78" y="17"/>
                    </a:lnTo>
                    <a:lnTo>
                      <a:pt x="47" y="37"/>
                    </a:lnTo>
                    <a:lnTo>
                      <a:pt x="27" y="53"/>
                    </a:lnTo>
                  </a:path>
                </a:pathLst>
              </a:custGeom>
              <a:solidFill>
                <a:srgbClr val="FFE0C0"/>
              </a:solidFill>
              <a:ln w="12700" cap="rnd" cmpd="sng">
                <a:solidFill>
                  <a:srgbClr val="000000"/>
                </a:solidFill>
                <a:prstDash val="solid"/>
                <a:round/>
                <a:headEnd type="none" w="med" len="med"/>
                <a:tailEnd type="none" w="med" len="med"/>
              </a:ln>
              <a:effectLst/>
            </p:spPr>
            <p:txBody>
              <a:bodyPr/>
              <a:lstStyle/>
              <a:p>
                <a:endParaRPr lang="en-US"/>
              </a:p>
            </p:txBody>
          </p:sp>
          <p:grpSp>
            <p:nvGrpSpPr>
              <p:cNvPr id="91184" name="Group 48"/>
              <p:cNvGrpSpPr>
                <a:grpSpLocks/>
              </p:cNvGrpSpPr>
              <p:nvPr/>
            </p:nvGrpSpPr>
            <p:grpSpPr bwMode="auto">
              <a:xfrm>
                <a:off x="1073" y="1400"/>
                <a:ext cx="232" cy="129"/>
                <a:chOff x="1073" y="1400"/>
                <a:chExt cx="232" cy="129"/>
              </a:xfrm>
            </p:grpSpPr>
            <p:sp>
              <p:nvSpPr>
                <p:cNvPr id="91185" name="Freeform 49"/>
                <p:cNvSpPr>
                  <a:spLocks/>
                </p:cNvSpPr>
                <p:nvPr/>
              </p:nvSpPr>
              <p:spPr bwMode="auto">
                <a:xfrm>
                  <a:off x="1186" y="1458"/>
                  <a:ext cx="18" cy="20"/>
                </a:xfrm>
                <a:custGeom>
                  <a:avLst/>
                  <a:gdLst/>
                  <a:ahLst/>
                  <a:cxnLst>
                    <a:cxn ang="0">
                      <a:pos x="0" y="11"/>
                    </a:cxn>
                    <a:cxn ang="0">
                      <a:pos x="5" y="4"/>
                    </a:cxn>
                    <a:cxn ang="0">
                      <a:pos x="15" y="0"/>
                    </a:cxn>
                    <a:cxn ang="0">
                      <a:pos x="17" y="10"/>
                    </a:cxn>
                    <a:cxn ang="0">
                      <a:pos x="9" y="10"/>
                    </a:cxn>
                    <a:cxn ang="0">
                      <a:pos x="3" y="19"/>
                    </a:cxn>
                    <a:cxn ang="0">
                      <a:pos x="0" y="11"/>
                    </a:cxn>
                  </a:cxnLst>
                  <a:rect l="0" t="0" r="r" b="b"/>
                  <a:pathLst>
                    <a:path w="18" h="20">
                      <a:moveTo>
                        <a:pt x="0" y="11"/>
                      </a:moveTo>
                      <a:lnTo>
                        <a:pt x="5" y="4"/>
                      </a:lnTo>
                      <a:lnTo>
                        <a:pt x="15" y="0"/>
                      </a:lnTo>
                      <a:lnTo>
                        <a:pt x="17" y="10"/>
                      </a:lnTo>
                      <a:lnTo>
                        <a:pt x="9" y="10"/>
                      </a:lnTo>
                      <a:lnTo>
                        <a:pt x="3" y="19"/>
                      </a:lnTo>
                      <a:lnTo>
                        <a:pt x="0" y="11"/>
                      </a:lnTo>
                    </a:path>
                  </a:pathLst>
                </a:custGeom>
                <a:solidFill>
                  <a:srgbClr val="C0C0C0"/>
                </a:solidFill>
                <a:ln w="12700" cap="rnd" cmpd="sng">
                  <a:solidFill>
                    <a:srgbClr val="000000"/>
                  </a:solidFill>
                  <a:prstDash val="solid"/>
                  <a:round/>
                  <a:headEnd type="none" w="med" len="med"/>
                  <a:tailEnd type="none" w="med" len="med"/>
                </a:ln>
                <a:effectLst/>
              </p:spPr>
              <p:txBody>
                <a:bodyPr/>
                <a:lstStyle/>
                <a:p>
                  <a:endParaRPr lang="en-US"/>
                </a:p>
              </p:txBody>
            </p:sp>
            <p:sp>
              <p:nvSpPr>
                <p:cNvPr id="91186" name="Freeform 50"/>
                <p:cNvSpPr>
                  <a:spLocks/>
                </p:cNvSpPr>
                <p:nvPr/>
              </p:nvSpPr>
              <p:spPr bwMode="auto">
                <a:xfrm>
                  <a:off x="1073" y="1507"/>
                  <a:ext cx="34" cy="22"/>
                </a:xfrm>
                <a:custGeom>
                  <a:avLst/>
                  <a:gdLst/>
                  <a:ahLst/>
                  <a:cxnLst>
                    <a:cxn ang="0">
                      <a:pos x="28" y="0"/>
                    </a:cxn>
                    <a:cxn ang="0">
                      <a:pos x="33" y="11"/>
                    </a:cxn>
                    <a:cxn ang="0">
                      <a:pos x="5" y="21"/>
                    </a:cxn>
                    <a:cxn ang="0">
                      <a:pos x="0" y="16"/>
                    </a:cxn>
                    <a:cxn ang="0">
                      <a:pos x="28" y="0"/>
                    </a:cxn>
                  </a:cxnLst>
                  <a:rect l="0" t="0" r="r" b="b"/>
                  <a:pathLst>
                    <a:path w="34" h="22">
                      <a:moveTo>
                        <a:pt x="28" y="0"/>
                      </a:moveTo>
                      <a:lnTo>
                        <a:pt x="33" y="11"/>
                      </a:lnTo>
                      <a:lnTo>
                        <a:pt x="5" y="21"/>
                      </a:lnTo>
                      <a:lnTo>
                        <a:pt x="0" y="16"/>
                      </a:lnTo>
                      <a:lnTo>
                        <a:pt x="28" y="0"/>
                      </a:lnTo>
                    </a:path>
                  </a:pathLst>
                </a:custGeom>
                <a:solidFill>
                  <a:srgbClr val="C0C0C0"/>
                </a:solidFill>
                <a:ln w="12700" cap="rnd" cmpd="sng">
                  <a:solidFill>
                    <a:srgbClr val="000000"/>
                  </a:solidFill>
                  <a:prstDash val="solid"/>
                  <a:round/>
                  <a:headEnd type="none" w="med" len="med"/>
                  <a:tailEnd type="none" w="med" len="med"/>
                </a:ln>
                <a:effectLst/>
              </p:spPr>
              <p:txBody>
                <a:bodyPr/>
                <a:lstStyle/>
                <a:p>
                  <a:endParaRPr lang="en-US"/>
                </a:p>
              </p:txBody>
            </p:sp>
            <p:sp>
              <p:nvSpPr>
                <p:cNvPr id="91187" name="Freeform 51"/>
                <p:cNvSpPr>
                  <a:spLocks/>
                </p:cNvSpPr>
                <p:nvPr/>
              </p:nvSpPr>
              <p:spPr bwMode="auto">
                <a:xfrm>
                  <a:off x="1275" y="1400"/>
                  <a:ext cx="30" cy="22"/>
                </a:xfrm>
                <a:custGeom>
                  <a:avLst/>
                  <a:gdLst/>
                  <a:ahLst/>
                  <a:cxnLst>
                    <a:cxn ang="0">
                      <a:pos x="0" y="11"/>
                    </a:cxn>
                    <a:cxn ang="0">
                      <a:pos x="6" y="21"/>
                    </a:cxn>
                    <a:cxn ang="0">
                      <a:pos x="29" y="5"/>
                    </a:cxn>
                    <a:cxn ang="0">
                      <a:pos x="26" y="0"/>
                    </a:cxn>
                    <a:cxn ang="0">
                      <a:pos x="0" y="11"/>
                    </a:cxn>
                  </a:cxnLst>
                  <a:rect l="0" t="0" r="r" b="b"/>
                  <a:pathLst>
                    <a:path w="30" h="22">
                      <a:moveTo>
                        <a:pt x="0" y="11"/>
                      </a:moveTo>
                      <a:lnTo>
                        <a:pt x="6" y="21"/>
                      </a:lnTo>
                      <a:lnTo>
                        <a:pt x="29" y="5"/>
                      </a:lnTo>
                      <a:lnTo>
                        <a:pt x="26" y="0"/>
                      </a:lnTo>
                      <a:lnTo>
                        <a:pt x="0" y="11"/>
                      </a:lnTo>
                    </a:path>
                  </a:pathLst>
                </a:custGeom>
                <a:solidFill>
                  <a:srgbClr val="C0C0C0"/>
                </a:solidFill>
                <a:ln w="12700" cap="rnd" cmpd="sng">
                  <a:solidFill>
                    <a:srgbClr val="000000"/>
                  </a:solidFill>
                  <a:prstDash val="solid"/>
                  <a:round/>
                  <a:headEnd type="none" w="med" len="med"/>
                  <a:tailEnd type="none" w="med" len="med"/>
                </a:ln>
                <a:effectLst/>
              </p:spPr>
              <p:txBody>
                <a:bodyPr/>
                <a:lstStyle/>
                <a:p>
                  <a:endParaRPr lang="en-US"/>
                </a:p>
              </p:txBody>
            </p:sp>
          </p:grpSp>
          <p:grpSp>
            <p:nvGrpSpPr>
              <p:cNvPr id="91188" name="Group 52"/>
              <p:cNvGrpSpPr>
                <a:grpSpLocks/>
              </p:cNvGrpSpPr>
              <p:nvPr/>
            </p:nvGrpSpPr>
            <p:grpSpPr bwMode="auto">
              <a:xfrm>
                <a:off x="1100" y="1409"/>
                <a:ext cx="197" cy="143"/>
                <a:chOff x="1100" y="1409"/>
                <a:chExt cx="197" cy="143"/>
              </a:xfrm>
            </p:grpSpPr>
            <p:sp>
              <p:nvSpPr>
                <p:cNvPr id="91189" name="Freeform 53"/>
                <p:cNvSpPr>
                  <a:spLocks/>
                </p:cNvSpPr>
                <p:nvPr/>
              </p:nvSpPr>
              <p:spPr bwMode="auto">
                <a:xfrm>
                  <a:off x="1100" y="1461"/>
                  <a:ext cx="100" cy="91"/>
                </a:xfrm>
                <a:custGeom>
                  <a:avLst/>
                  <a:gdLst/>
                  <a:ahLst/>
                  <a:cxnLst>
                    <a:cxn ang="0">
                      <a:pos x="0" y="46"/>
                    </a:cxn>
                    <a:cxn ang="0">
                      <a:pos x="81" y="0"/>
                    </a:cxn>
                    <a:cxn ang="0">
                      <a:pos x="95" y="23"/>
                    </a:cxn>
                    <a:cxn ang="0">
                      <a:pos x="99" y="40"/>
                    </a:cxn>
                    <a:cxn ang="0">
                      <a:pos x="98" y="57"/>
                    </a:cxn>
                    <a:cxn ang="0">
                      <a:pos x="91" y="68"/>
                    </a:cxn>
                    <a:cxn ang="0">
                      <a:pos x="80" y="77"/>
                    </a:cxn>
                    <a:cxn ang="0">
                      <a:pos x="64" y="83"/>
                    </a:cxn>
                    <a:cxn ang="0">
                      <a:pos x="54" y="89"/>
                    </a:cxn>
                    <a:cxn ang="0">
                      <a:pos x="44" y="90"/>
                    </a:cxn>
                    <a:cxn ang="0">
                      <a:pos x="32" y="88"/>
                    </a:cxn>
                    <a:cxn ang="0">
                      <a:pos x="23" y="82"/>
                    </a:cxn>
                    <a:cxn ang="0">
                      <a:pos x="16" y="75"/>
                    </a:cxn>
                    <a:cxn ang="0">
                      <a:pos x="13" y="68"/>
                    </a:cxn>
                    <a:cxn ang="0">
                      <a:pos x="5" y="54"/>
                    </a:cxn>
                    <a:cxn ang="0">
                      <a:pos x="0" y="46"/>
                    </a:cxn>
                  </a:cxnLst>
                  <a:rect l="0" t="0" r="r" b="b"/>
                  <a:pathLst>
                    <a:path w="100" h="91">
                      <a:moveTo>
                        <a:pt x="0" y="46"/>
                      </a:moveTo>
                      <a:lnTo>
                        <a:pt x="81" y="0"/>
                      </a:lnTo>
                      <a:lnTo>
                        <a:pt x="95" y="23"/>
                      </a:lnTo>
                      <a:lnTo>
                        <a:pt x="99" y="40"/>
                      </a:lnTo>
                      <a:lnTo>
                        <a:pt x="98" y="57"/>
                      </a:lnTo>
                      <a:lnTo>
                        <a:pt x="91" y="68"/>
                      </a:lnTo>
                      <a:lnTo>
                        <a:pt x="80" y="77"/>
                      </a:lnTo>
                      <a:lnTo>
                        <a:pt x="64" y="83"/>
                      </a:lnTo>
                      <a:lnTo>
                        <a:pt x="54" y="89"/>
                      </a:lnTo>
                      <a:lnTo>
                        <a:pt x="44" y="90"/>
                      </a:lnTo>
                      <a:lnTo>
                        <a:pt x="32" y="88"/>
                      </a:lnTo>
                      <a:lnTo>
                        <a:pt x="23" y="82"/>
                      </a:lnTo>
                      <a:lnTo>
                        <a:pt x="16" y="75"/>
                      </a:lnTo>
                      <a:lnTo>
                        <a:pt x="13" y="68"/>
                      </a:lnTo>
                      <a:lnTo>
                        <a:pt x="5" y="54"/>
                      </a:lnTo>
                      <a:lnTo>
                        <a:pt x="0" y="46"/>
                      </a:lnTo>
                    </a:path>
                  </a:pathLst>
                </a:custGeom>
                <a:solidFill>
                  <a:srgbClr val="80FFFF"/>
                </a:solidFill>
                <a:ln w="12700" cap="rnd" cmpd="sng">
                  <a:solidFill>
                    <a:srgbClr val="000000"/>
                  </a:solidFill>
                  <a:prstDash val="solid"/>
                  <a:round/>
                  <a:headEnd type="none" w="med" len="med"/>
                  <a:tailEnd type="none" w="med" len="med"/>
                </a:ln>
                <a:effectLst/>
              </p:spPr>
              <p:txBody>
                <a:bodyPr/>
                <a:lstStyle/>
                <a:p>
                  <a:endParaRPr lang="en-US"/>
                </a:p>
              </p:txBody>
            </p:sp>
            <p:sp>
              <p:nvSpPr>
                <p:cNvPr id="91190" name="Oval 54"/>
                <p:cNvSpPr>
                  <a:spLocks noChangeArrowheads="1"/>
                </p:cNvSpPr>
                <p:nvPr/>
              </p:nvSpPr>
              <p:spPr bwMode="auto">
                <a:xfrm>
                  <a:off x="1146" y="1502"/>
                  <a:ext cx="9" cy="8"/>
                </a:xfrm>
                <a:prstGeom prst="ellipse">
                  <a:avLst/>
                </a:prstGeom>
                <a:solidFill>
                  <a:srgbClr val="00A000"/>
                </a:solidFill>
                <a:ln w="12700">
                  <a:solidFill>
                    <a:srgbClr val="000000"/>
                  </a:solidFill>
                  <a:round/>
                  <a:headEnd/>
                  <a:tailEnd/>
                </a:ln>
                <a:effectLst/>
              </p:spPr>
              <p:txBody>
                <a:bodyPr wrap="none" anchor="ctr"/>
                <a:lstStyle/>
                <a:p>
                  <a:endParaRPr lang="en-US"/>
                </a:p>
              </p:txBody>
            </p:sp>
            <p:sp>
              <p:nvSpPr>
                <p:cNvPr id="91191" name="Freeform 55"/>
                <p:cNvSpPr>
                  <a:spLocks/>
                </p:cNvSpPr>
                <p:nvPr/>
              </p:nvSpPr>
              <p:spPr bwMode="auto">
                <a:xfrm>
                  <a:off x="1196" y="1409"/>
                  <a:ext cx="101" cy="90"/>
                </a:xfrm>
                <a:custGeom>
                  <a:avLst/>
                  <a:gdLst/>
                  <a:ahLst/>
                  <a:cxnLst>
                    <a:cxn ang="0">
                      <a:pos x="0" y="45"/>
                    </a:cxn>
                    <a:cxn ang="0">
                      <a:pos x="83" y="0"/>
                    </a:cxn>
                    <a:cxn ang="0">
                      <a:pos x="95" y="25"/>
                    </a:cxn>
                    <a:cxn ang="0">
                      <a:pos x="100" y="40"/>
                    </a:cxn>
                    <a:cxn ang="0">
                      <a:pos x="97" y="56"/>
                    </a:cxn>
                    <a:cxn ang="0">
                      <a:pos x="91" y="66"/>
                    </a:cxn>
                    <a:cxn ang="0">
                      <a:pos x="79" y="76"/>
                    </a:cxn>
                    <a:cxn ang="0">
                      <a:pos x="66" y="83"/>
                    </a:cxn>
                    <a:cxn ang="0">
                      <a:pos x="55" y="87"/>
                    </a:cxn>
                    <a:cxn ang="0">
                      <a:pos x="43" y="89"/>
                    </a:cxn>
                    <a:cxn ang="0">
                      <a:pos x="32" y="87"/>
                    </a:cxn>
                    <a:cxn ang="0">
                      <a:pos x="23" y="81"/>
                    </a:cxn>
                    <a:cxn ang="0">
                      <a:pos x="17" y="76"/>
                    </a:cxn>
                    <a:cxn ang="0">
                      <a:pos x="13" y="67"/>
                    </a:cxn>
                    <a:cxn ang="0">
                      <a:pos x="5" y="54"/>
                    </a:cxn>
                    <a:cxn ang="0">
                      <a:pos x="0" y="45"/>
                    </a:cxn>
                  </a:cxnLst>
                  <a:rect l="0" t="0" r="r" b="b"/>
                  <a:pathLst>
                    <a:path w="101" h="90">
                      <a:moveTo>
                        <a:pt x="0" y="45"/>
                      </a:moveTo>
                      <a:lnTo>
                        <a:pt x="83" y="0"/>
                      </a:lnTo>
                      <a:lnTo>
                        <a:pt x="95" y="25"/>
                      </a:lnTo>
                      <a:lnTo>
                        <a:pt x="100" y="40"/>
                      </a:lnTo>
                      <a:lnTo>
                        <a:pt x="97" y="56"/>
                      </a:lnTo>
                      <a:lnTo>
                        <a:pt x="91" y="66"/>
                      </a:lnTo>
                      <a:lnTo>
                        <a:pt x="79" y="76"/>
                      </a:lnTo>
                      <a:lnTo>
                        <a:pt x="66" y="83"/>
                      </a:lnTo>
                      <a:lnTo>
                        <a:pt x="55" y="87"/>
                      </a:lnTo>
                      <a:lnTo>
                        <a:pt x="43" y="89"/>
                      </a:lnTo>
                      <a:lnTo>
                        <a:pt x="32" y="87"/>
                      </a:lnTo>
                      <a:lnTo>
                        <a:pt x="23" y="81"/>
                      </a:lnTo>
                      <a:lnTo>
                        <a:pt x="17" y="76"/>
                      </a:lnTo>
                      <a:lnTo>
                        <a:pt x="13" y="67"/>
                      </a:lnTo>
                      <a:lnTo>
                        <a:pt x="5" y="54"/>
                      </a:lnTo>
                      <a:lnTo>
                        <a:pt x="0" y="45"/>
                      </a:lnTo>
                    </a:path>
                  </a:pathLst>
                </a:custGeom>
                <a:solidFill>
                  <a:srgbClr val="80FFFF"/>
                </a:solidFill>
                <a:ln w="12700" cap="rnd" cmpd="sng">
                  <a:solidFill>
                    <a:srgbClr val="000000"/>
                  </a:solidFill>
                  <a:prstDash val="solid"/>
                  <a:round/>
                  <a:headEnd type="none" w="med" len="med"/>
                  <a:tailEnd type="none" w="med" len="med"/>
                </a:ln>
                <a:effectLst/>
              </p:spPr>
              <p:txBody>
                <a:bodyPr/>
                <a:lstStyle/>
                <a:p>
                  <a:endParaRPr lang="en-US"/>
                </a:p>
              </p:txBody>
            </p:sp>
            <p:sp>
              <p:nvSpPr>
                <p:cNvPr id="91192" name="Oval 56"/>
                <p:cNvSpPr>
                  <a:spLocks noChangeArrowheads="1"/>
                </p:cNvSpPr>
                <p:nvPr/>
              </p:nvSpPr>
              <p:spPr bwMode="auto">
                <a:xfrm>
                  <a:off x="1242" y="1450"/>
                  <a:ext cx="9" cy="8"/>
                </a:xfrm>
                <a:prstGeom prst="ellipse">
                  <a:avLst/>
                </a:prstGeom>
                <a:solidFill>
                  <a:srgbClr val="00A000"/>
                </a:solidFill>
                <a:ln w="12700">
                  <a:solidFill>
                    <a:srgbClr val="000000"/>
                  </a:solidFill>
                  <a:round/>
                  <a:headEnd/>
                  <a:tailEnd/>
                </a:ln>
                <a:effectLst/>
              </p:spPr>
              <p:txBody>
                <a:bodyPr wrap="none" anchor="ctr"/>
                <a:lstStyle/>
                <a:p>
                  <a:endParaRPr lang="en-US"/>
                </a:p>
              </p:txBody>
            </p:sp>
          </p:grpSp>
          <p:sp>
            <p:nvSpPr>
              <p:cNvPr id="91193" name="Freeform 57"/>
              <p:cNvSpPr>
                <a:spLocks/>
              </p:cNvSpPr>
              <p:nvPr/>
            </p:nvSpPr>
            <p:spPr bwMode="auto">
              <a:xfrm>
                <a:off x="1203" y="1555"/>
                <a:ext cx="100" cy="82"/>
              </a:xfrm>
              <a:custGeom>
                <a:avLst/>
                <a:gdLst/>
                <a:ahLst/>
                <a:cxnLst>
                  <a:cxn ang="0">
                    <a:pos x="0" y="42"/>
                  </a:cxn>
                  <a:cxn ang="0">
                    <a:pos x="15" y="42"/>
                  </a:cxn>
                  <a:cxn ang="0">
                    <a:pos x="29" y="39"/>
                  </a:cxn>
                  <a:cxn ang="0">
                    <a:pos x="45" y="35"/>
                  </a:cxn>
                  <a:cxn ang="0">
                    <a:pos x="59" y="30"/>
                  </a:cxn>
                  <a:cxn ang="0">
                    <a:pos x="75" y="19"/>
                  </a:cxn>
                  <a:cxn ang="0">
                    <a:pos x="84" y="11"/>
                  </a:cxn>
                  <a:cxn ang="0">
                    <a:pos x="93" y="0"/>
                  </a:cxn>
                  <a:cxn ang="0">
                    <a:pos x="98" y="22"/>
                  </a:cxn>
                  <a:cxn ang="0">
                    <a:pos x="99" y="30"/>
                  </a:cxn>
                  <a:cxn ang="0">
                    <a:pos x="99" y="46"/>
                  </a:cxn>
                  <a:cxn ang="0">
                    <a:pos x="95" y="57"/>
                  </a:cxn>
                  <a:cxn ang="0">
                    <a:pos x="88" y="69"/>
                  </a:cxn>
                  <a:cxn ang="0">
                    <a:pos x="79" y="76"/>
                  </a:cxn>
                  <a:cxn ang="0">
                    <a:pos x="68" y="80"/>
                  </a:cxn>
                  <a:cxn ang="0">
                    <a:pos x="56" y="81"/>
                  </a:cxn>
                  <a:cxn ang="0">
                    <a:pos x="44" y="80"/>
                  </a:cxn>
                  <a:cxn ang="0">
                    <a:pos x="33" y="75"/>
                  </a:cxn>
                  <a:cxn ang="0">
                    <a:pos x="28" y="73"/>
                  </a:cxn>
                  <a:cxn ang="0">
                    <a:pos x="17" y="66"/>
                  </a:cxn>
                  <a:cxn ang="0">
                    <a:pos x="10" y="52"/>
                  </a:cxn>
                  <a:cxn ang="0">
                    <a:pos x="0" y="42"/>
                  </a:cxn>
                </a:cxnLst>
                <a:rect l="0" t="0" r="r" b="b"/>
                <a:pathLst>
                  <a:path w="100" h="82">
                    <a:moveTo>
                      <a:pt x="0" y="42"/>
                    </a:moveTo>
                    <a:lnTo>
                      <a:pt x="15" y="42"/>
                    </a:lnTo>
                    <a:lnTo>
                      <a:pt x="29" y="39"/>
                    </a:lnTo>
                    <a:lnTo>
                      <a:pt x="45" y="35"/>
                    </a:lnTo>
                    <a:lnTo>
                      <a:pt x="59" y="30"/>
                    </a:lnTo>
                    <a:lnTo>
                      <a:pt x="75" y="19"/>
                    </a:lnTo>
                    <a:lnTo>
                      <a:pt x="84" y="11"/>
                    </a:lnTo>
                    <a:lnTo>
                      <a:pt x="93" y="0"/>
                    </a:lnTo>
                    <a:lnTo>
                      <a:pt x="98" y="22"/>
                    </a:lnTo>
                    <a:lnTo>
                      <a:pt x="99" y="30"/>
                    </a:lnTo>
                    <a:lnTo>
                      <a:pt x="99" y="46"/>
                    </a:lnTo>
                    <a:lnTo>
                      <a:pt x="95" y="57"/>
                    </a:lnTo>
                    <a:lnTo>
                      <a:pt x="88" y="69"/>
                    </a:lnTo>
                    <a:lnTo>
                      <a:pt x="79" y="76"/>
                    </a:lnTo>
                    <a:lnTo>
                      <a:pt x="68" y="80"/>
                    </a:lnTo>
                    <a:lnTo>
                      <a:pt x="56" y="81"/>
                    </a:lnTo>
                    <a:lnTo>
                      <a:pt x="44" y="80"/>
                    </a:lnTo>
                    <a:lnTo>
                      <a:pt x="33" y="75"/>
                    </a:lnTo>
                    <a:lnTo>
                      <a:pt x="28" y="73"/>
                    </a:lnTo>
                    <a:lnTo>
                      <a:pt x="17" y="66"/>
                    </a:lnTo>
                    <a:lnTo>
                      <a:pt x="10" y="52"/>
                    </a:lnTo>
                    <a:lnTo>
                      <a:pt x="0" y="42"/>
                    </a:lnTo>
                  </a:path>
                </a:pathLst>
              </a:custGeom>
              <a:solidFill>
                <a:srgbClr val="FFFFFF"/>
              </a:solidFill>
              <a:ln w="12700" cap="rnd" cmpd="sng">
                <a:solidFill>
                  <a:srgbClr val="000000"/>
                </a:solidFill>
                <a:prstDash val="solid"/>
                <a:round/>
                <a:headEnd type="none" w="med" len="med"/>
                <a:tailEnd type="none" w="med" len="med"/>
              </a:ln>
              <a:effectLst/>
            </p:spPr>
            <p:txBody>
              <a:bodyPr/>
              <a:lstStyle/>
              <a:p>
                <a:endParaRPr lang="en-US"/>
              </a:p>
            </p:txBody>
          </p:sp>
          <p:sp>
            <p:nvSpPr>
              <p:cNvPr id="91194" name="Freeform 58"/>
              <p:cNvSpPr>
                <a:spLocks/>
              </p:cNvSpPr>
              <p:nvPr/>
            </p:nvSpPr>
            <p:spPr bwMode="auto">
              <a:xfrm>
                <a:off x="1210" y="1528"/>
                <a:ext cx="52" cy="30"/>
              </a:xfrm>
              <a:custGeom>
                <a:avLst/>
                <a:gdLst/>
                <a:ahLst/>
                <a:cxnLst>
                  <a:cxn ang="0">
                    <a:pos x="0" y="29"/>
                  </a:cxn>
                  <a:cxn ang="0">
                    <a:pos x="15" y="28"/>
                  </a:cxn>
                  <a:cxn ang="0">
                    <a:pos x="21" y="25"/>
                  </a:cxn>
                  <a:cxn ang="0">
                    <a:pos x="30" y="23"/>
                  </a:cxn>
                  <a:cxn ang="0">
                    <a:pos x="38" y="17"/>
                  </a:cxn>
                  <a:cxn ang="0">
                    <a:pos x="44" y="9"/>
                  </a:cxn>
                  <a:cxn ang="0">
                    <a:pos x="51" y="0"/>
                  </a:cxn>
                </a:cxnLst>
                <a:rect l="0" t="0" r="r" b="b"/>
                <a:pathLst>
                  <a:path w="52" h="30">
                    <a:moveTo>
                      <a:pt x="0" y="29"/>
                    </a:moveTo>
                    <a:lnTo>
                      <a:pt x="15" y="28"/>
                    </a:lnTo>
                    <a:lnTo>
                      <a:pt x="21" y="25"/>
                    </a:lnTo>
                    <a:lnTo>
                      <a:pt x="30" y="23"/>
                    </a:lnTo>
                    <a:lnTo>
                      <a:pt x="38" y="17"/>
                    </a:lnTo>
                    <a:lnTo>
                      <a:pt x="44" y="9"/>
                    </a:lnTo>
                    <a:lnTo>
                      <a:pt x="51" y="0"/>
                    </a:lnTo>
                  </a:path>
                </a:pathLst>
              </a:custGeom>
              <a:noFill/>
              <a:ln w="12700" cap="rnd" cmpd="sng">
                <a:solidFill>
                  <a:srgbClr val="000000"/>
                </a:solidFill>
                <a:prstDash val="solid"/>
                <a:round/>
                <a:headEnd type="none" w="med" len="med"/>
                <a:tailEnd type="none" w="med" len="med"/>
              </a:ln>
              <a:effectLst/>
            </p:spPr>
            <p:txBody>
              <a:bodyPr/>
              <a:lstStyle/>
              <a:p>
                <a:endParaRPr lang="en-US"/>
              </a:p>
            </p:txBody>
          </p:sp>
          <p:sp>
            <p:nvSpPr>
              <p:cNvPr id="91195" name="Freeform 59"/>
              <p:cNvSpPr>
                <a:spLocks/>
              </p:cNvSpPr>
              <p:nvPr/>
            </p:nvSpPr>
            <p:spPr bwMode="auto">
              <a:xfrm>
                <a:off x="1028" y="1274"/>
                <a:ext cx="277" cy="255"/>
              </a:xfrm>
              <a:custGeom>
                <a:avLst/>
                <a:gdLst/>
                <a:ahLst/>
                <a:cxnLst>
                  <a:cxn ang="0">
                    <a:pos x="47" y="254"/>
                  </a:cxn>
                  <a:cxn ang="0">
                    <a:pos x="58" y="249"/>
                  </a:cxn>
                  <a:cxn ang="0">
                    <a:pos x="61" y="232"/>
                  </a:cxn>
                  <a:cxn ang="0">
                    <a:pos x="63" y="210"/>
                  </a:cxn>
                  <a:cxn ang="0">
                    <a:pos x="52" y="165"/>
                  </a:cxn>
                  <a:cxn ang="0">
                    <a:pos x="46" y="139"/>
                  </a:cxn>
                  <a:cxn ang="0">
                    <a:pos x="80" y="140"/>
                  </a:cxn>
                  <a:cxn ang="0">
                    <a:pos x="125" y="138"/>
                  </a:cxn>
                  <a:cxn ang="0">
                    <a:pos x="139" y="123"/>
                  </a:cxn>
                  <a:cxn ang="0">
                    <a:pos x="163" y="106"/>
                  </a:cxn>
                  <a:cxn ang="0">
                    <a:pos x="199" y="110"/>
                  </a:cxn>
                  <a:cxn ang="0">
                    <a:pos x="234" y="91"/>
                  </a:cxn>
                  <a:cxn ang="0">
                    <a:pos x="238" y="111"/>
                  </a:cxn>
                  <a:cxn ang="0">
                    <a:pos x="253" y="119"/>
                  </a:cxn>
                  <a:cxn ang="0">
                    <a:pos x="268" y="144"/>
                  </a:cxn>
                  <a:cxn ang="0">
                    <a:pos x="276" y="139"/>
                  </a:cxn>
                  <a:cxn ang="0">
                    <a:pos x="276" y="122"/>
                  </a:cxn>
                  <a:cxn ang="0">
                    <a:pos x="272" y="95"/>
                  </a:cxn>
                  <a:cxn ang="0">
                    <a:pos x="265" y="74"/>
                  </a:cxn>
                  <a:cxn ang="0">
                    <a:pos x="252" y="58"/>
                  </a:cxn>
                  <a:cxn ang="0">
                    <a:pos x="254" y="30"/>
                  </a:cxn>
                  <a:cxn ang="0">
                    <a:pos x="254" y="14"/>
                  </a:cxn>
                  <a:cxn ang="0">
                    <a:pos x="235" y="17"/>
                  </a:cxn>
                  <a:cxn ang="0">
                    <a:pos x="214" y="17"/>
                  </a:cxn>
                  <a:cxn ang="0">
                    <a:pos x="202" y="13"/>
                  </a:cxn>
                  <a:cxn ang="0">
                    <a:pos x="188" y="0"/>
                  </a:cxn>
                  <a:cxn ang="0">
                    <a:pos x="175" y="12"/>
                  </a:cxn>
                  <a:cxn ang="0">
                    <a:pos x="164" y="17"/>
                  </a:cxn>
                  <a:cxn ang="0">
                    <a:pos x="140" y="19"/>
                  </a:cxn>
                  <a:cxn ang="0">
                    <a:pos x="119" y="23"/>
                  </a:cxn>
                  <a:cxn ang="0">
                    <a:pos x="95" y="32"/>
                  </a:cxn>
                  <a:cxn ang="0">
                    <a:pos x="76" y="44"/>
                  </a:cxn>
                  <a:cxn ang="0">
                    <a:pos x="52" y="66"/>
                  </a:cxn>
                  <a:cxn ang="0">
                    <a:pos x="38" y="70"/>
                  </a:cxn>
                  <a:cxn ang="0">
                    <a:pos x="25" y="82"/>
                  </a:cxn>
                  <a:cxn ang="0">
                    <a:pos x="14" y="93"/>
                  </a:cxn>
                  <a:cxn ang="0">
                    <a:pos x="9" y="110"/>
                  </a:cxn>
                  <a:cxn ang="0">
                    <a:pos x="2" y="129"/>
                  </a:cxn>
                  <a:cxn ang="0">
                    <a:pos x="0" y="145"/>
                  </a:cxn>
                  <a:cxn ang="0">
                    <a:pos x="0" y="180"/>
                  </a:cxn>
                  <a:cxn ang="0">
                    <a:pos x="9" y="217"/>
                  </a:cxn>
                  <a:cxn ang="0">
                    <a:pos x="47" y="254"/>
                  </a:cxn>
                </a:cxnLst>
                <a:rect l="0" t="0" r="r" b="b"/>
                <a:pathLst>
                  <a:path w="277" h="255">
                    <a:moveTo>
                      <a:pt x="47" y="254"/>
                    </a:moveTo>
                    <a:lnTo>
                      <a:pt x="58" y="249"/>
                    </a:lnTo>
                    <a:lnTo>
                      <a:pt x="61" y="232"/>
                    </a:lnTo>
                    <a:lnTo>
                      <a:pt x="63" y="210"/>
                    </a:lnTo>
                    <a:lnTo>
                      <a:pt x="52" y="165"/>
                    </a:lnTo>
                    <a:lnTo>
                      <a:pt x="46" y="139"/>
                    </a:lnTo>
                    <a:lnTo>
                      <a:pt x="80" y="140"/>
                    </a:lnTo>
                    <a:lnTo>
                      <a:pt x="125" y="138"/>
                    </a:lnTo>
                    <a:lnTo>
                      <a:pt x="139" y="123"/>
                    </a:lnTo>
                    <a:lnTo>
                      <a:pt x="163" y="106"/>
                    </a:lnTo>
                    <a:lnTo>
                      <a:pt x="199" y="110"/>
                    </a:lnTo>
                    <a:lnTo>
                      <a:pt x="234" y="91"/>
                    </a:lnTo>
                    <a:lnTo>
                      <a:pt x="238" y="111"/>
                    </a:lnTo>
                    <a:lnTo>
                      <a:pt x="253" y="119"/>
                    </a:lnTo>
                    <a:lnTo>
                      <a:pt x="268" y="144"/>
                    </a:lnTo>
                    <a:lnTo>
                      <a:pt x="276" y="139"/>
                    </a:lnTo>
                    <a:lnTo>
                      <a:pt x="276" y="122"/>
                    </a:lnTo>
                    <a:lnTo>
                      <a:pt x="272" y="95"/>
                    </a:lnTo>
                    <a:lnTo>
                      <a:pt x="265" y="74"/>
                    </a:lnTo>
                    <a:lnTo>
                      <a:pt x="252" y="58"/>
                    </a:lnTo>
                    <a:lnTo>
                      <a:pt x="254" y="30"/>
                    </a:lnTo>
                    <a:lnTo>
                      <a:pt x="254" y="14"/>
                    </a:lnTo>
                    <a:lnTo>
                      <a:pt x="235" y="17"/>
                    </a:lnTo>
                    <a:lnTo>
                      <a:pt x="214" y="17"/>
                    </a:lnTo>
                    <a:lnTo>
                      <a:pt x="202" y="13"/>
                    </a:lnTo>
                    <a:lnTo>
                      <a:pt x="188" y="0"/>
                    </a:lnTo>
                    <a:lnTo>
                      <a:pt x="175" y="12"/>
                    </a:lnTo>
                    <a:lnTo>
                      <a:pt x="164" y="17"/>
                    </a:lnTo>
                    <a:lnTo>
                      <a:pt x="140" y="19"/>
                    </a:lnTo>
                    <a:lnTo>
                      <a:pt x="119" y="23"/>
                    </a:lnTo>
                    <a:lnTo>
                      <a:pt x="95" y="32"/>
                    </a:lnTo>
                    <a:lnTo>
                      <a:pt x="76" y="44"/>
                    </a:lnTo>
                    <a:lnTo>
                      <a:pt x="52" y="66"/>
                    </a:lnTo>
                    <a:lnTo>
                      <a:pt x="38" y="70"/>
                    </a:lnTo>
                    <a:lnTo>
                      <a:pt x="25" y="82"/>
                    </a:lnTo>
                    <a:lnTo>
                      <a:pt x="14" y="93"/>
                    </a:lnTo>
                    <a:lnTo>
                      <a:pt x="9" y="110"/>
                    </a:lnTo>
                    <a:lnTo>
                      <a:pt x="2" y="129"/>
                    </a:lnTo>
                    <a:lnTo>
                      <a:pt x="0" y="145"/>
                    </a:lnTo>
                    <a:lnTo>
                      <a:pt x="0" y="180"/>
                    </a:lnTo>
                    <a:lnTo>
                      <a:pt x="9" y="217"/>
                    </a:lnTo>
                    <a:lnTo>
                      <a:pt x="47" y="254"/>
                    </a:lnTo>
                  </a:path>
                </a:pathLst>
              </a:custGeom>
              <a:solidFill>
                <a:srgbClr val="C06000"/>
              </a:solidFill>
              <a:ln w="12700" cap="rnd" cmpd="sng">
                <a:solidFill>
                  <a:srgbClr val="000000"/>
                </a:solidFill>
                <a:prstDash val="solid"/>
                <a:round/>
                <a:headEnd type="none" w="med" len="med"/>
                <a:tailEnd type="none" w="med" len="med"/>
              </a:ln>
              <a:effectLst/>
            </p:spPr>
            <p:txBody>
              <a:bodyPr/>
              <a:lstStyle/>
              <a:p>
                <a:endParaRPr lang="en-US"/>
              </a:p>
            </p:txBody>
          </p:sp>
        </p:grpSp>
        <p:sp>
          <p:nvSpPr>
            <p:cNvPr id="91196" name="Freeform 60"/>
            <p:cNvSpPr>
              <a:spLocks/>
            </p:cNvSpPr>
            <p:nvPr/>
          </p:nvSpPr>
          <p:spPr bwMode="auto">
            <a:xfrm>
              <a:off x="1289" y="1686"/>
              <a:ext cx="275" cy="689"/>
            </a:xfrm>
            <a:custGeom>
              <a:avLst/>
              <a:gdLst/>
              <a:ahLst/>
              <a:cxnLst>
                <a:cxn ang="0">
                  <a:pos x="14" y="5"/>
                </a:cxn>
                <a:cxn ang="0">
                  <a:pos x="31" y="0"/>
                </a:cxn>
                <a:cxn ang="0">
                  <a:pos x="68" y="23"/>
                </a:cxn>
                <a:cxn ang="0">
                  <a:pos x="68" y="64"/>
                </a:cxn>
                <a:cxn ang="0">
                  <a:pos x="99" y="103"/>
                </a:cxn>
                <a:cxn ang="0">
                  <a:pos x="130" y="144"/>
                </a:cxn>
                <a:cxn ang="0">
                  <a:pos x="162" y="198"/>
                </a:cxn>
                <a:cxn ang="0">
                  <a:pos x="187" y="249"/>
                </a:cxn>
                <a:cxn ang="0">
                  <a:pos x="214" y="321"/>
                </a:cxn>
                <a:cxn ang="0">
                  <a:pos x="235" y="385"/>
                </a:cxn>
                <a:cxn ang="0">
                  <a:pos x="262" y="513"/>
                </a:cxn>
                <a:cxn ang="0">
                  <a:pos x="274" y="593"/>
                </a:cxn>
                <a:cxn ang="0">
                  <a:pos x="239" y="688"/>
                </a:cxn>
                <a:cxn ang="0">
                  <a:pos x="170" y="611"/>
                </a:cxn>
                <a:cxn ang="0">
                  <a:pos x="151" y="483"/>
                </a:cxn>
                <a:cxn ang="0">
                  <a:pos x="137" y="404"/>
                </a:cxn>
                <a:cxn ang="0">
                  <a:pos x="116" y="330"/>
                </a:cxn>
                <a:cxn ang="0">
                  <a:pos x="93" y="276"/>
                </a:cxn>
                <a:cxn ang="0">
                  <a:pos x="62" y="197"/>
                </a:cxn>
                <a:cxn ang="0">
                  <a:pos x="44" y="140"/>
                </a:cxn>
                <a:cxn ang="0">
                  <a:pos x="27" y="76"/>
                </a:cxn>
                <a:cxn ang="0">
                  <a:pos x="0" y="59"/>
                </a:cxn>
                <a:cxn ang="0">
                  <a:pos x="14" y="5"/>
                </a:cxn>
              </a:cxnLst>
              <a:rect l="0" t="0" r="r" b="b"/>
              <a:pathLst>
                <a:path w="275" h="689">
                  <a:moveTo>
                    <a:pt x="14" y="5"/>
                  </a:moveTo>
                  <a:lnTo>
                    <a:pt x="31" y="0"/>
                  </a:lnTo>
                  <a:lnTo>
                    <a:pt x="68" y="23"/>
                  </a:lnTo>
                  <a:lnTo>
                    <a:pt x="68" y="64"/>
                  </a:lnTo>
                  <a:lnTo>
                    <a:pt x="99" y="103"/>
                  </a:lnTo>
                  <a:lnTo>
                    <a:pt x="130" y="144"/>
                  </a:lnTo>
                  <a:lnTo>
                    <a:pt x="162" y="198"/>
                  </a:lnTo>
                  <a:lnTo>
                    <a:pt x="187" y="249"/>
                  </a:lnTo>
                  <a:lnTo>
                    <a:pt x="214" y="321"/>
                  </a:lnTo>
                  <a:lnTo>
                    <a:pt x="235" y="385"/>
                  </a:lnTo>
                  <a:lnTo>
                    <a:pt x="262" y="513"/>
                  </a:lnTo>
                  <a:lnTo>
                    <a:pt x="274" y="593"/>
                  </a:lnTo>
                  <a:lnTo>
                    <a:pt x="239" y="688"/>
                  </a:lnTo>
                  <a:lnTo>
                    <a:pt x="170" y="611"/>
                  </a:lnTo>
                  <a:lnTo>
                    <a:pt x="151" y="483"/>
                  </a:lnTo>
                  <a:lnTo>
                    <a:pt x="137" y="404"/>
                  </a:lnTo>
                  <a:lnTo>
                    <a:pt x="116" y="330"/>
                  </a:lnTo>
                  <a:lnTo>
                    <a:pt x="93" y="276"/>
                  </a:lnTo>
                  <a:lnTo>
                    <a:pt x="62" y="197"/>
                  </a:lnTo>
                  <a:lnTo>
                    <a:pt x="44" y="140"/>
                  </a:lnTo>
                  <a:lnTo>
                    <a:pt x="27" y="76"/>
                  </a:lnTo>
                  <a:lnTo>
                    <a:pt x="0" y="59"/>
                  </a:lnTo>
                  <a:lnTo>
                    <a:pt x="14" y="5"/>
                  </a:lnTo>
                </a:path>
              </a:pathLst>
            </a:custGeom>
            <a:solidFill>
              <a:srgbClr val="FF0000"/>
            </a:solidFill>
            <a:ln w="12700" cap="rnd" cmpd="sng">
              <a:solidFill>
                <a:srgbClr val="000000"/>
              </a:solidFill>
              <a:prstDash val="solid"/>
              <a:round/>
              <a:headEnd type="none" w="med" len="med"/>
              <a:tailEnd type="none" w="med" len="med"/>
            </a:ln>
            <a:effectLst/>
          </p:spPr>
          <p:txBody>
            <a:bodyPr/>
            <a:lstStyle/>
            <a:p>
              <a:endParaRPr lang="en-US"/>
            </a:p>
          </p:txBody>
        </p:sp>
      </p:grpSp>
      <p:sp>
        <p:nvSpPr>
          <p:cNvPr id="91197" name="Rectangle 61"/>
          <p:cNvSpPr>
            <a:spLocks noChangeArrowheads="1"/>
          </p:cNvSpPr>
          <p:nvPr/>
        </p:nvSpPr>
        <p:spPr bwMode="auto">
          <a:xfrm>
            <a:off x="2957513" y="5191125"/>
            <a:ext cx="1425575" cy="515938"/>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wrap="none" lIns="90488" tIns="44450" rIns="90488" bIns="44450">
            <a:spAutoFit/>
          </a:bodyPr>
          <a:lstStyle/>
          <a:p>
            <a:pPr eaLnBrk="0" hangingPunct="0"/>
            <a:r>
              <a:rPr lang="en-US" sz="2800" b="1" i="1">
                <a:solidFill>
                  <a:srgbClr val="FAFD00"/>
                </a:solidFill>
                <a:effectLst>
                  <a:outerShdw blurRad="38100" dist="38100" dir="2700000" algn="tl">
                    <a:srgbClr val="000000"/>
                  </a:outerShdw>
                </a:effectLst>
              </a:rPr>
              <a:t>Ordinal</a:t>
            </a:r>
          </a:p>
        </p:txBody>
      </p:sp>
    </p:spTree>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Rot="1" noChangeArrowheads="1"/>
          </p:cNvSpPr>
          <p:nvPr>
            <p:ph type="title"/>
          </p:nvPr>
        </p:nvSpPr>
        <p:spPr>
          <a:noFill/>
          <a:ln/>
        </p:spPr>
        <p:txBody>
          <a:bodyPr lIns="90488" tIns="44450" rIns="90488" bIns="44450" anchor="b"/>
          <a:lstStyle/>
          <a:p>
            <a:r>
              <a:rPr lang="en-US"/>
              <a:t>The Hierarchy of Levels</a:t>
            </a:r>
          </a:p>
        </p:txBody>
      </p:sp>
      <p:grpSp>
        <p:nvGrpSpPr>
          <p:cNvPr id="93187" name="Group 3"/>
          <p:cNvGrpSpPr>
            <a:grpSpLocks/>
          </p:cNvGrpSpPr>
          <p:nvPr/>
        </p:nvGrpSpPr>
        <p:grpSpPr bwMode="auto">
          <a:xfrm>
            <a:off x="2287588" y="2133600"/>
            <a:ext cx="6324600" cy="4565650"/>
            <a:chOff x="1441" y="1344"/>
            <a:chExt cx="3984" cy="2876"/>
          </a:xfrm>
        </p:grpSpPr>
        <p:sp>
          <p:nvSpPr>
            <p:cNvPr id="93188" name="Freeform 4"/>
            <p:cNvSpPr>
              <a:spLocks/>
            </p:cNvSpPr>
            <p:nvPr/>
          </p:nvSpPr>
          <p:spPr bwMode="auto">
            <a:xfrm>
              <a:off x="1441" y="1344"/>
              <a:ext cx="3984" cy="2872"/>
            </a:xfrm>
            <a:custGeom>
              <a:avLst/>
              <a:gdLst/>
              <a:ahLst/>
              <a:cxnLst>
                <a:cxn ang="0">
                  <a:pos x="771" y="2871"/>
                </a:cxn>
                <a:cxn ang="0">
                  <a:pos x="0" y="2268"/>
                </a:cxn>
                <a:cxn ang="0">
                  <a:pos x="0" y="1767"/>
                </a:cxn>
                <a:cxn ang="0">
                  <a:pos x="643" y="1767"/>
                </a:cxn>
                <a:cxn ang="0">
                  <a:pos x="643" y="1327"/>
                </a:cxn>
                <a:cxn ang="0">
                  <a:pos x="1286" y="1327"/>
                </a:cxn>
                <a:cxn ang="0">
                  <a:pos x="1286" y="886"/>
                </a:cxn>
                <a:cxn ang="0">
                  <a:pos x="1929" y="886"/>
                </a:cxn>
                <a:cxn ang="0">
                  <a:pos x="1929" y="444"/>
                </a:cxn>
                <a:cxn ang="0">
                  <a:pos x="2569" y="444"/>
                </a:cxn>
                <a:cxn ang="0">
                  <a:pos x="2569" y="2"/>
                </a:cxn>
                <a:cxn ang="0">
                  <a:pos x="3212" y="0"/>
                </a:cxn>
                <a:cxn ang="0">
                  <a:pos x="3983" y="552"/>
                </a:cxn>
                <a:cxn ang="0">
                  <a:pos x="771" y="2871"/>
                </a:cxn>
              </a:cxnLst>
              <a:rect l="0" t="0" r="r" b="b"/>
              <a:pathLst>
                <a:path w="3984" h="2872">
                  <a:moveTo>
                    <a:pt x="771" y="2871"/>
                  </a:moveTo>
                  <a:lnTo>
                    <a:pt x="0" y="2268"/>
                  </a:lnTo>
                  <a:lnTo>
                    <a:pt x="0" y="1767"/>
                  </a:lnTo>
                  <a:lnTo>
                    <a:pt x="643" y="1767"/>
                  </a:lnTo>
                  <a:lnTo>
                    <a:pt x="643" y="1327"/>
                  </a:lnTo>
                  <a:lnTo>
                    <a:pt x="1286" y="1327"/>
                  </a:lnTo>
                  <a:lnTo>
                    <a:pt x="1286" y="886"/>
                  </a:lnTo>
                  <a:lnTo>
                    <a:pt x="1929" y="886"/>
                  </a:lnTo>
                  <a:lnTo>
                    <a:pt x="1929" y="444"/>
                  </a:lnTo>
                  <a:lnTo>
                    <a:pt x="2569" y="444"/>
                  </a:lnTo>
                  <a:lnTo>
                    <a:pt x="2569" y="2"/>
                  </a:lnTo>
                  <a:lnTo>
                    <a:pt x="3212" y="0"/>
                  </a:lnTo>
                  <a:lnTo>
                    <a:pt x="3983" y="552"/>
                  </a:lnTo>
                  <a:lnTo>
                    <a:pt x="771" y="2871"/>
                  </a:lnTo>
                </a:path>
              </a:pathLst>
            </a:custGeom>
            <a:solidFill>
              <a:srgbClr val="CECECE"/>
            </a:solidFill>
            <a:ln w="12700" cap="rnd" cmpd="sng">
              <a:noFill/>
              <a:prstDash val="solid"/>
              <a:round/>
              <a:headEnd type="none" w="med" len="med"/>
              <a:tailEnd type="none" w="med" len="med"/>
            </a:ln>
            <a:effectLst/>
          </p:spPr>
          <p:txBody>
            <a:bodyPr/>
            <a:lstStyle/>
            <a:p>
              <a:endParaRPr lang="en-US"/>
            </a:p>
          </p:txBody>
        </p:sp>
        <p:sp>
          <p:nvSpPr>
            <p:cNvPr id="93189" name="Freeform 5"/>
            <p:cNvSpPr>
              <a:spLocks/>
            </p:cNvSpPr>
            <p:nvPr/>
          </p:nvSpPr>
          <p:spPr bwMode="auto">
            <a:xfrm>
              <a:off x="2216" y="1899"/>
              <a:ext cx="3209" cy="2321"/>
            </a:xfrm>
            <a:custGeom>
              <a:avLst/>
              <a:gdLst/>
              <a:ahLst/>
              <a:cxnLst>
                <a:cxn ang="0">
                  <a:pos x="3208" y="0"/>
                </a:cxn>
                <a:cxn ang="0">
                  <a:pos x="3208" y="2320"/>
                </a:cxn>
                <a:cxn ang="0">
                  <a:pos x="0" y="2315"/>
                </a:cxn>
                <a:cxn ang="0">
                  <a:pos x="0" y="1764"/>
                </a:cxn>
                <a:cxn ang="0">
                  <a:pos x="642" y="1764"/>
                </a:cxn>
                <a:cxn ang="0">
                  <a:pos x="642" y="1323"/>
                </a:cxn>
                <a:cxn ang="0">
                  <a:pos x="1282" y="1323"/>
                </a:cxn>
                <a:cxn ang="0">
                  <a:pos x="1282" y="884"/>
                </a:cxn>
                <a:cxn ang="0">
                  <a:pos x="1924" y="884"/>
                </a:cxn>
                <a:cxn ang="0">
                  <a:pos x="1924" y="443"/>
                </a:cxn>
                <a:cxn ang="0">
                  <a:pos x="2566" y="443"/>
                </a:cxn>
                <a:cxn ang="0">
                  <a:pos x="2566" y="2"/>
                </a:cxn>
                <a:cxn ang="0">
                  <a:pos x="3208" y="0"/>
                </a:cxn>
              </a:cxnLst>
              <a:rect l="0" t="0" r="r" b="b"/>
              <a:pathLst>
                <a:path w="3209" h="2321">
                  <a:moveTo>
                    <a:pt x="3208" y="0"/>
                  </a:moveTo>
                  <a:lnTo>
                    <a:pt x="3208" y="2320"/>
                  </a:lnTo>
                  <a:lnTo>
                    <a:pt x="0" y="2315"/>
                  </a:lnTo>
                  <a:lnTo>
                    <a:pt x="0" y="1764"/>
                  </a:lnTo>
                  <a:lnTo>
                    <a:pt x="642" y="1764"/>
                  </a:lnTo>
                  <a:lnTo>
                    <a:pt x="642" y="1323"/>
                  </a:lnTo>
                  <a:lnTo>
                    <a:pt x="1282" y="1323"/>
                  </a:lnTo>
                  <a:lnTo>
                    <a:pt x="1282" y="884"/>
                  </a:lnTo>
                  <a:lnTo>
                    <a:pt x="1924" y="884"/>
                  </a:lnTo>
                  <a:lnTo>
                    <a:pt x="1924" y="443"/>
                  </a:lnTo>
                  <a:lnTo>
                    <a:pt x="2566" y="443"/>
                  </a:lnTo>
                  <a:lnTo>
                    <a:pt x="2566" y="2"/>
                  </a:lnTo>
                  <a:lnTo>
                    <a:pt x="3208" y="0"/>
                  </a:lnTo>
                </a:path>
              </a:pathLst>
            </a:custGeom>
            <a:solidFill>
              <a:srgbClr val="DADADA"/>
            </a:solidFill>
            <a:ln w="12700" cap="rnd" cmpd="sng">
              <a:noFill/>
              <a:prstDash val="solid"/>
              <a:round/>
              <a:headEnd type="none" w="med" len="med"/>
              <a:tailEnd type="none" w="med" len="med"/>
            </a:ln>
            <a:effectLst/>
          </p:spPr>
          <p:txBody>
            <a:bodyPr/>
            <a:lstStyle/>
            <a:p>
              <a:endParaRPr lang="en-US"/>
            </a:p>
          </p:txBody>
        </p:sp>
        <p:sp>
          <p:nvSpPr>
            <p:cNvPr id="93190" name="Freeform 6"/>
            <p:cNvSpPr>
              <a:spLocks/>
            </p:cNvSpPr>
            <p:nvPr/>
          </p:nvSpPr>
          <p:spPr bwMode="auto">
            <a:xfrm>
              <a:off x="1441" y="3119"/>
              <a:ext cx="1405" cy="542"/>
            </a:xfrm>
            <a:custGeom>
              <a:avLst/>
              <a:gdLst/>
              <a:ahLst/>
              <a:cxnLst>
                <a:cxn ang="0">
                  <a:pos x="0" y="0"/>
                </a:cxn>
                <a:cxn ang="0">
                  <a:pos x="638" y="0"/>
                </a:cxn>
                <a:cxn ang="0">
                  <a:pos x="1404" y="541"/>
                </a:cxn>
                <a:cxn ang="0">
                  <a:pos x="766" y="541"/>
                </a:cxn>
                <a:cxn ang="0">
                  <a:pos x="0" y="0"/>
                </a:cxn>
              </a:cxnLst>
              <a:rect l="0" t="0" r="r" b="b"/>
              <a:pathLst>
                <a:path w="1405" h="542">
                  <a:moveTo>
                    <a:pt x="0" y="0"/>
                  </a:moveTo>
                  <a:lnTo>
                    <a:pt x="638" y="0"/>
                  </a:lnTo>
                  <a:lnTo>
                    <a:pt x="1404" y="541"/>
                  </a:lnTo>
                  <a:lnTo>
                    <a:pt x="766" y="541"/>
                  </a:lnTo>
                  <a:lnTo>
                    <a:pt x="0" y="0"/>
                  </a:lnTo>
                </a:path>
              </a:pathLst>
            </a:custGeom>
            <a:solidFill>
              <a:srgbClr val="919191"/>
            </a:solidFill>
            <a:ln w="12700" cap="rnd" cmpd="sng">
              <a:noFill/>
              <a:prstDash val="solid"/>
              <a:round/>
              <a:headEnd type="none" w="med" len="med"/>
              <a:tailEnd type="none" w="med" len="med"/>
            </a:ln>
            <a:effectLst/>
          </p:spPr>
          <p:txBody>
            <a:bodyPr/>
            <a:lstStyle/>
            <a:p>
              <a:endParaRPr lang="en-US"/>
            </a:p>
          </p:txBody>
        </p:sp>
        <p:sp>
          <p:nvSpPr>
            <p:cNvPr id="93191" name="Freeform 7"/>
            <p:cNvSpPr>
              <a:spLocks/>
            </p:cNvSpPr>
            <p:nvPr/>
          </p:nvSpPr>
          <p:spPr bwMode="auto">
            <a:xfrm>
              <a:off x="2087" y="2677"/>
              <a:ext cx="1402" cy="542"/>
            </a:xfrm>
            <a:custGeom>
              <a:avLst/>
              <a:gdLst/>
              <a:ahLst/>
              <a:cxnLst>
                <a:cxn ang="0">
                  <a:pos x="0" y="0"/>
                </a:cxn>
                <a:cxn ang="0">
                  <a:pos x="638" y="0"/>
                </a:cxn>
                <a:cxn ang="0">
                  <a:pos x="1401" y="541"/>
                </a:cxn>
                <a:cxn ang="0">
                  <a:pos x="766" y="541"/>
                </a:cxn>
                <a:cxn ang="0">
                  <a:pos x="0" y="0"/>
                </a:cxn>
              </a:cxnLst>
              <a:rect l="0" t="0" r="r" b="b"/>
              <a:pathLst>
                <a:path w="1402" h="542">
                  <a:moveTo>
                    <a:pt x="0" y="0"/>
                  </a:moveTo>
                  <a:lnTo>
                    <a:pt x="638" y="0"/>
                  </a:lnTo>
                  <a:lnTo>
                    <a:pt x="1401" y="541"/>
                  </a:lnTo>
                  <a:lnTo>
                    <a:pt x="766" y="541"/>
                  </a:lnTo>
                  <a:lnTo>
                    <a:pt x="0" y="0"/>
                  </a:lnTo>
                </a:path>
              </a:pathLst>
            </a:custGeom>
            <a:solidFill>
              <a:srgbClr val="919191"/>
            </a:solidFill>
            <a:ln w="12700" cap="rnd" cmpd="sng">
              <a:noFill/>
              <a:prstDash val="solid"/>
              <a:round/>
              <a:headEnd type="none" w="med" len="med"/>
              <a:tailEnd type="none" w="med" len="med"/>
            </a:ln>
            <a:effectLst/>
          </p:spPr>
          <p:txBody>
            <a:bodyPr/>
            <a:lstStyle/>
            <a:p>
              <a:endParaRPr lang="en-US"/>
            </a:p>
          </p:txBody>
        </p:sp>
        <p:sp>
          <p:nvSpPr>
            <p:cNvPr id="93192" name="Freeform 8"/>
            <p:cNvSpPr>
              <a:spLocks/>
            </p:cNvSpPr>
            <p:nvPr/>
          </p:nvSpPr>
          <p:spPr bwMode="auto">
            <a:xfrm>
              <a:off x="2732" y="2234"/>
              <a:ext cx="1402" cy="541"/>
            </a:xfrm>
            <a:custGeom>
              <a:avLst/>
              <a:gdLst/>
              <a:ahLst/>
              <a:cxnLst>
                <a:cxn ang="0">
                  <a:pos x="0" y="0"/>
                </a:cxn>
                <a:cxn ang="0">
                  <a:pos x="638" y="0"/>
                </a:cxn>
                <a:cxn ang="0">
                  <a:pos x="1401" y="540"/>
                </a:cxn>
                <a:cxn ang="0">
                  <a:pos x="763" y="540"/>
                </a:cxn>
                <a:cxn ang="0">
                  <a:pos x="0" y="0"/>
                </a:cxn>
              </a:cxnLst>
              <a:rect l="0" t="0" r="r" b="b"/>
              <a:pathLst>
                <a:path w="1402" h="541">
                  <a:moveTo>
                    <a:pt x="0" y="0"/>
                  </a:moveTo>
                  <a:lnTo>
                    <a:pt x="638" y="0"/>
                  </a:lnTo>
                  <a:lnTo>
                    <a:pt x="1401" y="540"/>
                  </a:lnTo>
                  <a:lnTo>
                    <a:pt x="763" y="540"/>
                  </a:lnTo>
                  <a:lnTo>
                    <a:pt x="0" y="0"/>
                  </a:lnTo>
                </a:path>
              </a:pathLst>
            </a:custGeom>
            <a:solidFill>
              <a:srgbClr val="919191"/>
            </a:solidFill>
            <a:ln w="12700" cap="rnd" cmpd="sng">
              <a:noFill/>
              <a:prstDash val="solid"/>
              <a:round/>
              <a:headEnd type="none" w="med" len="med"/>
              <a:tailEnd type="none" w="med" len="med"/>
            </a:ln>
            <a:effectLst/>
          </p:spPr>
          <p:txBody>
            <a:bodyPr/>
            <a:lstStyle/>
            <a:p>
              <a:endParaRPr lang="en-US"/>
            </a:p>
          </p:txBody>
        </p:sp>
        <p:sp>
          <p:nvSpPr>
            <p:cNvPr id="93193" name="Freeform 9"/>
            <p:cNvSpPr>
              <a:spLocks/>
            </p:cNvSpPr>
            <p:nvPr/>
          </p:nvSpPr>
          <p:spPr bwMode="auto">
            <a:xfrm>
              <a:off x="3377" y="1790"/>
              <a:ext cx="1402" cy="542"/>
            </a:xfrm>
            <a:custGeom>
              <a:avLst/>
              <a:gdLst/>
              <a:ahLst/>
              <a:cxnLst>
                <a:cxn ang="0">
                  <a:pos x="0" y="0"/>
                </a:cxn>
                <a:cxn ang="0">
                  <a:pos x="635" y="0"/>
                </a:cxn>
                <a:cxn ang="0">
                  <a:pos x="1401" y="541"/>
                </a:cxn>
                <a:cxn ang="0">
                  <a:pos x="763" y="541"/>
                </a:cxn>
                <a:cxn ang="0">
                  <a:pos x="0" y="0"/>
                </a:cxn>
              </a:cxnLst>
              <a:rect l="0" t="0" r="r" b="b"/>
              <a:pathLst>
                <a:path w="1402" h="542">
                  <a:moveTo>
                    <a:pt x="0" y="0"/>
                  </a:moveTo>
                  <a:lnTo>
                    <a:pt x="635" y="0"/>
                  </a:lnTo>
                  <a:lnTo>
                    <a:pt x="1401" y="541"/>
                  </a:lnTo>
                  <a:lnTo>
                    <a:pt x="763" y="541"/>
                  </a:lnTo>
                  <a:lnTo>
                    <a:pt x="0" y="0"/>
                  </a:lnTo>
                </a:path>
              </a:pathLst>
            </a:custGeom>
            <a:solidFill>
              <a:srgbClr val="919191"/>
            </a:solidFill>
            <a:ln w="12700" cap="rnd" cmpd="sng">
              <a:noFill/>
              <a:prstDash val="solid"/>
              <a:round/>
              <a:headEnd type="none" w="med" len="med"/>
              <a:tailEnd type="none" w="med" len="med"/>
            </a:ln>
            <a:effectLst/>
          </p:spPr>
          <p:txBody>
            <a:bodyPr/>
            <a:lstStyle/>
            <a:p>
              <a:endParaRPr lang="en-US"/>
            </a:p>
          </p:txBody>
        </p:sp>
        <p:sp>
          <p:nvSpPr>
            <p:cNvPr id="93194" name="Freeform 10"/>
            <p:cNvSpPr>
              <a:spLocks/>
            </p:cNvSpPr>
            <p:nvPr/>
          </p:nvSpPr>
          <p:spPr bwMode="auto">
            <a:xfrm>
              <a:off x="4020" y="1347"/>
              <a:ext cx="1405" cy="541"/>
            </a:xfrm>
            <a:custGeom>
              <a:avLst/>
              <a:gdLst/>
              <a:ahLst/>
              <a:cxnLst>
                <a:cxn ang="0">
                  <a:pos x="0" y="0"/>
                </a:cxn>
                <a:cxn ang="0">
                  <a:pos x="638" y="0"/>
                </a:cxn>
                <a:cxn ang="0">
                  <a:pos x="1404" y="540"/>
                </a:cxn>
                <a:cxn ang="0">
                  <a:pos x="766" y="540"/>
                </a:cxn>
                <a:cxn ang="0">
                  <a:pos x="0" y="0"/>
                </a:cxn>
              </a:cxnLst>
              <a:rect l="0" t="0" r="r" b="b"/>
              <a:pathLst>
                <a:path w="1405" h="541">
                  <a:moveTo>
                    <a:pt x="0" y="0"/>
                  </a:moveTo>
                  <a:lnTo>
                    <a:pt x="638" y="0"/>
                  </a:lnTo>
                  <a:lnTo>
                    <a:pt x="1404" y="540"/>
                  </a:lnTo>
                  <a:lnTo>
                    <a:pt x="766" y="540"/>
                  </a:lnTo>
                  <a:lnTo>
                    <a:pt x="0" y="0"/>
                  </a:lnTo>
                </a:path>
              </a:pathLst>
            </a:custGeom>
            <a:solidFill>
              <a:srgbClr val="919191"/>
            </a:solidFill>
            <a:ln w="12700" cap="rnd" cmpd="sng">
              <a:noFill/>
              <a:prstDash val="solid"/>
              <a:round/>
              <a:headEnd type="none" w="med" len="med"/>
              <a:tailEnd type="none" w="med" len="med"/>
            </a:ln>
            <a:effectLst/>
          </p:spPr>
          <p:txBody>
            <a:bodyPr/>
            <a:lstStyle/>
            <a:p>
              <a:endParaRPr lang="en-US"/>
            </a:p>
          </p:txBody>
        </p:sp>
      </p:grpSp>
      <p:sp>
        <p:nvSpPr>
          <p:cNvPr id="93195" name="Rectangle 11"/>
          <p:cNvSpPr>
            <a:spLocks noChangeArrowheads="1"/>
          </p:cNvSpPr>
          <p:nvPr/>
        </p:nvSpPr>
        <p:spPr bwMode="auto">
          <a:xfrm>
            <a:off x="1808163" y="6029325"/>
            <a:ext cx="1584325" cy="515938"/>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wrap="none" lIns="90488" tIns="44450" rIns="90488" bIns="44450">
            <a:spAutoFit/>
          </a:bodyPr>
          <a:lstStyle/>
          <a:p>
            <a:pPr eaLnBrk="0" hangingPunct="0"/>
            <a:r>
              <a:rPr lang="en-US" sz="2800" b="1" i="1">
                <a:solidFill>
                  <a:srgbClr val="FAFD00"/>
                </a:solidFill>
                <a:effectLst>
                  <a:outerShdw blurRad="38100" dist="38100" dir="2700000" algn="tl">
                    <a:srgbClr val="000000"/>
                  </a:outerShdw>
                </a:effectLst>
              </a:rPr>
              <a:t>Nominal</a:t>
            </a:r>
          </a:p>
        </p:txBody>
      </p:sp>
      <p:sp>
        <p:nvSpPr>
          <p:cNvPr id="93196" name="Rectangle 12"/>
          <p:cNvSpPr>
            <a:spLocks noChangeArrowheads="1"/>
          </p:cNvSpPr>
          <p:nvPr/>
        </p:nvSpPr>
        <p:spPr bwMode="auto">
          <a:xfrm>
            <a:off x="4017963" y="4505325"/>
            <a:ext cx="1447800" cy="515938"/>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wrap="none" lIns="90488" tIns="44450" rIns="90488" bIns="44450">
            <a:spAutoFit/>
          </a:bodyPr>
          <a:lstStyle/>
          <a:p>
            <a:pPr eaLnBrk="0" hangingPunct="0"/>
            <a:r>
              <a:rPr lang="en-US" sz="2800" b="1" i="1">
                <a:solidFill>
                  <a:srgbClr val="FAFD00"/>
                </a:solidFill>
                <a:effectLst>
                  <a:outerShdw blurRad="38100" dist="38100" dir="2700000" algn="tl">
                    <a:srgbClr val="000000"/>
                  </a:outerShdw>
                </a:effectLst>
              </a:rPr>
              <a:t>Interval</a:t>
            </a:r>
          </a:p>
        </p:txBody>
      </p:sp>
      <p:sp>
        <p:nvSpPr>
          <p:cNvPr id="93197" name="Rectangle 13"/>
          <p:cNvSpPr>
            <a:spLocks noChangeArrowheads="1"/>
          </p:cNvSpPr>
          <p:nvPr/>
        </p:nvSpPr>
        <p:spPr bwMode="auto">
          <a:xfrm>
            <a:off x="5389563" y="3819525"/>
            <a:ext cx="1071562" cy="515938"/>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wrap="none" lIns="90488" tIns="44450" rIns="90488" bIns="44450">
            <a:spAutoFit/>
          </a:bodyPr>
          <a:lstStyle/>
          <a:p>
            <a:pPr eaLnBrk="0" hangingPunct="0"/>
            <a:r>
              <a:rPr lang="en-US" sz="2800" b="1" i="1">
                <a:solidFill>
                  <a:srgbClr val="FAFD00"/>
                </a:solidFill>
                <a:effectLst>
                  <a:outerShdw blurRad="38100" dist="38100" dir="2700000" algn="tl">
                    <a:srgbClr val="000000"/>
                  </a:outerShdw>
                </a:effectLst>
              </a:rPr>
              <a:t>Ratio</a:t>
            </a:r>
          </a:p>
        </p:txBody>
      </p:sp>
      <p:sp>
        <p:nvSpPr>
          <p:cNvPr id="93198" name="Rectangle 14"/>
          <p:cNvSpPr>
            <a:spLocks noChangeArrowheads="1"/>
          </p:cNvSpPr>
          <p:nvPr/>
        </p:nvSpPr>
        <p:spPr bwMode="auto">
          <a:xfrm>
            <a:off x="3490913" y="6127750"/>
            <a:ext cx="4452937" cy="393700"/>
          </a:xfrm>
          <a:prstGeom prst="rect">
            <a:avLst/>
          </a:prstGeom>
          <a:noFill/>
          <a:ln w="12700">
            <a:noFill/>
            <a:miter lim="800000"/>
            <a:headEnd/>
            <a:tailEnd/>
          </a:ln>
          <a:effectLst/>
        </p:spPr>
        <p:txBody>
          <a:bodyPr wrap="none" lIns="90488" tIns="44450" rIns="90488" bIns="44450">
            <a:spAutoFit/>
          </a:bodyPr>
          <a:lstStyle/>
          <a:p>
            <a:pPr eaLnBrk="0" hangingPunct="0"/>
            <a:r>
              <a:rPr lang="en-US" sz="2000" b="1" i="1">
                <a:solidFill>
                  <a:schemeClr val="accent2"/>
                </a:solidFill>
              </a:rPr>
              <a:t>Attributes are only named; weakest</a:t>
            </a:r>
          </a:p>
        </p:txBody>
      </p:sp>
      <p:sp>
        <p:nvSpPr>
          <p:cNvPr id="93199" name="Rectangle 15"/>
          <p:cNvSpPr>
            <a:spLocks noChangeArrowheads="1"/>
          </p:cNvSpPr>
          <p:nvPr/>
        </p:nvSpPr>
        <p:spPr bwMode="auto">
          <a:xfrm>
            <a:off x="4557713" y="5289550"/>
            <a:ext cx="3270250" cy="393700"/>
          </a:xfrm>
          <a:prstGeom prst="rect">
            <a:avLst/>
          </a:prstGeom>
          <a:noFill/>
          <a:ln w="12700">
            <a:noFill/>
            <a:miter lim="800000"/>
            <a:headEnd/>
            <a:tailEnd/>
          </a:ln>
          <a:effectLst/>
        </p:spPr>
        <p:txBody>
          <a:bodyPr wrap="none" lIns="90488" tIns="44450" rIns="90488" bIns="44450">
            <a:spAutoFit/>
          </a:bodyPr>
          <a:lstStyle/>
          <a:p>
            <a:pPr eaLnBrk="0" hangingPunct="0"/>
            <a:r>
              <a:rPr lang="en-US" sz="2000" b="1" i="1">
                <a:solidFill>
                  <a:schemeClr val="accent2"/>
                </a:solidFill>
              </a:rPr>
              <a:t>Attributes can be ordered</a:t>
            </a:r>
          </a:p>
        </p:txBody>
      </p:sp>
      <p:sp>
        <p:nvSpPr>
          <p:cNvPr id="93200" name="Rectangle 16"/>
          <p:cNvSpPr>
            <a:spLocks noChangeArrowheads="1"/>
          </p:cNvSpPr>
          <p:nvPr/>
        </p:nvSpPr>
        <p:spPr bwMode="auto">
          <a:xfrm>
            <a:off x="5624513" y="4603750"/>
            <a:ext cx="2944812" cy="393700"/>
          </a:xfrm>
          <a:prstGeom prst="rect">
            <a:avLst/>
          </a:prstGeom>
          <a:noFill/>
          <a:ln w="12700">
            <a:noFill/>
            <a:miter lim="800000"/>
            <a:headEnd/>
            <a:tailEnd/>
          </a:ln>
          <a:effectLst/>
        </p:spPr>
        <p:txBody>
          <a:bodyPr wrap="none" lIns="90488" tIns="44450" rIns="90488" bIns="44450">
            <a:spAutoFit/>
          </a:bodyPr>
          <a:lstStyle/>
          <a:p>
            <a:pPr eaLnBrk="0" hangingPunct="0"/>
            <a:r>
              <a:rPr lang="en-US" sz="2000" b="1" i="1">
                <a:solidFill>
                  <a:schemeClr val="accent2"/>
                </a:solidFill>
              </a:rPr>
              <a:t>Distance is meaningful</a:t>
            </a:r>
          </a:p>
        </p:txBody>
      </p:sp>
      <p:grpSp>
        <p:nvGrpSpPr>
          <p:cNvPr id="93201" name="Group 17"/>
          <p:cNvGrpSpPr>
            <a:grpSpLocks/>
          </p:cNvGrpSpPr>
          <p:nvPr/>
        </p:nvGrpSpPr>
        <p:grpSpPr bwMode="auto">
          <a:xfrm>
            <a:off x="1420813" y="1344613"/>
            <a:ext cx="2952750" cy="4495800"/>
            <a:chOff x="895" y="847"/>
            <a:chExt cx="1860" cy="2832"/>
          </a:xfrm>
        </p:grpSpPr>
        <p:grpSp>
          <p:nvGrpSpPr>
            <p:cNvPr id="93202" name="Group 18"/>
            <p:cNvGrpSpPr>
              <a:grpSpLocks/>
            </p:cNvGrpSpPr>
            <p:nvPr/>
          </p:nvGrpSpPr>
          <p:grpSpPr bwMode="auto">
            <a:xfrm>
              <a:off x="1828" y="1413"/>
              <a:ext cx="147" cy="251"/>
              <a:chOff x="1828" y="1413"/>
              <a:chExt cx="147" cy="251"/>
            </a:xfrm>
          </p:grpSpPr>
          <p:sp>
            <p:nvSpPr>
              <p:cNvPr id="93203" name="Freeform 19"/>
              <p:cNvSpPr>
                <a:spLocks/>
              </p:cNvSpPr>
              <p:nvPr/>
            </p:nvSpPr>
            <p:spPr bwMode="auto">
              <a:xfrm>
                <a:off x="1828" y="1413"/>
                <a:ext cx="123" cy="248"/>
              </a:xfrm>
              <a:custGeom>
                <a:avLst/>
                <a:gdLst/>
                <a:ahLst/>
                <a:cxnLst>
                  <a:cxn ang="0">
                    <a:pos x="55" y="247"/>
                  </a:cxn>
                  <a:cxn ang="0">
                    <a:pos x="47" y="197"/>
                  </a:cxn>
                  <a:cxn ang="0">
                    <a:pos x="28" y="166"/>
                  </a:cxn>
                  <a:cxn ang="0">
                    <a:pos x="17" y="128"/>
                  </a:cxn>
                  <a:cxn ang="0">
                    <a:pos x="22" y="96"/>
                  </a:cxn>
                  <a:cxn ang="0">
                    <a:pos x="26" y="76"/>
                  </a:cxn>
                  <a:cxn ang="0">
                    <a:pos x="17" y="45"/>
                  </a:cxn>
                  <a:cxn ang="0">
                    <a:pos x="0" y="21"/>
                  </a:cxn>
                  <a:cxn ang="0">
                    <a:pos x="10" y="4"/>
                  </a:cxn>
                  <a:cxn ang="0">
                    <a:pos x="28" y="0"/>
                  </a:cxn>
                  <a:cxn ang="0">
                    <a:pos x="46" y="4"/>
                  </a:cxn>
                  <a:cxn ang="0">
                    <a:pos x="56" y="17"/>
                  </a:cxn>
                  <a:cxn ang="0">
                    <a:pos x="65" y="28"/>
                  </a:cxn>
                  <a:cxn ang="0">
                    <a:pos x="98" y="74"/>
                  </a:cxn>
                  <a:cxn ang="0">
                    <a:pos x="122" y="118"/>
                  </a:cxn>
                  <a:cxn ang="0">
                    <a:pos x="113" y="176"/>
                  </a:cxn>
                  <a:cxn ang="0">
                    <a:pos x="100" y="247"/>
                  </a:cxn>
                  <a:cxn ang="0">
                    <a:pos x="55" y="247"/>
                  </a:cxn>
                </a:cxnLst>
                <a:rect l="0" t="0" r="r" b="b"/>
                <a:pathLst>
                  <a:path w="123" h="248">
                    <a:moveTo>
                      <a:pt x="55" y="247"/>
                    </a:moveTo>
                    <a:lnTo>
                      <a:pt x="47" y="197"/>
                    </a:lnTo>
                    <a:lnTo>
                      <a:pt x="28" y="166"/>
                    </a:lnTo>
                    <a:lnTo>
                      <a:pt x="17" y="128"/>
                    </a:lnTo>
                    <a:lnTo>
                      <a:pt x="22" y="96"/>
                    </a:lnTo>
                    <a:lnTo>
                      <a:pt x="26" y="76"/>
                    </a:lnTo>
                    <a:lnTo>
                      <a:pt x="17" y="45"/>
                    </a:lnTo>
                    <a:lnTo>
                      <a:pt x="0" y="21"/>
                    </a:lnTo>
                    <a:lnTo>
                      <a:pt x="10" y="4"/>
                    </a:lnTo>
                    <a:lnTo>
                      <a:pt x="28" y="0"/>
                    </a:lnTo>
                    <a:lnTo>
                      <a:pt x="46" y="4"/>
                    </a:lnTo>
                    <a:lnTo>
                      <a:pt x="56" y="17"/>
                    </a:lnTo>
                    <a:lnTo>
                      <a:pt x="65" y="28"/>
                    </a:lnTo>
                    <a:lnTo>
                      <a:pt x="98" y="74"/>
                    </a:lnTo>
                    <a:lnTo>
                      <a:pt x="122" y="118"/>
                    </a:lnTo>
                    <a:lnTo>
                      <a:pt x="113" y="176"/>
                    </a:lnTo>
                    <a:lnTo>
                      <a:pt x="100" y="247"/>
                    </a:lnTo>
                    <a:lnTo>
                      <a:pt x="55" y="247"/>
                    </a:lnTo>
                  </a:path>
                </a:pathLst>
              </a:custGeom>
              <a:solidFill>
                <a:srgbClr val="FFE0C0"/>
              </a:solidFill>
              <a:ln w="12700" cap="rnd" cmpd="sng">
                <a:solidFill>
                  <a:srgbClr val="000000"/>
                </a:solidFill>
                <a:prstDash val="solid"/>
                <a:round/>
                <a:headEnd type="none" w="med" len="med"/>
                <a:tailEnd type="none" w="med" len="med"/>
              </a:ln>
              <a:effectLst/>
            </p:spPr>
            <p:txBody>
              <a:bodyPr/>
              <a:lstStyle/>
              <a:p>
                <a:endParaRPr lang="en-US"/>
              </a:p>
            </p:txBody>
          </p:sp>
          <p:sp>
            <p:nvSpPr>
              <p:cNvPr id="93204" name="Freeform 20"/>
              <p:cNvSpPr>
                <a:spLocks/>
              </p:cNvSpPr>
              <p:nvPr/>
            </p:nvSpPr>
            <p:spPr bwMode="auto">
              <a:xfrm>
                <a:off x="1850" y="1609"/>
                <a:ext cx="125" cy="55"/>
              </a:xfrm>
              <a:custGeom>
                <a:avLst/>
                <a:gdLst/>
                <a:ahLst/>
                <a:cxnLst>
                  <a:cxn ang="0">
                    <a:pos x="0" y="0"/>
                  </a:cxn>
                  <a:cxn ang="0">
                    <a:pos x="6" y="54"/>
                  </a:cxn>
                  <a:cxn ang="0">
                    <a:pos x="124" y="54"/>
                  </a:cxn>
                  <a:cxn ang="0">
                    <a:pos x="118" y="0"/>
                  </a:cxn>
                  <a:cxn ang="0">
                    <a:pos x="73" y="7"/>
                  </a:cxn>
                  <a:cxn ang="0">
                    <a:pos x="0" y="0"/>
                  </a:cxn>
                </a:cxnLst>
                <a:rect l="0" t="0" r="r" b="b"/>
                <a:pathLst>
                  <a:path w="125" h="55">
                    <a:moveTo>
                      <a:pt x="0" y="0"/>
                    </a:moveTo>
                    <a:lnTo>
                      <a:pt x="6" y="54"/>
                    </a:lnTo>
                    <a:lnTo>
                      <a:pt x="124" y="54"/>
                    </a:lnTo>
                    <a:lnTo>
                      <a:pt x="118" y="0"/>
                    </a:lnTo>
                    <a:lnTo>
                      <a:pt x="73" y="7"/>
                    </a:lnTo>
                    <a:lnTo>
                      <a:pt x="0" y="0"/>
                    </a:lnTo>
                  </a:path>
                </a:pathLst>
              </a:custGeom>
              <a:solidFill>
                <a:srgbClr val="FFFFFF"/>
              </a:solidFill>
              <a:ln w="12700" cap="rnd" cmpd="sng">
                <a:solidFill>
                  <a:srgbClr val="000000"/>
                </a:solidFill>
                <a:prstDash val="solid"/>
                <a:round/>
                <a:headEnd type="none" w="med" len="med"/>
                <a:tailEnd type="none" w="med" len="med"/>
              </a:ln>
              <a:effectLst/>
            </p:spPr>
            <p:txBody>
              <a:bodyPr/>
              <a:lstStyle/>
              <a:p>
                <a:endParaRPr lang="en-US"/>
              </a:p>
            </p:txBody>
          </p:sp>
        </p:grpSp>
        <p:sp>
          <p:nvSpPr>
            <p:cNvPr id="93205" name="Freeform 21"/>
            <p:cNvSpPr>
              <a:spLocks/>
            </p:cNvSpPr>
            <p:nvPr/>
          </p:nvSpPr>
          <p:spPr bwMode="auto">
            <a:xfrm>
              <a:off x="1111" y="1605"/>
              <a:ext cx="584" cy="773"/>
            </a:xfrm>
            <a:custGeom>
              <a:avLst/>
              <a:gdLst/>
              <a:ahLst/>
              <a:cxnLst>
                <a:cxn ang="0">
                  <a:pos x="34" y="133"/>
                </a:cxn>
                <a:cxn ang="0">
                  <a:pos x="80" y="93"/>
                </a:cxn>
                <a:cxn ang="0">
                  <a:pos x="263" y="36"/>
                </a:cxn>
                <a:cxn ang="0">
                  <a:pos x="376" y="6"/>
                </a:cxn>
                <a:cxn ang="0">
                  <a:pos x="417" y="0"/>
                </a:cxn>
                <a:cxn ang="0">
                  <a:pos x="473" y="87"/>
                </a:cxn>
                <a:cxn ang="0">
                  <a:pos x="503" y="185"/>
                </a:cxn>
                <a:cxn ang="0">
                  <a:pos x="519" y="278"/>
                </a:cxn>
                <a:cxn ang="0">
                  <a:pos x="519" y="445"/>
                </a:cxn>
                <a:cxn ang="0">
                  <a:pos x="583" y="610"/>
                </a:cxn>
                <a:cxn ang="0">
                  <a:pos x="576" y="687"/>
                </a:cxn>
                <a:cxn ang="0">
                  <a:pos x="490" y="732"/>
                </a:cxn>
                <a:cxn ang="0">
                  <a:pos x="269" y="772"/>
                </a:cxn>
                <a:cxn ang="0">
                  <a:pos x="189" y="726"/>
                </a:cxn>
                <a:cxn ang="0">
                  <a:pos x="138" y="594"/>
                </a:cxn>
                <a:cxn ang="0">
                  <a:pos x="97" y="449"/>
                </a:cxn>
                <a:cxn ang="0">
                  <a:pos x="22" y="374"/>
                </a:cxn>
                <a:cxn ang="0">
                  <a:pos x="5" y="295"/>
                </a:cxn>
                <a:cxn ang="0">
                  <a:pos x="0" y="197"/>
                </a:cxn>
                <a:cxn ang="0">
                  <a:pos x="34" y="133"/>
                </a:cxn>
              </a:cxnLst>
              <a:rect l="0" t="0" r="r" b="b"/>
              <a:pathLst>
                <a:path w="584" h="773">
                  <a:moveTo>
                    <a:pt x="34" y="133"/>
                  </a:moveTo>
                  <a:lnTo>
                    <a:pt x="80" y="93"/>
                  </a:lnTo>
                  <a:lnTo>
                    <a:pt x="263" y="36"/>
                  </a:lnTo>
                  <a:lnTo>
                    <a:pt x="376" y="6"/>
                  </a:lnTo>
                  <a:lnTo>
                    <a:pt x="417" y="0"/>
                  </a:lnTo>
                  <a:lnTo>
                    <a:pt x="473" y="87"/>
                  </a:lnTo>
                  <a:lnTo>
                    <a:pt x="503" y="185"/>
                  </a:lnTo>
                  <a:lnTo>
                    <a:pt x="519" y="278"/>
                  </a:lnTo>
                  <a:lnTo>
                    <a:pt x="519" y="445"/>
                  </a:lnTo>
                  <a:lnTo>
                    <a:pt x="583" y="610"/>
                  </a:lnTo>
                  <a:lnTo>
                    <a:pt x="576" y="687"/>
                  </a:lnTo>
                  <a:lnTo>
                    <a:pt x="490" y="732"/>
                  </a:lnTo>
                  <a:lnTo>
                    <a:pt x="269" y="772"/>
                  </a:lnTo>
                  <a:lnTo>
                    <a:pt x="189" y="726"/>
                  </a:lnTo>
                  <a:lnTo>
                    <a:pt x="138" y="594"/>
                  </a:lnTo>
                  <a:lnTo>
                    <a:pt x="97" y="449"/>
                  </a:lnTo>
                  <a:lnTo>
                    <a:pt x="22" y="374"/>
                  </a:lnTo>
                  <a:lnTo>
                    <a:pt x="5" y="295"/>
                  </a:lnTo>
                  <a:lnTo>
                    <a:pt x="0" y="197"/>
                  </a:lnTo>
                  <a:lnTo>
                    <a:pt x="34" y="133"/>
                  </a:lnTo>
                </a:path>
              </a:pathLst>
            </a:custGeom>
            <a:solidFill>
              <a:srgbClr val="FFFFFF"/>
            </a:solidFill>
            <a:ln w="12700" cap="rnd" cmpd="sng">
              <a:solidFill>
                <a:srgbClr val="000000"/>
              </a:solidFill>
              <a:prstDash val="solid"/>
              <a:round/>
              <a:headEnd type="none" w="med" len="med"/>
              <a:tailEnd type="none" w="med" len="med"/>
            </a:ln>
            <a:effectLst/>
          </p:spPr>
          <p:txBody>
            <a:bodyPr/>
            <a:lstStyle/>
            <a:p>
              <a:endParaRPr lang="en-US"/>
            </a:p>
          </p:txBody>
        </p:sp>
        <p:grpSp>
          <p:nvGrpSpPr>
            <p:cNvPr id="93206" name="Group 22"/>
            <p:cNvGrpSpPr>
              <a:grpSpLocks/>
            </p:cNvGrpSpPr>
            <p:nvPr/>
          </p:nvGrpSpPr>
          <p:grpSpPr bwMode="auto">
            <a:xfrm>
              <a:off x="1353" y="1577"/>
              <a:ext cx="639" cy="847"/>
              <a:chOff x="1353" y="1577"/>
              <a:chExt cx="639" cy="847"/>
            </a:xfrm>
          </p:grpSpPr>
          <p:sp>
            <p:nvSpPr>
              <p:cNvPr id="93207" name="Freeform 23"/>
              <p:cNvSpPr>
                <a:spLocks/>
              </p:cNvSpPr>
              <p:nvPr/>
            </p:nvSpPr>
            <p:spPr bwMode="auto">
              <a:xfrm>
                <a:off x="1353" y="1577"/>
                <a:ext cx="639" cy="847"/>
              </a:xfrm>
              <a:custGeom>
                <a:avLst/>
                <a:gdLst/>
                <a:ahLst/>
                <a:cxnLst>
                  <a:cxn ang="0">
                    <a:pos x="0" y="52"/>
                  </a:cxn>
                  <a:cxn ang="0">
                    <a:pos x="35" y="102"/>
                  </a:cxn>
                  <a:cxn ang="0">
                    <a:pos x="81" y="177"/>
                  </a:cxn>
                  <a:cxn ang="0">
                    <a:pos x="127" y="276"/>
                  </a:cxn>
                  <a:cxn ang="0">
                    <a:pos x="164" y="374"/>
                  </a:cxn>
                  <a:cxn ang="0">
                    <a:pos x="190" y="453"/>
                  </a:cxn>
                  <a:cxn ang="0">
                    <a:pos x="235" y="617"/>
                  </a:cxn>
                  <a:cxn ang="0">
                    <a:pos x="248" y="667"/>
                  </a:cxn>
                  <a:cxn ang="0">
                    <a:pos x="267" y="699"/>
                  </a:cxn>
                  <a:cxn ang="0">
                    <a:pos x="283" y="726"/>
                  </a:cxn>
                  <a:cxn ang="0">
                    <a:pos x="409" y="811"/>
                  </a:cxn>
                  <a:cxn ang="0">
                    <a:pos x="456" y="846"/>
                  </a:cxn>
                  <a:cxn ang="0">
                    <a:pos x="450" y="760"/>
                  </a:cxn>
                  <a:cxn ang="0">
                    <a:pos x="429" y="689"/>
                  </a:cxn>
                  <a:cxn ang="0">
                    <a:pos x="405" y="616"/>
                  </a:cxn>
                  <a:cxn ang="0">
                    <a:pos x="348" y="525"/>
                  </a:cxn>
                  <a:cxn ang="0">
                    <a:pos x="312" y="425"/>
                  </a:cxn>
                  <a:cxn ang="0">
                    <a:pos x="295" y="276"/>
                  </a:cxn>
                  <a:cxn ang="0">
                    <a:pos x="370" y="334"/>
                  </a:cxn>
                  <a:cxn ang="0">
                    <a:pos x="439" y="381"/>
                  </a:cxn>
                  <a:cxn ang="0">
                    <a:pos x="508" y="403"/>
                  </a:cxn>
                  <a:cxn ang="0">
                    <a:pos x="552" y="414"/>
                  </a:cxn>
                  <a:cxn ang="0">
                    <a:pos x="587" y="409"/>
                  </a:cxn>
                  <a:cxn ang="0">
                    <a:pos x="609" y="381"/>
                  </a:cxn>
                  <a:cxn ang="0">
                    <a:pos x="633" y="302"/>
                  </a:cxn>
                  <a:cxn ang="0">
                    <a:pos x="638" y="244"/>
                  </a:cxn>
                  <a:cxn ang="0">
                    <a:pos x="638" y="147"/>
                  </a:cxn>
                  <a:cxn ang="0">
                    <a:pos x="638" y="66"/>
                  </a:cxn>
                  <a:cxn ang="0">
                    <a:pos x="535" y="68"/>
                  </a:cxn>
                  <a:cxn ang="0">
                    <a:pos x="490" y="58"/>
                  </a:cxn>
                  <a:cxn ang="0">
                    <a:pos x="484" y="149"/>
                  </a:cxn>
                  <a:cxn ang="0">
                    <a:pos x="473" y="178"/>
                  </a:cxn>
                  <a:cxn ang="0">
                    <a:pos x="405" y="144"/>
                  </a:cxn>
                  <a:cxn ang="0">
                    <a:pos x="358" y="104"/>
                  </a:cxn>
                  <a:cxn ang="0">
                    <a:pos x="272" y="58"/>
                  </a:cxn>
                  <a:cxn ang="0">
                    <a:pos x="210" y="17"/>
                  </a:cxn>
                  <a:cxn ang="0">
                    <a:pos x="154" y="0"/>
                  </a:cxn>
                  <a:cxn ang="0">
                    <a:pos x="85" y="28"/>
                  </a:cxn>
                  <a:cxn ang="0">
                    <a:pos x="0" y="52"/>
                  </a:cxn>
                </a:cxnLst>
                <a:rect l="0" t="0" r="r" b="b"/>
                <a:pathLst>
                  <a:path w="639" h="847">
                    <a:moveTo>
                      <a:pt x="0" y="52"/>
                    </a:moveTo>
                    <a:lnTo>
                      <a:pt x="35" y="102"/>
                    </a:lnTo>
                    <a:lnTo>
                      <a:pt x="81" y="177"/>
                    </a:lnTo>
                    <a:lnTo>
                      <a:pt x="127" y="276"/>
                    </a:lnTo>
                    <a:lnTo>
                      <a:pt x="164" y="374"/>
                    </a:lnTo>
                    <a:lnTo>
                      <a:pt x="190" y="453"/>
                    </a:lnTo>
                    <a:lnTo>
                      <a:pt x="235" y="617"/>
                    </a:lnTo>
                    <a:lnTo>
                      <a:pt x="248" y="667"/>
                    </a:lnTo>
                    <a:lnTo>
                      <a:pt x="267" y="699"/>
                    </a:lnTo>
                    <a:lnTo>
                      <a:pt x="283" y="726"/>
                    </a:lnTo>
                    <a:lnTo>
                      <a:pt x="409" y="811"/>
                    </a:lnTo>
                    <a:lnTo>
                      <a:pt x="456" y="846"/>
                    </a:lnTo>
                    <a:lnTo>
                      <a:pt x="450" y="760"/>
                    </a:lnTo>
                    <a:lnTo>
                      <a:pt x="429" y="689"/>
                    </a:lnTo>
                    <a:lnTo>
                      <a:pt x="405" y="616"/>
                    </a:lnTo>
                    <a:lnTo>
                      <a:pt x="348" y="525"/>
                    </a:lnTo>
                    <a:lnTo>
                      <a:pt x="312" y="425"/>
                    </a:lnTo>
                    <a:lnTo>
                      <a:pt x="295" y="276"/>
                    </a:lnTo>
                    <a:lnTo>
                      <a:pt x="370" y="334"/>
                    </a:lnTo>
                    <a:lnTo>
                      <a:pt x="439" y="381"/>
                    </a:lnTo>
                    <a:lnTo>
                      <a:pt x="508" y="403"/>
                    </a:lnTo>
                    <a:lnTo>
                      <a:pt x="552" y="414"/>
                    </a:lnTo>
                    <a:lnTo>
                      <a:pt x="587" y="409"/>
                    </a:lnTo>
                    <a:lnTo>
                      <a:pt x="609" y="381"/>
                    </a:lnTo>
                    <a:lnTo>
                      <a:pt x="633" y="302"/>
                    </a:lnTo>
                    <a:lnTo>
                      <a:pt x="638" y="244"/>
                    </a:lnTo>
                    <a:lnTo>
                      <a:pt x="638" y="147"/>
                    </a:lnTo>
                    <a:lnTo>
                      <a:pt x="638" y="66"/>
                    </a:lnTo>
                    <a:lnTo>
                      <a:pt x="535" y="68"/>
                    </a:lnTo>
                    <a:lnTo>
                      <a:pt x="490" y="58"/>
                    </a:lnTo>
                    <a:lnTo>
                      <a:pt x="484" y="149"/>
                    </a:lnTo>
                    <a:lnTo>
                      <a:pt x="473" y="178"/>
                    </a:lnTo>
                    <a:lnTo>
                      <a:pt x="405" y="144"/>
                    </a:lnTo>
                    <a:lnTo>
                      <a:pt x="358" y="104"/>
                    </a:lnTo>
                    <a:lnTo>
                      <a:pt x="272" y="58"/>
                    </a:lnTo>
                    <a:lnTo>
                      <a:pt x="210" y="17"/>
                    </a:lnTo>
                    <a:lnTo>
                      <a:pt x="154" y="0"/>
                    </a:lnTo>
                    <a:lnTo>
                      <a:pt x="85" y="28"/>
                    </a:lnTo>
                    <a:lnTo>
                      <a:pt x="0" y="52"/>
                    </a:lnTo>
                  </a:path>
                </a:pathLst>
              </a:custGeom>
              <a:solidFill>
                <a:srgbClr val="0000FF"/>
              </a:solidFill>
              <a:ln w="12700" cap="rnd" cmpd="sng">
                <a:solidFill>
                  <a:srgbClr val="000000"/>
                </a:solidFill>
                <a:prstDash val="solid"/>
                <a:round/>
                <a:headEnd type="none" w="med" len="med"/>
                <a:tailEnd type="none" w="med" len="med"/>
              </a:ln>
              <a:effectLst/>
            </p:spPr>
            <p:txBody>
              <a:bodyPr/>
              <a:lstStyle/>
              <a:p>
                <a:endParaRPr lang="en-US"/>
              </a:p>
            </p:txBody>
          </p:sp>
          <p:sp>
            <p:nvSpPr>
              <p:cNvPr id="93208" name="Freeform 24"/>
              <p:cNvSpPr>
                <a:spLocks/>
              </p:cNvSpPr>
              <p:nvPr/>
            </p:nvSpPr>
            <p:spPr bwMode="auto">
              <a:xfrm>
                <a:off x="1395" y="1618"/>
                <a:ext cx="180" cy="514"/>
              </a:xfrm>
              <a:custGeom>
                <a:avLst/>
                <a:gdLst/>
                <a:ahLst/>
                <a:cxnLst>
                  <a:cxn ang="0">
                    <a:pos x="0" y="0"/>
                  </a:cxn>
                  <a:cxn ang="0">
                    <a:pos x="78" y="35"/>
                  </a:cxn>
                  <a:cxn ang="0">
                    <a:pos x="71" y="96"/>
                  </a:cxn>
                  <a:cxn ang="0">
                    <a:pos x="121" y="99"/>
                  </a:cxn>
                  <a:cxn ang="0">
                    <a:pos x="152" y="210"/>
                  </a:cxn>
                  <a:cxn ang="0">
                    <a:pos x="170" y="330"/>
                  </a:cxn>
                  <a:cxn ang="0">
                    <a:pos x="177" y="444"/>
                  </a:cxn>
                  <a:cxn ang="0">
                    <a:pos x="179" y="513"/>
                  </a:cxn>
                </a:cxnLst>
                <a:rect l="0" t="0" r="r" b="b"/>
                <a:pathLst>
                  <a:path w="180" h="514">
                    <a:moveTo>
                      <a:pt x="0" y="0"/>
                    </a:moveTo>
                    <a:lnTo>
                      <a:pt x="78" y="35"/>
                    </a:lnTo>
                    <a:lnTo>
                      <a:pt x="71" y="96"/>
                    </a:lnTo>
                    <a:lnTo>
                      <a:pt x="121" y="99"/>
                    </a:lnTo>
                    <a:lnTo>
                      <a:pt x="152" y="210"/>
                    </a:lnTo>
                    <a:lnTo>
                      <a:pt x="170" y="330"/>
                    </a:lnTo>
                    <a:lnTo>
                      <a:pt x="177" y="444"/>
                    </a:lnTo>
                    <a:lnTo>
                      <a:pt x="179" y="513"/>
                    </a:lnTo>
                  </a:path>
                </a:pathLst>
              </a:custGeom>
              <a:noFill/>
              <a:ln w="12700" cap="rnd" cmpd="sng">
                <a:solidFill>
                  <a:srgbClr val="000000"/>
                </a:solidFill>
                <a:prstDash val="solid"/>
                <a:round/>
                <a:headEnd type="none" w="med" len="med"/>
                <a:tailEnd type="none" w="med" len="med"/>
              </a:ln>
              <a:effectLst/>
            </p:spPr>
            <p:txBody>
              <a:bodyPr/>
              <a:lstStyle/>
              <a:p>
                <a:endParaRPr lang="en-US"/>
              </a:p>
            </p:txBody>
          </p:sp>
        </p:grpSp>
        <p:sp>
          <p:nvSpPr>
            <p:cNvPr id="93209" name="Freeform 25"/>
            <p:cNvSpPr>
              <a:spLocks/>
            </p:cNvSpPr>
            <p:nvPr/>
          </p:nvSpPr>
          <p:spPr bwMode="auto">
            <a:xfrm>
              <a:off x="1199" y="1618"/>
              <a:ext cx="193" cy="160"/>
            </a:xfrm>
            <a:custGeom>
              <a:avLst/>
              <a:gdLst/>
              <a:ahLst/>
              <a:cxnLst>
                <a:cxn ang="0">
                  <a:pos x="17" y="51"/>
                </a:cxn>
                <a:cxn ang="0">
                  <a:pos x="0" y="77"/>
                </a:cxn>
                <a:cxn ang="0">
                  <a:pos x="83" y="159"/>
                </a:cxn>
                <a:cxn ang="0">
                  <a:pos x="110" y="62"/>
                </a:cxn>
                <a:cxn ang="0">
                  <a:pos x="192" y="110"/>
                </a:cxn>
                <a:cxn ang="0">
                  <a:pos x="188" y="27"/>
                </a:cxn>
                <a:cxn ang="0">
                  <a:pos x="138" y="0"/>
                </a:cxn>
                <a:cxn ang="0">
                  <a:pos x="17" y="51"/>
                </a:cxn>
              </a:cxnLst>
              <a:rect l="0" t="0" r="r" b="b"/>
              <a:pathLst>
                <a:path w="193" h="160">
                  <a:moveTo>
                    <a:pt x="17" y="51"/>
                  </a:moveTo>
                  <a:lnTo>
                    <a:pt x="0" y="77"/>
                  </a:lnTo>
                  <a:lnTo>
                    <a:pt x="83" y="159"/>
                  </a:lnTo>
                  <a:lnTo>
                    <a:pt x="110" y="62"/>
                  </a:lnTo>
                  <a:lnTo>
                    <a:pt x="192" y="110"/>
                  </a:lnTo>
                  <a:lnTo>
                    <a:pt x="188" y="27"/>
                  </a:lnTo>
                  <a:lnTo>
                    <a:pt x="138" y="0"/>
                  </a:lnTo>
                  <a:lnTo>
                    <a:pt x="17" y="51"/>
                  </a:lnTo>
                </a:path>
              </a:pathLst>
            </a:custGeom>
            <a:solidFill>
              <a:srgbClr val="FFFFFF"/>
            </a:solidFill>
            <a:ln w="12700" cap="rnd" cmpd="sng">
              <a:solidFill>
                <a:srgbClr val="000000"/>
              </a:solidFill>
              <a:prstDash val="solid"/>
              <a:round/>
              <a:headEnd type="none" w="med" len="med"/>
              <a:tailEnd type="none" w="med" len="med"/>
            </a:ln>
            <a:effectLst/>
          </p:spPr>
          <p:txBody>
            <a:bodyPr/>
            <a:lstStyle/>
            <a:p>
              <a:endParaRPr lang="en-US"/>
            </a:p>
          </p:txBody>
        </p:sp>
        <p:grpSp>
          <p:nvGrpSpPr>
            <p:cNvPr id="93210" name="Group 26"/>
            <p:cNvGrpSpPr>
              <a:grpSpLocks/>
            </p:cNvGrpSpPr>
            <p:nvPr/>
          </p:nvGrpSpPr>
          <p:grpSpPr bwMode="auto">
            <a:xfrm>
              <a:off x="1862" y="847"/>
              <a:ext cx="893" cy="2250"/>
              <a:chOff x="1862" y="847"/>
              <a:chExt cx="893" cy="2250"/>
            </a:xfrm>
          </p:grpSpPr>
          <p:grpSp>
            <p:nvGrpSpPr>
              <p:cNvPr id="93211" name="Group 27"/>
              <p:cNvGrpSpPr>
                <a:grpSpLocks/>
              </p:cNvGrpSpPr>
              <p:nvPr/>
            </p:nvGrpSpPr>
            <p:grpSpPr bwMode="auto">
              <a:xfrm>
                <a:off x="1882" y="847"/>
                <a:ext cx="873" cy="2250"/>
                <a:chOff x="1882" y="847"/>
                <a:chExt cx="873" cy="2250"/>
              </a:xfrm>
            </p:grpSpPr>
            <p:sp>
              <p:nvSpPr>
                <p:cNvPr id="93212" name="Freeform 28"/>
                <p:cNvSpPr>
                  <a:spLocks/>
                </p:cNvSpPr>
                <p:nvPr/>
              </p:nvSpPr>
              <p:spPr bwMode="auto">
                <a:xfrm>
                  <a:off x="1882" y="861"/>
                  <a:ext cx="87" cy="2236"/>
                </a:xfrm>
                <a:custGeom>
                  <a:avLst/>
                  <a:gdLst/>
                  <a:ahLst/>
                  <a:cxnLst>
                    <a:cxn ang="0">
                      <a:pos x="0" y="4"/>
                    </a:cxn>
                    <a:cxn ang="0">
                      <a:pos x="43" y="2235"/>
                    </a:cxn>
                    <a:cxn ang="0">
                      <a:pos x="86" y="2235"/>
                    </a:cxn>
                    <a:cxn ang="0">
                      <a:pos x="43" y="0"/>
                    </a:cxn>
                    <a:cxn ang="0">
                      <a:pos x="0" y="4"/>
                    </a:cxn>
                  </a:cxnLst>
                  <a:rect l="0" t="0" r="r" b="b"/>
                  <a:pathLst>
                    <a:path w="87" h="2236">
                      <a:moveTo>
                        <a:pt x="0" y="4"/>
                      </a:moveTo>
                      <a:lnTo>
                        <a:pt x="43" y="2235"/>
                      </a:lnTo>
                      <a:lnTo>
                        <a:pt x="86" y="2235"/>
                      </a:lnTo>
                      <a:lnTo>
                        <a:pt x="43" y="0"/>
                      </a:lnTo>
                      <a:lnTo>
                        <a:pt x="0" y="4"/>
                      </a:lnTo>
                    </a:path>
                  </a:pathLst>
                </a:custGeom>
                <a:solidFill>
                  <a:srgbClr val="A05000"/>
                </a:solidFill>
                <a:ln w="12700" cap="rnd" cmpd="sng">
                  <a:solidFill>
                    <a:srgbClr val="000000"/>
                  </a:solidFill>
                  <a:prstDash val="solid"/>
                  <a:round/>
                  <a:headEnd type="none" w="med" len="med"/>
                  <a:tailEnd type="none" w="med" len="med"/>
                </a:ln>
                <a:effectLst/>
              </p:spPr>
              <p:txBody>
                <a:bodyPr/>
                <a:lstStyle/>
                <a:p>
                  <a:endParaRPr lang="en-US"/>
                </a:p>
              </p:txBody>
            </p:sp>
            <p:sp>
              <p:nvSpPr>
                <p:cNvPr id="93213" name="Freeform 29"/>
                <p:cNvSpPr>
                  <a:spLocks/>
                </p:cNvSpPr>
                <p:nvPr/>
              </p:nvSpPr>
              <p:spPr bwMode="auto">
                <a:xfrm>
                  <a:off x="1924" y="847"/>
                  <a:ext cx="831" cy="296"/>
                </a:xfrm>
                <a:custGeom>
                  <a:avLst/>
                  <a:gdLst/>
                  <a:ahLst/>
                  <a:cxnLst>
                    <a:cxn ang="0">
                      <a:pos x="0" y="27"/>
                    </a:cxn>
                    <a:cxn ang="0">
                      <a:pos x="64" y="8"/>
                    </a:cxn>
                    <a:cxn ang="0">
                      <a:pos x="108" y="4"/>
                    </a:cxn>
                    <a:cxn ang="0">
                      <a:pos x="156" y="1"/>
                    </a:cxn>
                    <a:cxn ang="0">
                      <a:pos x="203" y="0"/>
                    </a:cxn>
                    <a:cxn ang="0">
                      <a:pos x="257" y="3"/>
                    </a:cxn>
                    <a:cxn ang="0">
                      <a:pos x="292" y="10"/>
                    </a:cxn>
                    <a:cxn ang="0">
                      <a:pos x="328" y="20"/>
                    </a:cxn>
                    <a:cxn ang="0">
                      <a:pos x="348" y="27"/>
                    </a:cxn>
                    <a:cxn ang="0">
                      <a:pos x="379" y="41"/>
                    </a:cxn>
                    <a:cxn ang="0">
                      <a:pos x="420" y="65"/>
                    </a:cxn>
                    <a:cxn ang="0">
                      <a:pos x="458" y="71"/>
                    </a:cxn>
                    <a:cxn ang="0">
                      <a:pos x="479" y="71"/>
                    </a:cxn>
                    <a:cxn ang="0">
                      <a:pos x="517" y="67"/>
                    </a:cxn>
                    <a:cxn ang="0">
                      <a:pos x="552" y="55"/>
                    </a:cxn>
                    <a:cxn ang="0">
                      <a:pos x="588" y="45"/>
                    </a:cxn>
                    <a:cxn ang="0">
                      <a:pos x="640" y="38"/>
                    </a:cxn>
                    <a:cxn ang="0">
                      <a:pos x="701" y="38"/>
                    </a:cxn>
                    <a:cxn ang="0">
                      <a:pos x="767" y="59"/>
                    </a:cxn>
                    <a:cxn ang="0">
                      <a:pos x="830" y="89"/>
                    </a:cxn>
                    <a:cxn ang="0">
                      <a:pos x="767" y="130"/>
                    </a:cxn>
                    <a:cxn ang="0">
                      <a:pos x="718" y="165"/>
                    </a:cxn>
                    <a:cxn ang="0">
                      <a:pos x="760" y="209"/>
                    </a:cxn>
                    <a:cxn ang="0">
                      <a:pos x="823" y="256"/>
                    </a:cxn>
                    <a:cxn ang="0">
                      <a:pos x="774" y="271"/>
                    </a:cxn>
                    <a:cxn ang="0">
                      <a:pos x="697" y="285"/>
                    </a:cxn>
                    <a:cxn ang="0">
                      <a:pos x="611" y="293"/>
                    </a:cxn>
                    <a:cxn ang="0">
                      <a:pos x="519" y="295"/>
                    </a:cxn>
                    <a:cxn ang="0">
                      <a:pos x="454" y="291"/>
                    </a:cxn>
                    <a:cxn ang="0">
                      <a:pos x="390" y="281"/>
                    </a:cxn>
                    <a:cxn ang="0">
                      <a:pos x="350" y="267"/>
                    </a:cxn>
                    <a:cxn ang="0">
                      <a:pos x="297" y="224"/>
                    </a:cxn>
                    <a:cxn ang="0">
                      <a:pos x="258" y="215"/>
                    </a:cxn>
                    <a:cxn ang="0">
                      <a:pos x="213" y="215"/>
                    </a:cxn>
                    <a:cxn ang="0">
                      <a:pos x="179" y="219"/>
                    </a:cxn>
                    <a:cxn ang="0">
                      <a:pos x="139" y="224"/>
                    </a:cxn>
                    <a:cxn ang="0">
                      <a:pos x="95" y="238"/>
                    </a:cxn>
                    <a:cxn ang="0">
                      <a:pos x="62" y="247"/>
                    </a:cxn>
                    <a:cxn ang="0">
                      <a:pos x="0" y="281"/>
                    </a:cxn>
                    <a:cxn ang="0">
                      <a:pos x="22" y="245"/>
                    </a:cxn>
                    <a:cxn ang="0">
                      <a:pos x="33" y="209"/>
                    </a:cxn>
                    <a:cxn ang="0">
                      <a:pos x="41" y="162"/>
                    </a:cxn>
                    <a:cxn ang="0">
                      <a:pos x="39" y="115"/>
                    </a:cxn>
                    <a:cxn ang="0">
                      <a:pos x="23" y="71"/>
                    </a:cxn>
                    <a:cxn ang="0">
                      <a:pos x="0" y="27"/>
                    </a:cxn>
                  </a:cxnLst>
                  <a:rect l="0" t="0" r="r" b="b"/>
                  <a:pathLst>
                    <a:path w="831" h="296">
                      <a:moveTo>
                        <a:pt x="0" y="27"/>
                      </a:moveTo>
                      <a:lnTo>
                        <a:pt x="64" y="8"/>
                      </a:lnTo>
                      <a:lnTo>
                        <a:pt x="108" y="4"/>
                      </a:lnTo>
                      <a:lnTo>
                        <a:pt x="156" y="1"/>
                      </a:lnTo>
                      <a:lnTo>
                        <a:pt x="203" y="0"/>
                      </a:lnTo>
                      <a:lnTo>
                        <a:pt x="257" y="3"/>
                      </a:lnTo>
                      <a:lnTo>
                        <a:pt x="292" y="10"/>
                      </a:lnTo>
                      <a:lnTo>
                        <a:pt x="328" y="20"/>
                      </a:lnTo>
                      <a:lnTo>
                        <a:pt x="348" y="27"/>
                      </a:lnTo>
                      <a:lnTo>
                        <a:pt x="379" y="41"/>
                      </a:lnTo>
                      <a:lnTo>
                        <a:pt x="420" y="65"/>
                      </a:lnTo>
                      <a:lnTo>
                        <a:pt x="458" y="71"/>
                      </a:lnTo>
                      <a:lnTo>
                        <a:pt x="479" y="71"/>
                      </a:lnTo>
                      <a:lnTo>
                        <a:pt x="517" y="67"/>
                      </a:lnTo>
                      <a:lnTo>
                        <a:pt x="552" y="55"/>
                      </a:lnTo>
                      <a:lnTo>
                        <a:pt x="588" y="45"/>
                      </a:lnTo>
                      <a:lnTo>
                        <a:pt x="640" y="38"/>
                      </a:lnTo>
                      <a:lnTo>
                        <a:pt x="701" y="38"/>
                      </a:lnTo>
                      <a:lnTo>
                        <a:pt x="767" y="59"/>
                      </a:lnTo>
                      <a:lnTo>
                        <a:pt x="830" y="89"/>
                      </a:lnTo>
                      <a:lnTo>
                        <a:pt x="767" y="130"/>
                      </a:lnTo>
                      <a:lnTo>
                        <a:pt x="718" y="165"/>
                      </a:lnTo>
                      <a:lnTo>
                        <a:pt x="760" y="209"/>
                      </a:lnTo>
                      <a:lnTo>
                        <a:pt x="823" y="256"/>
                      </a:lnTo>
                      <a:lnTo>
                        <a:pt x="774" y="271"/>
                      </a:lnTo>
                      <a:lnTo>
                        <a:pt x="697" y="285"/>
                      </a:lnTo>
                      <a:lnTo>
                        <a:pt x="611" y="293"/>
                      </a:lnTo>
                      <a:lnTo>
                        <a:pt x="519" y="295"/>
                      </a:lnTo>
                      <a:lnTo>
                        <a:pt x="454" y="291"/>
                      </a:lnTo>
                      <a:lnTo>
                        <a:pt x="390" y="281"/>
                      </a:lnTo>
                      <a:lnTo>
                        <a:pt x="350" y="267"/>
                      </a:lnTo>
                      <a:lnTo>
                        <a:pt x="297" y="224"/>
                      </a:lnTo>
                      <a:lnTo>
                        <a:pt x="258" y="215"/>
                      </a:lnTo>
                      <a:lnTo>
                        <a:pt x="213" y="215"/>
                      </a:lnTo>
                      <a:lnTo>
                        <a:pt x="179" y="219"/>
                      </a:lnTo>
                      <a:lnTo>
                        <a:pt x="139" y="224"/>
                      </a:lnTo>
                      <a:lnTo>
                        <a:pt x="95" y="238"/>
                      </a:lnTo>
                      <a:lnTo>
                        <a:pt x="62" y="247"/>
                      </a:lnTo>
                      <a:lnTo>
                        <a:pt x="0" y="281"/>
                      </a:lnTo>
                      <a:lnTo>
                        <a:pt x="22" y="245"/>
                      </a:lnTo>
                      <a:lnTo>
                        <a:pt x="33" y="209"/>
                      </a:lnTo>
                      <a:lnTo>
                        <a:pt x="41" y="162"/>
                      </a:lnTo>
                      <a:lnTo>
                        <a:pt x="39" y="115"/>
                      </a:lnTo>
                      <a:lnTo>
                        <a:pt x="23" y="71"/>
                      </a:lnTo>
                      <a:lnTo>
                        <a:pt x="0" y="27"/>
                      </a:lnTo>
                    </a:path>
                  </a:pathLst>
                </a:custGeom>
                <a:solidFill>
                  <a:srgbClr val="00FF00"/>
                </a:solidFill>
                <a:ln w="12700" cap="rnd" cmpd="sng">
                  <a:solidFill>
                    <a:srgbClr val="000000"/>
                  </a:solidFill>
                  <a:prstDash val="solid"/>
                  <a:round/>
                  <a:headEnd type="none" w="med" len="med"/>
                  <a:tailEnd type="none" w="med" len="med"/>
                </a:ln>
                <a:effectLst/>
              </p:spPr>
              <p:txBody>
                <a:bodyPr/>
                <a:lstStyle/>
                <a:p>
                  <a:endParaRPr lang="en-US"/>
                </a:p>
              </p:txBody>
            </p:sp>
          </p:grpSp>
          <p:sp>
            <p:nvSpPr>
              <p:cNvPr id="93214" name="Freeform 30"/>
              <p:cNvSpPr>
                <a:spLocks/>
              </p:cNvSpPr>
              <p:nvPr/>
            </p:nvSpPr>
            <p:spPr bwMode="auto">
              <a:xfrm>
                <a:off x="1862" y="1428"/>
                <a:ext cx="134" cy="190"/>
              </a:xfrm>
              <a:custGeom>
                <a:avLst/>
                <a:gdLst/>
                <a:ahLst/>
                <a:cxnLst>
                  <a:cxn ang="0">
                    <a:pos x="58" y="3"/>
                  </a:cxn>
                  <a:cxn ang="0">
                    <a:pos x="33" y="15"/>
                  </a:cxn>
                  <a:cxn ang="0">
                    <a:pos x="9" y="37"/>
                  </a:cxn>
                  <a:cxn ang="0">
                    <a:pos x="0" y="51"/>
                  </a:cxn>
                  <a:cxn ang="0">
                    <a:pos x="4" y="64"/>
                  </a:cxn>
                  <a:cxn ang="0">
                    <a:pos x="16" y="71"/>
                  </a:cxn>
                  <a:cxn ang="0">
                    <a:pos x="38" y="67"/>
                  </a:cxn>
                  <a:cxn ang="0">
                    <a:pos x="12" y="74"/>
                  </a:cxn>
                  <a:cxn ang="0">
                    <a:pos x="9" y="87"/>
                  </a:cxn>
                  <a:cxn ang="0">
                    <a:pos x="12" y="100"/>
                  </a:cxn>
                  <a:cxn ang="0">
                    <a:pos x="18" y="113"/>
                  </a:cxn>
                  <a:cxn ang="0">
                    <a:pos x="44" y="108"/>
                  </a:cxn>
                  <a:cxn ang="0">
                    <a:pos x="16" y="117"/>
                  </a:cxn>
                  <a:cxn ang="0">
                    <a:pos x="16" y="128"/>
                  </a:cxn>
                  <a:cxn ang="0">
                    <a:pos x="20" y="144"/>
                  </a:cxn>
                  <a:cxn ang="0">
                    <a:pos x="30" y="151"/>
                  </a:cxn>
                  <a:cxn ang="0">
                    <a:pos x="44" y="149"/>
                  </a:cxn>
                  <a:cxn ang="0">
                    <a:pos x="28" y="156"/>
                  </a:cxn>
                  <a:cxn ang="0">
                    <a:pos x="25" y="166"/>
                  </a:cxn>
                  <a:cxn ang="0">
                    <a:pos x="27" y="178"/>
                  </a:cxn>
                  <a:cxn ang="0">
                    <a:pos x="45" y="189"/>
                  </a:cxn>
                  <a:cxn ang="0">
                    <a:pos x="70" y="185"/>
                  </a:cxn>
                  <a:cxn ang="0">
                    <a:pos x="95" y="176"/>
                  </a:cxn>
                  <a:cxn ang="0">
                    <a:pos x="112" y="166"/>
                  </a:cxn>
                  <a:cxn ang="0">
                    <a:pos x="128" y="147"/>
                  </a:cxn>
                  <a:cxn ang="0">
                    <a:pos x="126" y="121"/>
                  </a:cxn>
                  <a:cxn ang="0">
                    <a:pos x="133" y="96"/>
                  </a:cxn>
                  <a:cxn ang="0">
                    <a:pos x="118" y="76"/>
                  </a:cxn>
                  <a:cxn ang="0">
                    <a:pos x="120" y="51"/>
                  </a:cxn>
                  <a:cxn ang="0">
                    <a:pos x="109" y="37"/>
                  </a:cxn>
                  <a:cxn ang="0">
                    <a:pos x="111" y="14"/>
                  </a:cxn>
                  <a:cxn ang="0">
                    <a:pos x="94" y="0"/>
                  </a:cxn>
                  <a:cxn ang="0">
                    <a:pos x="58" y="3"/>
                  </a:cxn>
                </a:cxnLst>
                <a:rect l="0" t="0" r="r" b="b"/>
                <a:pathLst>
                  <a:path w="134" h="190">
                    <a:moveTo>
                      <a:pt x="58" y="3"/>
                    </a:moveTo>
                    <a:lnTo>
                      <a:pt x="33" y="15"/>
                    </a:lnTo>
                    <a:lnTo>
                      <a:pt x="9" y="37"/>
                    </a:lnTo>
                    <a:lnTo>
                      <a:pt x="0" y="51"/>
                    </a:lnTo>
                    <a:lnTo>
                      <a:pt x="4" y="64"/>
                    </a:lnTo>
                    <a:lnTo>
                      <a:pt x="16" y="71"/>
                    </a:lnTo>
                    <a:lnTo>
                      <a:pt x="38" y="67"/>
                    </a:lnTo>
                    <a:lnTo>
                      <a:pt x="12" y="74"/>
                    </a:lnTo>
                    <a:lnTo>
                      <a:pt x="9" y="87"/>
                    </a:lnTo>
                    <a:lnTo>
                      <a:pt x="12" y="100"/>
                    </a:lnTo>
                    <a:lnTo>
                      <a:pt x="18" y="113"/>
                    </a:lnTo>
                    <a:lnTo>
                      <a:pt x="44" y="108"/>
                    </a:lnTo>
                    <a:lnTo>
                      <a:pt x="16" y="117"/>
                    </a:lnTo>
                    <a:lnTo>
                      <a:pt x="16" y="128"/>
                    </a:lnTo>
                    <a:lnTo>
                      <a:pt x="20" y="144"/>
                    </a:lnTo>
                    <a:lnTo>
                      <a:pt x="30" y="151"/>
                    </a:lnTo>
                    <a:lnTo>
                      <a:pt x="44" y="149"/>
                    </a:lnTo>
                    <a:lnTo>
                      <a:pt x="28" y="156"/>
                    </a:lnTo>
                    <a:lnTo>
                      <a:pt x="25" y="166"/>
                    </a:lnTo>
                    <a:lnTo>
                      <a:pt x="27" y="178"/>
                    </a:lnTo>
                    <a:lnTo>
                      <a:pt x="45" y="189"/>
                    </a:lnTo>
                    <a:lnTo>
                      <a:pt x="70" y="185"/>
                    </a:lnTo>
                    <a:lnTo>
                      <a:pt x="95" y="176"/>
                    </a:lnTo>
                    <a:lnTo>
                      <a:pt x="112" y="166"/>
                    </a:lnTo>
                    <a:lnTo>
                      <a:pt x="128" y="147"/>
                    </a:lnTo>
                    <a:lnTo>
                      <a:pt x="126" y="121"/>
                    </a:lnTo>
                    <a:lnTo>
                      <a:pt x="133" y="96"/>
                    </a:lnTo>
                    <a:lnTo>
                      <a:pt x="118" y="76"/>
                    </a:lnTo>
                    <a:lnTo>
                      <a:pt x="120" y="51"/>
                    </a:lnTo>
                    <a:lnTo>
                      <a:pt x="109" y="37"/>
                    </a:lnTo>
                    <a:lnTo>
                      <a:pt x="111" y="14"/>
                    </a:lnTo>
                    <a:lnTo>
                      <a:pt x="94" y="0"/>
                    </a:lnTo>
                    <a:lnTo>
                      <a:pt x="58" y="3"/>
                    </a:lnTo>
                  </a:path>
                </a:pathLst>
              </a:custGeom>
              <a:solidFill>
                <a:srgbClr val="FFE0C0"/>
              </a:solidFill>
              <a:ln w="12700" cap="rnd" cmpd="sng">
                <a:solidFill>
                  <a:srgbClr val="000000"/>
                </a:solidFill>
                <a:prstDash val="solid"/>
                <a:round/>
                <a:headEnd type="none" w="med" len="med"/>
                <a:tailEnd type="none" w="med" len="med"/>
              </a:ln>
              <a:effectLst/>
            </p:spPr>
            <p:txBody>
              <a:bodyPr/>
              <a:lstStyle/>
              <a:p>
                <a:endParaRPr lang="en-US"/>
              </a:p>
            </p:txBody>
          </p:sp>
        </p:grpSp>
        <p:grpSp>
          <p:nvGrpSpPr>
            <p:cNvPr id="93215" name="Group 31"/>
            <p:cNvGrpSpPr>
              <a:grpSpLocks/>
            </p:cNvGrpSpPr>
            <p:nvPr/>
          </p:nvGrpSpPr>
          <p:grpSpPr bwMode="auto">
            <a:xfrm>
              <a:off x="1263" y="2257"/>
              <a:ext cx="771" cy="1422"/>
              <a:chOff x="1263" y="2257"/>
              <a:chExt cx="771" cy="1422"/>
            </a:xfrm>
          </p:grpSpPr>
          <p:grpSp>
            <p:nvGrpSpPr>
              <p:cNvPr id="93216" name="Group 32"/>
              <p:cNvGrpSpPr>
                <a:grpSpLocks/>
              </p:cNvGrpSpPr>
              <p:nvPr/>
            </p:nvGrpSpPr>
            <p:grpSpPr bwMode="auto">
              <a:xfrm>
                <a:off x="1316" y="3174"/>
                <a:ext cx="675" cy="505"/>
                <a:chOff x="1316" y="3174"/>
                <a:chExt cx="675" cy="505"/>
              </a:xfrm>
            </p:grpSpPr>
            <p:sp>
              <p:nvSpPr>
                <p:cNvPr id="93217" name="Freeform 33"/>
                <p:cNvSpPr>
                  <a:spLocks/>
                </p:cNvSpPr>
                <p:nvPr/>
              </p:nvSpPr>
              <p:spPr bwMode="auto">
                <a:xfrm>
                  <a:off x="1630" y="3174"/>
                  <a:ext cx="361" cy="184"/>
                </a:xfrm>
                <a:custGeom>
                  <a:avLst/>
                  <a:gdLst/>
                  <a:ahLst/>
                  <a:cxnLst>
                    <a:cxn ang="0">
                      <a:pos x="17" y="42"/>
                    </a:cxn>
                    <a:cxn ang="0">
                      <a:pos x="9" y="95"/>
                    </a:cxn>
                    <a:cxn ang="0">
                      <a:pos x="0" y="130"/>
                    </a:cxn>
                    <a:cxn ang="0">
                      <a:pos x="5" y="156"/>
                    </a:cxn>
                    <a:cxn ang="0">
                      <a:pos x="17" y="168"/>
                    </a:cxn>
                    <a:cxn ang="0">
                      <a:pos x="59" y="172"/>
                    </a:cxn>
                    <a:cxn ang="0">
                      <a:pos x="112" y="168"/>
                    </a:cxn>
                    <a:cxn ang="0">
                      <a:pos x="126" y="143"/>
                    </a:cxn>
                    <a:cxn ang="0">
                      <a:pos x="200" y="175"/>
                    </a:cxn>
                    <a:cxn ang="0">
                      <a:pos x="250" y="183"/>
                    </a:cxn>
                    <a:cxn ang="0">
                      <a:pos x="284" y="183"/>
                    </a:cxn>
                    <a:cxn ang="0">
                      <a:pos x="329" y="179"/>
                    </a:cxn>
                    <a:cxn ang="0">
                      <a:pos x="348" y="172"/>
                    </a:cxn>
                    <a:cxn ang="0">
                      <a:pos x="360" y="153"/>
                    </a:cxn>
                    <a:cxn ang="0">
                      <a:pos x="355" y="118"/>
                    </a:cxn>
                    <a:cxn ang="0">
                      <a:pos x="335" y="101"/>
                    </a:cxn>
                    <a:cxn ang="0">
                      <a:pos x="284" y="100"/>
                    </a:cxn>
                    <a:cxn ang="0">
                      <a:pos x="230" y="81"/>
                    </a:cxn>
                    <a:cxn ang="0">
                      <a:pos x="185" y="65"/>
                    </a:cxn>
                    <a:cxn ang="0">
                      <a:pos x="185" y="0"/>
                    </a:cxn>
                    <a:cxn ang="0">
                      <a:pos x="17" y="42"/>
                    </a:cxn>
                  </a:cxnLst>
                  <a:rect l="0" t="0" r="r" b="b"/>
                  <a:pathLst>
                    <a:path w="361" h="184">
                      <a:moveTo>
                        <a:pt x="17" y="42"/>
                      </a:moveTo>
                      <a:lnTo>
                        <a:pt x="9" y="95"/>
                      </a:lnTo>
                      <a:lnTo>
                        <a:pt x="0" y="130"/>
                      </a:lnTo>
                      <a:lnTo>
                        <a:pt x="5" y="156"/>
                      </a:lnTo>
                      <a:lnTo>
                        <a:pt x="17" y="168"/>
                      </a:lnTo>
                      <a:lnTo>
                        <a:pt x="59" y="172"/>
                      </a:lnTo>
                      <a:lnTo>
                        <a:pt x="112" y="168"/>
                      </a:lnTo>
                      <a:lnTo>
                        <a:pt x="126" y="143"/>
                      </a:lnTo>
                      <a:lnTo>
                        <a:pt x="200" y="175"/>
                      </a:lnTo>
                      <a:lnTo>
                        <a:pt x="250" y="183"/>
                      </a:lnTo>
                      <a:lnTo>
                        <a:pt x="284" y="183"/>
                      </a:lnTo>
                      <a:lnTo>
                        <a:pt x="329" y="179"/>
                      </a:lnTo>
                      <a:lnTo>
                        <a:pt x="348" y="172"/>
                      </a:lnTo>
                      <a:lnTo>
                        <a:pt x="360" y="153"/>
                      </a:lnTo>
                      <a:lnTo>
                        <a:pt x="355" y="118"/>
                      </a:lnTo>
                      <a:lnTo>
                        <a:pt x="335" y="101"/>
                      </a:lnTo>
                      <a:lnTo>
                        <a:pt x="284" y="100"/>
                      </a:lnTo>
                      <a:lnTo>
                        <a:pt x="230" y="81"/>
                      </a:lnTo>
                      <a:lnTo>
                        <a:pt x="185" y="65"/>
                      </a:lnTo>
                      <a:lnTo>
                        <a:pt x="185" y="0"/>
                      </a:lnTo>
                      <a:lnTo>
                        <a:pt x="17" y="42"/>
                      </a:lnTo>
                    </a:path>
                  </a:pathLst>
                </a:custGeom>
                <a:solidFill>
                  <a:srgbClr val="C06000"/>
                </a:solidFill>
                <a:ln w="12700" cap="rnd" cmpd="sng">
                  <a:solidFill>
                    <a:srgbClr val="000000"/>
                  </a:solidFill>
                  <a:prstDash val="solid"/>
                  <a:round/>
                  <a:headEnd type="none" w="med" len="med"/>
                  <a:tailEnd type="none" w="med" len="med"/>
                </a:ln>
                <a:effectLst/>
              </p:spPr>
              <p:txBody>
                <a:bodyPr/>
                <a:lstStyle/>
                <a:p>
                  <a:endParaRPr lang="en-US"/>
                </a:p>
              </p:txBody>
            </p:sp>
            <p:sp>
              <p:nvSpPr>
                <p:cNvPr id="93218" name="Freeform 34"/>
                <p:cNvSpPr>
                  <a:spLocks/>
                </p:cNvSpPr>
                <p:nvPr/>
              </p:nvSpPr>
              <p:spPr bwMode="auto">
                <a:xfrm>
                  <a:off x="1316" y="3502"/>
                  <a:ext cx="242" cy="177"/>
                </a:xfrm>
                <a:custGeom>
                  <a:avLst/>
                  <a:gdLst/>
                  <a:ahLst/>
                  <a:cxnLst>
                    <a:cxn ang="0">
                      <a:pos x="23" y="3"/>
                    </a:cxn>
                    <a:cxn ang="0">
                      <a:pos x="0" y="61"/>
                    </a:cxn>
                    <a:cxn ang="0">
                      <a:pos x="4" y="93"/>
                    </a:cxn>
                    <a:cxn ang="0">
                      <a:pos x="30" y="96"/>
                    </a:cxn>
                    <a:cxn ang="0">
                      <a:pos x="49" y="134"/>
                    </a:cxn>
                    <a:cxn ang="0">
                      <a:pos x="86" y="153"/>
                    </a:cxn>
                    <a:cxn ang="0">
                      <a:pos x="143" y="170"/>
                    </a:cxn>
                    <a:cxn ang="0">
                      <a:pos x="169" y="176"/>
                    </a:cxn>
                    <a:cxn ang="0">
                      <a:pos x="201" y="174"/>
                    </a:cxn>
                    <a:cxn ang="0">
                      <a:pos x="231" y="160"/>
                    </a:cxn>
                    <a:cxn ang="0">
                      <a:pos x="241" y="127"/>
                    </a:cxn>
                    <a:cxn ang="0">
                      <a:pos x="233" y="93"/>
                    </a:cxn>
                    <a:cxn ang="0">
                      <a:pos x="210" y="71"/>
                    </a:cxn>
                    <a:cxn ang="0">
                      <a:pos x="174" y="58"/>
                    </a:cxn>
                    <a:cxn ang="0">
                      <a:pos x="167" y="26"/>
                    </a:cxn>
                    <a:cxn ang="0">
                      <a:pos x="160" y="0"/>
                    </a:cxn>
                    <a:cxn ang="0">
                      <a:pos x="23" y="3"/>
                    </a:cxn>
                  </a:cxnLst>
                  <a:rect l="0" t="0" r="r" b="b"/>
                  <a:pathLst>
                    <a:path w="242" h="177">
                      <a:moveTo>
                        <a:pt x="23" y="3"/>
                      </a:moveTo>
                      <a:lnTo>
                        <a:pt x="0" y="61"/>
                      </a:lnTo>
                      <a:lnTo>
                        <a:pt x="4" y="93"/>
                      </a:lnTo>
                      <a:lnTo>
                        <a:pt x="30" y="96"/>
                      </a:lnTo>
                      <a:lnTo>
                        <a:pt x="49" y="134"/>
                      </a:lnTo>
                      <a:lnTo>
                        <a:pt x="86" y="153"/>
                      </a:lnTo>
                      <a:lnTo>
                        <a:pt x="143" y="170"/>
                      </a:lnTo>
                      <a:lnTo>
                        <a:pt x="169" y="176"/>
                      </a:lnTo>
                      <a:lnTo>
                        <a:pt x="201" y="174"/>
                      </a:lnTo>
                      <a:lnTo>
                        <a:pt x="231" y="160"/>
                      </a:lnTo>
                      <a:lnTo>
                        <a:pt x="241" y="127"/>
                      </a:lnTo>
                      <a:lnTo>
                        <a:pt x="233" y="93"/>
                      </a:lnTo>
                      <a:lnTo>
                        <a:pt x="210" y="71"/>
                      </a:lnTo>
                      <a:lnTo>
                        <a:pt x="174" y="58"/>
                      </a:lnTo>
                      <a:lnTo>
                        <a:pt x="167" y="26"/>
                      </a:lnTo>
                      <a:lnTo>
                        <a:pt x="160" y="0"/>
                      </a:lnTo>
                      <a:lnTo>
                        <a:pt x="23" y="3"/>
                      </a:lnTo>
                    </a:path>
                  </a:pathLst>
                </a:custGeom>
                <a:solidFill>
                  <a:srgbClr val="C06000"/>
                </a:solidFill>
                <a:ln w="12700" cap="rnd" cmpd="sng">
                  <a:solidFill>
                    <a:srgbClr val="000000"/>
                  </a:solidFill>
                  <a:prstDash val="solid"/>
                  <a:round/>
                  <a:headEnd type="none" w="med" len="med"/>
                  <a:tailEnd type="none" w="med" len="med"/>
                </a:ln>
                <a:effectLst/>
              </p:spPr>
              <p:txBody>
                <a:bodyPr/>
                <a:lstStyle/>
                <a:p>
                  <a:endParaRPr lang="en-US"/>
                </a:p>
              </p:txBody>
            </p:sp>
          </p:grpSp>
          <p:sp>
            <p:nvSpPr>
              <p:cNvPr id="93219" name="Freeform 35"/>
              <p:cNvSpPr>
                <a:spLocks/>
              </p:cNvSpPr>
              <p:nvPr/>
            </p:nvSpPr>
            <p:spPr bwMode="auto">
              <a:xfrm>
                <a:off x="1263" y="2257"/>
                <a:ext cx="771" cy="1271"/>
              </a:xfrm>
              <a:custGeom>
                <a:avLst/>
                <a:gdLst/>
                <a:ahLst/>
                <a:cxnLst>
                  <a:cxn ang="0">
                    <a:pos x="7" y="108"/>
                  </a:cxn>
                  <a:cxn ang="0">
                    <a:pos x="122" y="103"/>
                  </a:cxn>
                  <a:cxn ang="0">
                    <a:pos x="175" y="91"/>
                  </a:cxn>
                  <a:cxn ang="0">
                    <a:pos x="282" y="54"/>
                  </a:cxn>
                  <a:cxn ang="0">
                    <a:pos x="345" y="0"/>
                  </a:cxn>
                  <a:cxn ang="0">
                    <a:pos x="477" y="114"/>
                  </a:cxn>
                  <a:cxn ang="0">
                    <a:pos x="593" y="203"/>
                  </a:cxn>
                  <a:cxn ang="0">
                    <a:pos x="655" y="260"/>
                  </a:cxn>
                  <a:cxn ang="0">
                    <a:pos x="706" y="324"/>
                  </a:cxn>
                  <a:cxn ang="0">
                    <a:pos x="745" y="369"/>
                  </a:cxn>
                  <a:cxn ang="0">
                    <a:pos x="757" y="394"/>
                  </a:cxn>
                  <a:cxn ang="0">
                    <a:pos x="770" y="433"/>
                  </a:cxn>
                  <a:cxn ang="0">
                    <a:pos x="770" y="491"/>
                  </a:cxn>
                  <a:cxn ang="0">
                    <a:pos x="722" y="566"/>
                  </a:cxn>
                  <a:cxn ang="0">
                    <a:pos x="667" y="710"/>
                  </a:cxn>
                  <a:cxn ang="0">
                    <a:pos x="625" y="830"/>
                  </a:cxn>
                  <a:cxn ang="0">
                    <a:pos x="608" y="890"/>
                  </a:cxn>
                  <a:cxn ang="0">
                    <a:pos x="586" y="989"/>
                  </a:cxn>
                  <a:cxn ang="0">
                    <a:pos x="529" y="983"/>
                  </a:cxn>
                  <a:cxn ang="0">
                    <a:pos x="459" y="989"/>
                  </a:cxn>
                  <a:cxn ang="0">
                    <a:pos x="389" y="989"/>
                  </a:cxn>
                  <a:cxn ang="0">
                    <a:pos x="407" y="893"/>
                  </a:cxn>
                  <a:cxn ang="0">
                    <a:pos x="460" y="738"/>
                  </a:cxn>
                  <a:cxn ang="0">
                    <a:pos x="516" y="577"/>
                  </a:cxn>
                  <a:cxn ang="0">
                    <a:pos x="542" y="507"/>
                  </a:cxn>
                  <a:cxn ang="0">
                    <a:pos x="491" y="464"/>
                  </a:cxn>
                  <a:cxn ang="0">
                    <a:pos x="434" y="433"/>
                  </a:cxn>
                  <a:cxn ang="0">
                    <a:pos x="376" y="382"/>
                  </a:cxn>
                  <a:cxn ang="0">
                    <a:pos x="331" y="337"/>
                  </a:cxn>
                  <a:cxn ang="0">
                    <a:pos x="319" y="414"/>
                  </a:cxn>
                  <a:cxn ang="0">
                    <a:pos x="281" y="581"/>
                  </a:cxn>
                  <a:cxn ang="0">
                    <a:pos x="274" y="650"/>
                  </a:cxn>
                  <a:cxn ang="0">
                    <a:pos x="274" y="714"/>
                  </a:cxn>
                  <a:cxn ang="0">
                    <a:pos x="247" y="822"/>
                  </a:cxn>
                  <a:cxn ang="0">
                    <a:pos x="230" y="1064"/>
                  </a:cxn>
                  <a:cxn ang="0">
                    <a:pos x="229" y="1257"/>
                  </a:cxn>
                  <a:cxn ang="0">
                    <a:pos x="128" y="1257"/>
                  </a:cxn>
                  <a:cxn ang="0">
                    <a:pos x="89" y="1270"/>
                  </a:cxn>
                  <a:cxn ang="0">
                    <a:pos x="50" y="1250"/>
                  </a:cxn>
                  <a:cxn ang="0">
                    <a:pos x="53" y="1137"/>
                  </a:cxn>
                  <a:cxn ang="0">
                    <a:pos x="43" y="1015"/>
                  </a:cxn>
                  <a:cxn ang="0">
                    <a:pos x="59" y="834"/>
                  </a:cxn>
                  <a:cxn ang="0">
                    <a:pos x="70" y="707"/>
                  </a:cxn>
                  <a:cxn ang="0">
                    <a:pos x="59" y="519"/>
                  </a:cxn>
                  <a:cxn ang="0">
                    <a:pos x="26" y="318"/>
                  </a:cxn>
                  <a:cxn ang="0">
                    <a:pos x="0" y="196"/>
                  </a:cxn>
                  <a:cxn ang="0">
                    <a:pos x="7" y="108"/>
                  </a:cxn>
                </a:cxnLst>
                <a:rect l="0" t="0" r="r" b="b"/>
                <a:pathLst>
                  <a:path w="771" h="1271">
                    <a:moveTo>
                      <a:pt x="7" y="108"/>
                    </a:moveTo>
                    <a:lnTo>
                      <a:pt x="122" y="103"/>
                    </a:lnTo>
                    <a:lnTo>
                      <a:pt x="175" y="91"/>
                    </a:lnTo>
                    <a:lnTo>
                      <a:pt x="282" y="54"/>
                    </a:lnTo>
                    <a:lnTo>
                      <a:pt x="345" y="0"/>
                    </a:lnTo>
                    <a:lnTo>
                      <a:pt x="477" y="114"/>
                    </a:lnTo>
                    <a:lnTo>
                      <a:pt x="593" y="203"/>
                    </a:lnTo>
                    <a:lnTo>
                      <a:pt x="655" y="260"/>
                    </a:lnTo>
                    <a:lnTo>
                      <a:pt x="706" y="324"/>
                    </a:lnTo>
                    <a:lnTo>
                      <a:pt x="745" y="369"/>
                    </a:lnTo>
                    <a:lnTo>
                      <a:pt x="757" y="394"/>
                    </a:lnTo>
                    <a:lnTo>
                      <a:pt x="770" y="433"/>
                    </a:lnTo>
                    <a:lnTo>
                      <a:pt x="770" y="491"/>
                    </a:lnTo>
                    <a:lnTo>
                      <a:pt x="722" y="566"/>
                    </a:lnTo>
                    <a:lnTo>
                      <a:pt x="667" y="710"/>
                    </a:lnTo>
                    <a:lnTo>
                      <a:pt x="625" y="830"/>
                    </a:lnTo>
                    <a:lnTo>
                      <a:pt x="608" y="890"/>
                    </a:lnTo>
                    <a:lnTo>
                      <a:pt x="586" y="989"/>
                    </a:lnTo>
                    <a:lnTo>
                      <a:pt x="529" y="983"/>
                    </a:lnTo>
                    <a:lnTo>
                      <a:pt x="459" y="989"/>
                    </a:lnTo>
                    <a:lnTo>
                      <a:pt x="389" y="989"/>
                    </a:lnTo>
                    <a:lnTo>
                      <a:pt x="407" y="893"/>
                    </a:lnTo>
                    <a:lnTo>
                      <a:pt x="460" y="738"/>
                    </a:lnTo>
                    <a:lnTo>
                      <a:pt x="516" y="577"/>
                    </a:lnTo>
                    <a:lnTo>
                      <a:pt x="542" y="507"/>
                    </a:lnTo>
                    <a:lnTo>
                      <a:pt x="491" y="464"/>
                    </a:lnTo>
                    <a:lnTo>
                      <a:pt x="434" y="433"/>
                    </a:lnTo>
                    <a:lnTo>
                      <a:pt x="376" y="382"/>
                    </a:lnTo>
                    <a:lnTo>
                      <a:pt x="331" y="337"/>
                    </a:lnTo>
                    <a:lnTo>
                      <a:pt x="319" y="414"/>
                    </a:lnTo>
                    <a:lnTo>
                      <a:pt x="281" y="581"/>
                    </a:lnTo>
                    <a:lnTo>
                      <a:pt x="274" y="650"/>
                    </a:lnTo>
                    <a:lnTo>
                      <a:pt x="274" y="714"/>
                    </a:lnTo>
                    <a:lnTo>
                      <a:pt x="247" y="822"/>
                    </a:lnTo>
                    <a:lnTo>
                      <a:pt x="230" y="1064"/>
                    </a:lnTo>
                    <a:lnTo>
                      <a:pt x="229" y="1257"/>
                    </a:lnTo>
                    <a:lnTo>
                      <a:pt x="128" y="1257"/>
                    </a:lnTo>
                    <a:lnTo>
                      <a:pt x="89" y="1270"/>
                    </a:lnTo>
                    <a:lnTo>
                      <a:pt x="50" y="1250"/>
                    </a:lnTo>
                    <a:lnTo>
                      <a:pt x="53" y="1137"/>
                    </a:lnTo>
                    <a:lnTo>
                      <a:pt x="43" y="1015"/>
                    </a:lnTo>
                    <a:lnTo>
                      <a:pt x="59" y="834"/>
                    </a:lnTo>
                    <a:lnTo>
                      <a:pt x="70" y="707"/>
                    </a:lnTo>
                    <a:lnTo>
                      <a:pt x="59" y="519"/>
                    </a:lnTo>
                    <a:lnTo>
                      <a:pt x="26" y="318"/>
                    </a:lnTo>
                    <a:lnTo>
                      <a:pt x="0" y="196"/>
                    </a:lnTo>
                    <a:lnTo>
                      <a:pt x="7" y="108"/>
                    </a:lnTo>
                  </a:path>
                </a:pathLst>
              </a:custGeom>
              <a:solidFill>
                <a:srgbClr val="0000FF"/>
              </a:solidFill>
              <a:ln w="12700" cap="rnd" cmpd="sng">
                <a:solidFill>
                  <a:srgbClr val="000000"/>
                </a:solidFill>
                <a:prstDash val="solid"/>
                <a:round/>
                <a:headEnd type="none" w="med" len="med"/>
                <a:tailEnd type="none" w="med" len="med"/>
              </a:ln>
              <a:effectLst/>
            </p:spPr>
            <p:txBody>
              <a:bodyPr/>
              <a:lstStyle/>
              <a:p>
                <a:endParaRPr lang="en-US"/>
              </a:p>
            </p:txBody>
          </p:sp>
        </p:grpSp>
        <p:grpSp>
          <p:nvGrpSpPr>
            <p:cNvPr id="93220" name="Group 36"/>
            <p:cNvGrpSpPr>
              <a:grpSpLocks/>
            </p:cNvGrpSpPr>
            <p:nvPr/>
          </p:nvGrpSpPr>
          <p:grpSpPr bwMode="auto">
            <a:xfrm>
              <a:off x="895" y="1687"/>
              <a:ext cx="568" cy="991"/>
              <a:chOff x="895" y="1687"/>
              <a:chExt cx="568" cy="991"/>
            </a:xfrm>
          </p:grpSpPr>
          <p:grpSp>
            <p:nvGrpSpPr>
              <p:cNvPr id="93221" name="Group 37"/>
              <p:cNvGrpSpPr>
                <a:grpSpLocks/>
              </p:cNvGrpSpPr>
              <p:nvPr/>
            </p:nvGrpSpPr>
            <p:grpSpPr bwMode="auto">
              <a:xfrm>
                <a:off x="1047" y="1687"/>
                <a:ext cx="416" cy="991"/>
                <a:chOff x="1047" y="1687"/>
                <a:chExt cx="416" cy="991"/>
              </a:xfrm>
            </p:grpSpPr>
            <p:sp>
              <p:nvSpPr>
                <p:cNvPr id="93222" name="Freeform 38"/>
                <p:cNvSpPr>
                  <a:spLocks/>
                </p:cNvSpPr>
                <p:nvPr/>
              </p:nvSpPr>
              <p:spPr bwMode="auto">
                <a:xfrm>
                  <a:off x="1047" y="1687"/>
                  <a:ext cx="416" cy="991"/>
                </a:xfrm>
                <a:custGeom>
                  <a:avLst/>
                  <a:gdLst/>
                  <a:ahLst/>
                  <a:cxnLst>
                    <a:cxn ang="0">
                      <a:pos x="290" y="958"/>
                    </a:cxn>
                    <a:cxn ang="0">
                      <a:pos x="358" y="916"/>
                    </a:cxn>
                    <a:cxn ang="0">
                      <a:pos x="387" y="824"/>
                    </a:cxn>
                    <a:cxn ang="0">
                      <a:pos x="409" y="741"/>
                    </a:cxn>
                    <a:cxn ang="0">
                      <a:pos x="415" y="648"/>
                    </a:cxn>
                    <a:cxn ang="0">
                      <a:pos x="391" y="547"/>
                    </a:cxn>
                    <a:cxn ang="0">
                      <a:pos x="374" y="464"/>
                    </a:cxn>
                    <a:cxn ang="0">
                      <a:pos x="353" y="369"/>
                    </a:cxn>
                    <a:cxn ang="0">
                      <a:pos x="327" y="298"/>
                    </a:cxn>
                    <a:cxn ang="0">
                      <a:pos x="284" y="212"/>
                    </a:cxn>
                    <a:cxn ang="0">
                      <a:pos x="248" y="134"/>
                    </a:cxn>
                    <a:cxn ang="0">
                      <a:pos x="186" y="41"/>
                    </a:cxn>
                    <a:cxn ang="0">
                      <a:pos x="152" y="0"/>
                    </a:cxn>
                    <a:cxn ang="0">
                      <a:pos x="112" y="30"/>
                    </a:cxn>
                    <a:cxn ang="0">
                      <a:pos x="69" y="68"/>
                    </a:cxn>
                    <a:cxn ang="0">
                      <a:pos x="12" y="121"/>
                    </a:cxn>
                    <a:cxn ang="0">
                      <a:pos x="6" y="138"/>
                    </a:cxn>
                    <a:cxn ang="0">
                      <a:pos x="0" y="168"/>
                    </a:cxn>
                    <a:cxn ang="0">
                      <a:pos x="17" y="222"/>
                    </a:cxn>
                    <a:cxn ang="0">
                      <a:pos x="41" y="289"/>
                    </a:cxn>
                    <a:cxn ang="0">
                      <a:pos x="104" y="411"/>
                    </a:cxn>
                    <a:cxn ang="0">
                      <a:pos x="127" y="516"/>
                    </a:cxn>
                    <a:cxn ang="0">
                      <a:pos x="135" y="595"/>
                    </a:cxn>
                    <a:cxn ang="0">
                      <a:pos x="138" y="655"/>
                    </a:cxn>
                    <a:cxn ang="0">
                      <a:pos x="138" y="758"/>
                    </a:cxn>
                    <a:cxn ang="0">
                      <a:pos x="127" y="921"/>
                    </a:cxn>
                    <a:cxn ang="0">
                      <a:pos x="127" y="977"/>
                    </a:cxn>
                    <a:cxn ang="0">
                      <a:pos x="146" y="985"/>
                    </a:cxn>
                    <a:cxn ang="0">
                      <a:pos x="202" y="990"/>
                    </a:cxn>
                    <a:cxn ang="0">
                      <a:pos x="242" y="978"/>
                    </a:cxn>
                    <a:cxn ang="0">
                      <a:pos x="290" y="958"/>
                    </a:cxn>
                  </a:cxnLst>
                  <a:rect l="0" t="0" r="r" b="b"/>
                  <a:pathLst>
                    <a:path w="416" h="991">
                      <a:moveTo>
                        <a:pt x="290" y="958"/>
                      </a:moveTo>
                      <a:lnTo>
                        <a:pt x="358" y="916"/>
                      </a:lnTo>
                      <a:lnTo>
                        <a:pt x="387" y="824"/>
                      </a:lnTo>
                      <a:lnTo>
                        <a:pt x="409" y="741"/>
                      </a:lnTo>
                      <a:lnTo>
                        <a:pt x="415" y="648"/>
                      </a:lnTo>
                      <a:lnTo>
                        <a:pt x="391" y="547"/>
                      </a:lnTo>
                      <a:lnTo>
                        <a:pt x="374" y="464"/>
                      </a:lnTo>
                      <a:lnTo>
                        <a:pt x="353" y="369"/>
                      </a:lnTo>
                      <a:lnTo>
                        <a:pt x="327" y="298"/>
                      </a:lnTo>
                      <a:lnTo>
                        <a:pt x="284" y="212"/>
                      </a:lnTo>
                      <a:lnTo>
                        <a:pt x="248" y="134"/>
                      </a:lnTo>
                      <a:lnTo>
                        <a:pt x="186" y="41"/>
                      </a:lnTo>
                      <a:lnTo>
                        <a:pt x="152" y="0"/>
                      </a:lnTo>
                      <a:lnTo>
                        <a:pt x="112" y="30"/>
                      </a:lnTo>
                      <a:lnTo>
                        <a:pt x="69" y="68"/>
                      </a:lnTo>
                      <a:lnTo>
                        <a:pt x="12" y="121"/>
                      </a:lnTo>
                      <a:lnTo>
                        <a:pt x="6" y="138"/>
                      </a:lnTo>
                      <a:lnTo>
                        <a:pt x="0" y="168"/>
                      </a:lnTo>
                      <a:lnTo>
                        <a:pt x="17" y="222"/>
                      </a:lnTo>
                      <a:lnTo>
                        <a:pt x="41" y="289"/>
                      </a:lnTo>
                      <a:lnTo>
                        <a:pt x="104" y="411"/>
                      </a:lnTo>
                      <a:lnTo>
                        <a:pt x="127" y="516"/>
                      </a:lnTo>
                      <a:lnTo>
                        <a:pt x="135" y="595"/>
                      </a:lnTo>
                      <a:lnTo>
                        <a:pt x="138" y="655"/>
                      </a:lnTo>
                      <a:lnTo>
                        <a:pt x="138" y="758"/>
                      </a:lnTo>
                      <a:lnTo>
                        <a:pt x="127" y="921"/>
                      </a:lnTo>
                      <a:lnTo>
                        <a:pt x="127" y="977"/>
                      </a:lnTo>
                      <a:lnTo>
                        <a:pt x="146" y="985"/>
                      </a:lnTo>
                      <a:lnTo>
                        <a:pt x="202" y="990"/>
                      </a:lnTo>
                      <a:lnTo>
                        <a:pt x="242" y="978"/>
                      </a:lnTo>
                      <a:lnTo>
                        <a:pt x="290" y="958"/>
                      </a:lnTo>
                    </a:path>
                  </a:pathLst>
                </a:custGeom>
                <a:solidFill>
                  <a:srgbClr val="0000FF"/>
                </a:solidFill>
                <a:ln w="12700" cap="rnd" cmpd="sng">
                  <a:solidFill>
                    <a:srgbClr val="000000"/>
                  </a:solidFill>
                  <a:prstDash val="solid"/>
                  <a:round/>
                  <a:headEnd type="none" w="med" len="med"/>
                  <a:tailEnd type="none" w="med" len="med"/>
                </a:ln>
                <a:effectLst/>
              </p:spPr>
              <p:txBody>
                <a:bodyPr/>
                <a:lstStyle/>
                <a:p>
                  <a:endParaRPr lang="en-US"/>
                </a:p>
              </p:txBody>
            </p:sp>
            <p:sp>
              <p:nvSpPr>
                <p:cNvPr id="93223" name="Freeform 39"/>
                <p:cNvSpPr>
                  <a:spLocks/>
                </p:cNvSpPr>
                <p:nvPr/>
              </p:nvSpPr>
              <p:spPr bwMode="auto">
                <a:xfrm>
                  <a:off x="1152" y="1726"/>
                  <a:ext cx="294" cy="559"/>
                </a:xfrm>
                <a:custGeom>
                  <a:avLst/>
                  <a:gdLst/>
                  <a:ahLst/>
                  <a:cxnLst>
                    <a:cxn ang="0">
                      <a:pos x="0" y="0"/>
                    </a:cxn>
                    <a:cxn ang="0">
                      <a:pos x="40" y="130"/>
                    </a:cxn>
                    <a:cxn ang="0">
                      <a:pos x="107" y="113"/>
                    </a:cxn>
                    <a:cxn ang="0">
                      <a:pos x="64" y="180"/>
                    </a:cxn>
                    <a:cxn ang="0">
                      <a:pos x="107" y="230"/>
                    </a:cxn>
                    <a:cxn ang="0">
                      <a:pos x="155" y="307"/>
                    </a:cxn>
                    <a:cxn ang="0">
                      <a:pos x="212" y="396"/>
                    </a:cxn>
                    <a:cxn ang="0">
                      <a:pos x="261" y="482"/>
                    </a:cxn>
                    <a:cxn ang="0">
                      <a:pos x="293" y="558"/>
                    </a:cxn>
                  </a:cxnLst>
                  <a:rect l="0" t="0" r="r" b="b"/>
                  <a:pathLst>
                    <a:path w="294" h="559">
                      <a:moveTo>
                        <a:pt x="0" y="0"/>
                      </a:moveTo>
                      <a:lnTo>
                        <a:pt x="40" y="130"/>
                      </a:lnTo>
                      <a:lnTo>
                        <a:pt x="107" y="113"/>
                      </a:lnTo>
                      <a:lnTo>
                        <a:pt x="64" y="180"/>
                      </a:lnTo>
                      <a:lnTo>
                        <a:pt x="107" y="230"/>
                      </a:lnTo>
                      <a:lnTo>
                        <a:pt x="155" y="307"/>
                      </a:lnTo>
                      <a:lnTo>
                        <a:pt x="212" y="396"/>
                      </a:lnTo>
                      <a:lnTo>
                        <a:pt x="261" y="482"/>
                      </a:lnTo>
                      <a:lnTo>
                        <a:pt x="293" y="558"/>
                      </a:lnTo>
                    </a:path>
                  </a:pathLst>
                </a:custGeom>
                <a:noFill/>
                <a:ln w="12700" cap="rnd" cmpd="sng">
                  <a:solidFill>
                    <a:srgbClr val="000000"/>
                  </a:solidFill>
                  <a:prstDash val="solid"/>
                  <a:round/>
                  <a:headEnd type="none" w="med" len="med"/>
                  <a:tailEnd type="none" w="med" len="med"/>
                </a:ln>
                <a:effectLst/>
              </p:spPr>
              <p:txBody>
                <a:bodyPr/>
                <a:lstStyle/>
                <a:p>
                  <a:endParaRPr lang="en-US"/>
                </a:p>
              </p:txBody>
            </p:sp>
          </p:grpSp>
          <p:grpSp>
            <p:nvGrpSpPr>
              <p:cNvPr id="93224" name="Group 40"/>
              <p:cNvGrpSpPr>
                <a:grpSpLocks/>
              </p:cNvGrpSpPr>
              <p:nvPr/>
            </p:nvGrpSpPr>
            <p:grpSpPr bwMode="auto">
              <a:xfrm>
                <a:off x="895" y="1791"/>
                <a:ext cx="495" cy="830"/>
                <a:chOff x="895" y="1791"/>
                <a:chExt cx="495" cy="830"/>
              </a:xfrm>
            </p:grpSpPr>
            <p:sp>
              <p:nvSpPr>
                <p:cNvPr id="93225" name="Freeform 41"/>
                <p:cNvSpPr>
                  <a:spLocks/>
                </p:cNvSpPr>
                <p:nvPr/>
              </p:nvSpPr>
              <p:spPr bwMode="auto">
                <a:xfrm>
                  <a:off x="1205" y="2429"/>
                  <a:ext cx="185" cy="192"/>
                </a:xfrm>
                <a:custGeom>
                  <a:avLst/>
                  <a:gdLst/>
                  <a:ahLst/>
                  <a:cxnLst>
                    <a:cxn ang="0">
                      <a:pos x="57" y="0"/>
                    </a:cxn>
                    <a:cxn ang="0">
                      <a:pos x="92" y="24"/>
                    </a:cxn>
                    <a:cxn ang="0">
                      <a:pos x="128" y="25"/>
                    </a:cxn>
                    <a:cxn ang="0">
                      <a:pos x="159" y="32"/>
                    </a:cxn>
                    <a:cxn ang="0">
                      <a:pos x="173" y="44"/>
                    </a:cxn>
                    <a:cxn ang="0">
                      <a:pos x="177" y="58"/>
                    </a:cxn>
                    <a:cxn ang="0">
                      <a:pos x="170" y="84"/>
                    </a:cxn>
                    <a:cxn ang="0">
                      <a:pos x="184" y="102"/>
                    </a:cxn>
                    <a:cxn ang="0">
                      <a:pos x="183" y="127"/>
                    </a:cxn>
                    <a:cxn ang="0">
                      <a:pos x="169" y="143"/>
                    </a:cxn>
                    <a:cxn ang="0">
                      <a:pos x="158" y="161"/>
                    </a:cxn>
                    <a:cxn ang="0">
                      <a:pos x="133" y="170"/>
                    </a:cxn>
                    <a:cxn ang="0">
                      <a:pos x="116" y="191"/>
                    </a:cxn>
                    <a:cxn ang="0">
                      <a:pos x="86" y="187"/>
                    </a:cxn>
                    <a:cxn ang="0">
                      <a:pos x="68" y="176"/>
                    </a:cxn>
                    <a:cxn ang="0">
                      <a:pos x="51" y="157"/>
                    </a:cxn>
                    <a:cxn ang="0">
                      <a:pos x="40" y="113"/>
                    </a:cxn>
                    <a:cxn ang="0">
                      <a:pos x="0" y="74"/>
                    </a:cxn>
                    <a:cxn ang="0">
                      <a:pos x="57" y="0"/>
                    </a:cxn>
                  </a:cxnLst>
                  <a:rect l="0" t="0" r="r" b="b"/>
                  <a:pathLst>
                    <a:path w="185" h="192">
                      <a:moveTo>
                        <a:pt x="57" y="0"/>
                      </a:moveTo>
                      <a:lnTo>
                        <a:pt x="92" y="24"/>
                      </a:lnTo>
                      <a:lnTo>
                        <a:pt x="128" y="25"/>
                      </a:lnTo>
                      <a:lnTo>
                        <a:pt x="159" y="32"/>
                      </a:lnTo>
                      <a:lnTo>
                        <a:pt x="173" y="44"/>
                      </a:lnTo>
                      <a:lnTo>
                        <a:pt x="177" y="58"/>
                      </a:lnTo>
                      <a:lnTo>
                        <a:pt x="170" y="84"/>
                      </a:lnTo>
                      <a:lnTo>
                        <a:pt x="184" y="102"/>
                      </a:lnTo>
                      <a:lnTo>
                        <a:pt x="183" y="127"/>
                      </a:lnTo>
                      <a:lnTo>
                        <a:pt x="169" y="143"/>
                      </a:lnTo>
                      <a:lnTo>
                        <a:pt x="158" y="161"/>
                      </a:lnTo>
                      <a:lnTo>
                        <a:pt x="133" y="170"/>
                      </a:lnTo>
                      <a:lnTo>
                        <a:pt x="116" y="191"/>
                      </a:lnTo>
                      <a:lnTo>
                        <a:pt x="86" y="187"/>
                      </a:lnTo>
                      <a:lnTo>
                        <a:pt x="68" y="176"/>
                      </a:lnTo>
                      <a:lnTo>
                        <a:pt x="51" y="157"/>
                      </a:lnTo>
                      <a:lnTo>
                        <a:pt x="40" y="113"/>
                      </a:lnTo>
                      <a:lnTo>
                        <a:pt x="0" y="74"/>
                      </a:lnTo>
                      <a:lnTo>
                        <a:pt x="57" y="0"/>
                      </a:lnTo>
                    </a:path>
                  </a:pathLst>
                </a:custGeom>
                <a:solidFill>
                  <a:srgbClr val="FFE0C0"/>
                </a:solidFill>
                <a:ln w="12700" cap="rnd" cmpd="sng">
                  <a:solidFill>
                    <a:srgbClr val="000000"/>
                  </a:solidFill>
                  <a:prstDash val="solid"/>
                  <a:round/>
                  <a:headEnd type="none" w="med" len="med"/>
                  <a:tailEnd type="none" w="med" len="med"/>
                </a:ln>
                <a:effectLst/>
              </p:spPr>
              <p:txBody>
                <a:bodyPr/>
                <a:lstStyle/>
                <a:p>
                  <a:endParaRPr lang="en-US"/>
                </a:p>
              </p:txBody>
            </p:sp>
            <p:sp>
              <p:nvSpPr>
                <p:cNvPr id="93226" name="Freeform 42"/>
                <p:cNvSpPr>
                  <a:spLocks/>
                </p:cNvSpPr>
                <p:nvPr/>
              </p:nvSpPr>
              <p:spPr bwMode="auto">
                <a:xfrm>
                  <a:off x="1180" y="2420"/>
                  <a:ext cx="110" cy="123"/>
                </a:xfrm>
                <a:custGeom>
                  <a:avLst/>
                  <a:gdLst/>
                  <a:ahLst/>
                  <a:cxnLst>
                    <a:cxn ang="0">
                      <a:pos x="82" y="0"/>
                    </a:cxn>
                    <a:cxn ang="0">
                      <a:pos x="109" y="17"/>
                    </a:cxn>
                    <a:cxn ang="0">
                      <a:pos x="95" y="46"/>
                    </a:cxn>
                    <a:cxn ang="0">
                      <a:pos x="68" y="82"/>
                    </a:cxn>
                    <a:cxn ang="0">
                      <a:pos x="30" y="122"/>
                    </a:cxn>
                    <a:cxn ang="0">
                      <a:pos x="0" y="86"/>
                    </a:cxn>
                    <a:cxn ang="0">
                      <a:pos x="82" y="0"/>
                    </a:cxn>
                  </a:cxnLst>
                  <a:rect l="0" t="0" r="r" b="b"/>
                  <a:pathLst>
                    <a:path w="110" h="123">
                      <a:moveTo>
                        <a:pt x="82" y="0"/>
                      </a:moveTo>
                      <a:lnTo>
                        <a:pt x="109" y="17"/>
                      </a:lnTo>
                      <a:lnTo>
                        <a:pt x="95" y="46"/>
                      </a:lnTo>
                      <a:lnTo>
                        <a:pt x="68" y="82"/>
                      </a:lnTo>
                      <a:lnTo>
                        <a:pt x="30" y="122"/>
                      </a:lnTo>
                      <a:lnTo>
                        <a:pt x="0" y="86"/>
                      </a:lnTo>
                      <a:lnTo>
                        <a:pt x="82" y="0"/>
                      </a:lnTo>
                    </a:path>
                  </a:pathLst>
                </a:custGeom>
                <a:solidFill>
                  <a:srgbClr val="FFFFFF"/>
                </a:solidFill>
                <a:ln w="12700" cap="rnd" cmpd="sng">
                  <a:solidFill>
                    <a:srgbClr val="000000"/>
                  </a:solidFill>
                  <a:prstDash val="solid"/>
                  <a:round/>
                  <a:headEnd type="none" w="med" len="med"/>
                  <a:tailEnd type="none" w="med" len="med"/>
                </a:ln>
                <a:effectLst/>
              </p:spPr>
              <p:txBody>
                <a:bodyPr/>
                <a:lstStyle/>
                <a:p>
                  <a:endParaRPr lang="en-US"/>
                </a:p>
              </p:txBody>
            </p:sp>
            <p:sp>
              <p:nvSpPr>
                <p:cNvPr id="93227" name="Freeform 43"/>
                <p:cNvSpPr>
                  <a:spLocks/>
                </p:cNvSpPr>
                <p:nvPr/>
              </p:nvSpPr>
              <p:spPr bwMode="auto">
                <a:xfrm>
                  <a:off x="895" y="1791"/>
                  <a:ext cx="401" cy="757"/>
                </a:xfrm>
                <a:custGeom>
                  <a:avLst/>
                  <a:gdLst/>
                  <a:ahLst/>
                  <a:cxnLst>
                    <a:cxn ang="0">
                      <a:pos x="120" y="58"/>
                    </a:cxn>
                    <a:cxn ang="0">
                      <a:pos x="96" y="106"/>
                    </a:cxn>
                    <a:cxn ang="0">
                      <a:pos x="55" y="177"/>
                    </a:cxn>
                    <a:cxn ang="0">
                      <a:pos x="41" y="232"/>
                    </a:cxn>
                    <a:cxn ang="0">
                      <a:pos x="20" y="296"/>
                    </a:cxn>
                    <a:cxn ang="0">
                      <a:pos x="5" y="403"/>
                    </a:cxn>
                    <a:cxn ang="0">
                      <a:pos x="0" y="460"/>
                    </a:cxn>
                    <a:cxn ang="0">
                      <a:pos x="13" y="474"/>
                    </a:cxn>
                    <a:cxn ang="0">
                      <a:pos x="50" y="525"/>
                    </a:cxn>
                    <a:cxn ang="0">
                      <a:pos x="95" y="580"/>
                    </a:cxn>
                    <a:cxn ang="0">
                      <a:pos x="147" y="629"/>
                    </a:cxn>
                    <a:cxn ang="0">
                      <a:pos x="286" y="756"/>
                    </a:cxn>
                    <a:cxn ang="0">
                      <a:pos x="350" y="678"/>
                    </a:cxn>
                    <a:cxn ang="0">
                      <a:pos x="400" y="615"/>
                    </a:cxn>
                    <a:cxn ang="0">
                      <a:pos x="268" y="501"/>
                    </a:cxn>
                    <a:cxn ang="0">
                      <a:pos x="223" y="468"/>
                    </a:cxn>
                    <a:cxn ang="0">
                      <a:pos x="196" y="438"/>
                    </a:cxn>
                    <a:cxn ang="0">
                      <a:pos x="174" y="424"/>
                    </a:cxn>
                    <a:cxn ang="0">
                      <a:pos x="209" y="332"/>
                    </a:cxn>
                    <a:cxn ang="0">
                      <a:pos x="230" y="260"/>
                    </a:cxn>
                    <a:cxn ang="0">
                      <a:pos x="241" y="227"/>
                    </a:cxn>
                    <a:cxn ang="0">
                      <a:pos x="252" y="192"/>
                    </a:cxn>
                    <a:cxn ang="0">
                      <a:pos x="258" y="150"/>
                    </a:cxn>
                    <a:cxn ang="0">
                      <a:pos x="258" y="111"/>
                    </a:cxn>
                    <a:cxn ang="0">
                      <a:pos x="258" y="79"/>
                    </a:cxn>
                    <a:cxn ang="0">
                      <a:pos x="252" y="47"/>
                    </a:cxn>
                    <a:cxn ang="0">
                      <a:pos x="232" y="22"/>
                    </a:cxn>
                    <a:cxn ang="0">
                      <a:pos x="206" y="5"/>
                    </a:cxn>
                    <a:cxn ang="0">
                      <a:pos x="187" y="0"/>
                    </a:cxn>
                    <a:cxn ang="0">
                      <a:pos x="152" y="23"/>
                    </a:cxn>
                    <a:cxn ang="0">
                      <a:pos x="120" y="58"/>
                    </a:cxn>
                  </a:cxnLst>
                  <a:rect l="0" t="0" r="r" b="b"/>
                  <a:pathLst>
                    <a:path w="401" h="757">
                      <a:moveTo>
                        <a:pt x="120" y="58"/>
                      </a:moveTo>
                      <a:lnTo>
                        <a:pt x="96" y="106"/>
                      </a:lnTo>
                      <a:lnTo>
                        <a:pt x="55" y="177"/>
                      </a:lnTo>
                      <a:lnTo>
                        <a:pt x="41" y="232"/>
                      </a:lnTo>
                      <a:lnTo>
                        <a:pt x="20" y="296"/>
                      </a:lnTo>
                      <a:lnTo>
                        <a:pt x="5" y="403"/>
                      </a:lnTo>
                      <a:lnTo>
                        <a:pt x="0" y="460"/>
                      </a:lnTo>
                      <a:lnTo>
                        <a:pt x="13" y="474"/>
                      </a:lnTo>
                      <a:lnTo>
                        <a:pt x="50" y="525"/>
                      </a:lnTo>
                      <a:lnTo>
                        <a:pt x="95" y="580"/>
                      </a:lnTo>
                      <a:lnTo>
                        <a:pt x="147" y="629"/>
                      </a:lnTo>
                      <a:lnTo>
                        <a:pt x="286" y="756"/>
                      </a:lnTo>
                      <a:lnTo>
                        <a:pt x="350" y="678"/>
                      </a:lnTo>
                      <a:lnTo>
                        <a:pt x="400" y="615"/>
                      </a:lnTo>
                      <a:lnTo>
                        <a:pt x="268" y="501"/>
                      </a:lnTo>
                      <a:lnTo>
                        <a:pt x="223" y="468"/>
                      </a:lnTo>
                      <a:lnTo>
                        <a:pt x="196" y="438"/>
                      </a:lnTo>
                      <a:lnTo>
                        <a:pt x="174" y="424"/>
                      </a:lnTo>
                      <a:lnTo>
                        <a:pt x="209" y="332"/>
                      </a:lnTo>
                      <a:lnTo>
                        <a:pt x="230" y="260"/>
                      </a:lnTo>
                      <a:lnTo>
                        <a:pt x="241" y="227"/>
                      </a:lnTo>
                      <a:lnTo>
                        <a:pt x="252" y="192"/>
                      </a:lnTo>
                      <a:lnTo>
                        <a:pt x="258" y="150"/>
                      </a:lnTo>
                      <a:lnTo>
                        <a:pt x="258" y="111"/>
                      </a:lnTo>
                      <a:lnTo>
                        <a:pt x="258" y="79"/>
                      </a:lnTo>
                      <a:lnTo>
                        <a:pt x="252" y="47"/>
                      </a:lnTo>
                      <a:lnTo>
                        <a:pt x="232" y="22"/>
                      </a:lnTo>
                      <a:lnTo>
                        <a:pt x="206" y="5"/>
                      </a:lnTo>
                      <a:lnTo>
                        <a:pt x="187" y="0"/>
                      </a:lnTo>
                      <a:lnTo>
                        <a:pt x="152" y="23"/>
                      </a:lnTo>
                      <a:lnTo>
                        <a:pt x="120" y="58"/>
                      </a:lnTo>
                    </a:path>
                  </a:pathLst>
                </a:custGeom>
                <a:solidFill>
                  <a:srgbClr val="0000FF"/>
                </a:solidFill>
                <a:ln w="12700" cap="rnd" cmpd="sng">
                  <a:solidFill>
                    <a:srgbClr val="000000"/>
                  </a:solidFill>
                  <a:prstDash val="solid"/>
                  <a:round/>
                  <a:headEnd type="none" w="med" len="med"/>
                  <a:tailEnd type="none" w="med" len="med"/>
                </a:ln>
                <a:effectLst/>
              </p:spPr>
              <p:txBody>
                <a:bodyPr/>
                <a:lstStyle/>
                <a:p>
                  <a:endParaRPr lang="en-US"/>
                </a:p>
              </p:txBody>
            </p:sp>
          </p:grpSp>
        </p:grpSp>
        <p:grpSp>
          <p:nvGrpSpPr>
            <p:cNvPr id="93228" name="Group 44"/>
            <p:cNvGrpSpPr>
              <a:grpSpLocks/>
            </p:cNvGrpSpPr>
            <p:nvPr/>
          </p:nvGrpSpPr>
          <p:grpSpPr bwMode="auto">
            <a:xfrm>
              <a:off x="1028" y="1274"/>
              <a:ext cx="321" cy="417"/>
              <a:chOff x="1028" y="1274"/>
              <a:chExt cx="321" cy="417"/>
            </a:xfrm>
          </p:grpSpPr>
          <p:grpSp>
            <p:nvGrpSpPr>
              <p:cNvPr id="93229" name="Group 45"/>
              <p:cNvGrpSpPr>
                <a:grpSpLocks/>
              </p:cNvGrpSpPr>
              <p:nvPr/>
            </p:nvGrpSpPr>
            <p:grpSpPr bwMode="auto">
              <a:xfrm>
                <a:off x="1060" y="1396"/>
                <a:ext cx="275" cy="199"/>
                <a:chOff x="1060" y="1396"/>
                <a:chExt cx="275" cy="199"/>
              </a:xfrm>
            </p:grpSpPr>
            <p:sp>
              <p:nvSpPr>
                <p:cNvPr id="93230" name="Freeform 46"/>
                <p:cNvSpPr>
                  <a:spLocks/>
                </p:cNvSpPr>
                <p:nvPr/>
              </p:nvSpPr>
              <p:spPr bwMode="auto">
                <a:xfrm>
                  <a:off x="1295" y="1396"/>
                  <a:ext cx="40" cy="91"/>
                </a:xfrm>
                <a:custGeom>
                  <a:avLst/>
                  <a:gdLst/>
                  <a:ahLst/>
                  <a:cxnLst>
                    <a:cxn ang="0">
                      <a:pos x="0" y="10"/>
                    </a:cxn>
                    <a:cxn ang="0">
                      <a:pos x="6" y="0"/>
                    </a:cxn>
                    <a:cxn ang="0">
                      <a:pos x="19" y="0"/>
                    </a:cxn>
                    <a:cxn ang="0">
                      <a:pos x="24" y="6"/>
                    </a:cxn>
                    <a:cxn ang="0">
                      <a:pos x="30" y="17"/>
                    </a:cxn>
                    <a:cxn ang="0">
                      <a:pos x="34" y="40"/>
                    </a:cxn>
                    <a:cxn ang="0">
                      <a:pos x="39" y="68"/>
                    </a:cxn>
                    <a:cxn ang="0">
                      <a:pos x="39" y="90"/>
                    </a:cxn>
                    <a:cxn ang="0">
                      <a:pos x="29" y="90"/>
                    </a:cxn>
                    <a:cxn ang="0">
                      <a:pos x="0" y="10"/>
                    </a:cxn>
                  </a:cxnLst>
                  <a:rect l="0" t="0" r="r" b="b"/>
                  <a:pathLst>
                    <a:path w="40" h="91">
                      <a:moveTo>
                        <a:pt x="0" y="10"/>
                      </a:moveTo>
                      <a:lnTo>
                        <a:pt x="6" y="0"/>
                      </a:lnTo>
                      <a:lnTo>
                        <a:pt x="19" y="0"/>
                      </a:lnTo>
                      <a:lnTo>
                        <a:pt x="24" y="6"/>
                      </a:lnTo>
                      <a:lnTo>
                        <a:pt x="30" y="17"/>
                      </a:lnTo>
                      <a:lnTo>
                        <a:pt x="34" y="40"/>
                      </a:lnTo>
                      <a:lnTo>
                        <a:pt x="39" y="68"/>
                      </a:lnTo>
                      <a:lnTo>
                        <a:pt x="39" y="90"/>
                      </a:lnTo>
                      <a:lnTo>
                        <a:pt x="29" y="90"/>
                      </a:lnTo>
                      <a:lnTo>
                        <a:pt x="0" y="10"/>
                      </a:lnTo>
                    </a:path>
                  </a:pathLst>
                </a:custGeom>
                <a:solidFill>
                  <a:srgbClr val="FFE0C0"/>
                </a:solidFill>
                <a:ln w="12700" cap="rnd" cmpd="sng">
                  <a:solidFill>
                    <a:srgbClr val="000000"/>
                  </a:solidFill>
                  <a:prstDash val="solid"/>
                  <a:round/>
                  <a:headEnd type="none" w="med" len="med"/>
                  <a:tailEnd type="none" w="med" len="med"/>
                </a:ln>
                <a:effectLst/>
              </p:spPr>
              <p:txBody>
                <a:bodyPr/>
                <a:lstStyle/>
                <a:p>
                  <a:endParaRPr lang="en-US"/>
                </a:p>
              </p:txBody>
            </p:sp>
            <p:sp>
              <p:nvSpPr>
                <p:cNvPr id="93231" name="Freeform 47"/>
                <p:cNvSpPr>
                  <a:spLocks/>
                </p:cNvSpPr>
                <p:nvPr/>
              </p:nvSpPr>
              <p:spPr bwMode="auto">
                <a:xfrm>
                  <a:off x="1060" y="1520"/>
                  <a:ext cx="66" cy="75"/>
                </a:xfrm>
                <a:custGeom>
                  <a:avLst/>
                  <a:gdLst/>
                  <a:ahLst/>
                  <a:cxnLst>
                    <a:cxn ang="0">
                      <a:pos x="15" y="0"/>
                    </a:cxn>
                    <a:cxn ang="0">
                      <a:pos x="4" y="6"/>
                    </a:cxn>
                    <a:cxn ang="0">
                      <a:pos x="0" y="14"/>
                    </a:cxn>
                    <a:cxn ang="0">
                      <a:pos x="4" y="26"/>
                    </a:cxn>
                    <a:cxn ang="0">
                      <a:pos x="12" y="39"/>
                    </a:cxn>
                    <a:cxn ang="0">
                      <a:pos x="22" y="51"/>
                    </a:cxn>
                    <a:cxn ang="0">
                      <a:pos x="41" y="69"/>
                    </a:cxn>
                    <a:cxn ang="0">
                      <a:pos x="53" y="74"/>
                    </a:cxn>
                    <a:cxn ang="0">
                      <a:pos x="65" y="65"/>
                    </a:cxn>
                    <a:cxn ang="0">
                      <a:pos x="15" y="0"/>
                    </a:cxn>
                  </a:cxnLst>
                  <a:rect l="0" t="0" r="r" b="b"/>
                  <a:pathLst>
                    <a:path w="66" h="75">
                      <a:moveTo>
                        <a:pt x="15" y="0"/>
                      </a:moveTo>
                      <a:lnTo>
                        <a:pt x="4" y="6"/>
                      </a:lnTo>
                      <a:lnTo>
                        <a:pt x="0" y="14"/>
                      </a:lnTo>
                      <a:lnTo>
                        <a:pt x="4" y="26"/>
                      </a:lnTo>
                      <a:lnTo>
                        <a:pt x="12" y="39"/>
                      </a:lnTo>
                      <a:lnTo>
                        <a:pt x="22" y="51"/>
                      </a:lnTo>
                      <a:lnTo>
                        <a:pt x="41" y="69"/>
                      </a:lnTo>
                      <a:lnTo>
                        <a:pt x="53" y="74"/>
                      </a:lnTo>
                      <a:lnTo>
                        <a:pt x="65" y="65"/>
                      </a:lnTo>
                      <a:lnTo>
                        <a:pt x="15" y="0"/>
                      </a:lnTo>
                    </a:path>
                  </a:pathLst>
                </a:custGeom>
                <a:solidFill>
                  <a:srgbClr val="FFE0C0"/>
                </a:solidFill>
                <a:ln w="12700" cap="rnd" cmpd="sng">
                  <a:solidFill>
                    <a:srgbClr val="000000"/>
                  </a:solidFill>
                  <a:prstDash val="solid"/>
                  <a:round/>
                  <a:headEnd type="none" w="med" len="med"/>
                  <a:tailEnd type="none" w="med" len="med"/>
                </a:ln>
                <a:effectLst/>
              </p:spPr>
              <p:txBody>
                <a:bodyPr/>
                <a:lstStyle/>
                <a:p>
                  <a:endParaRPr lang="en-US"/>
                </a:p>
              </p:txBody>
            </p:sp>
          </p:grpSp>
          <p:sp>
            <p:nvSpPr>
              <p:cNvPr id="93232" name="Freeform 48"/>
              <p:cNvSpPr>
                <a:spLocks/>
              </p:cNvSpPr>
              <p:nvPr/>
            </p:nvSpPr>
            <p:spPr bwMode="auto">
              <a:xfrm>
                <a:off x="1042" y="1319"/>
                <a:ext cx="307" cy="372"/>
              </a:xfrm>
              <a:custGeom>
                <a:avLst/>
                <a:gdLst/>
                <a:ahLst/>
                <a:cxnLst>
                  <a:cxn ang="0">
                    <a:pos x="27" y="53"/>
                  </a:cxn>
                  <a:cxn ang="0">
                    <a:pos x="12" y="74"/>
                  </a:cxn>
                  <a:cxn ang="0">
                    <a:pos x="4" y="100"/>
                  </a:cxn>
                  <a:cxn ang="0">
                    <a:pos x="0" y="130"/>
                  </a:cxn>
                  <a:cxn ang="0">
                    <a:pos x="5" y="155"/>
                  </a:cxn>
                  <a:cxn ang="0">
                    <a:pos x="15" y="179"/>
                  </a:cxn>
                  <a:cxn ang="0">
                    <a:pos x="33" y="199"/>
                  </a:cxn>
                  <a:cxn ang="0">
                    <a:pos x="49" y="222"/>
                  </a:cxn>
                  <a:cxn ang="0">
                    <a:pos x="64" y="253"/>
                  </a:cxn>
                  <a:cxn ang="0">
                    <a:pos x="81" y="290"/>
                  </a:cxn>
                  <a:cxn ang="0">
                    <a:pos x="98" y="320"/>
                  </a:cxn>
                  <a:cxn ang="0">
                    <a:pos x="115" y="337"/>
                  </a:cxn>
                  <a:cxn ang="0">
                    <a:pos x="134" y="348"/>
                  </a:cxn>
                  <a:cxn ang="0">
                    <a:pos x="167" y="362"/>
                  </a:cxn>
                  <a:cxn ang="0">
                    <a:pos x="200" y="371"/>
                  </a:cxn>
                  <a:cxn ang="0">
                    <a:pos x="222" y="368"/>
                  </a:cxn>
                  <a:cxn ang="0">
                    <a:pos x="241" y="365"/>
                  </a:cxn>
                  <a:cxn ang="0">
                    <a:pos x="274" y="353"/>
                  </a:cxn>
                  <a:cxn ang="0">
                    <a:pos x="287" y="340"/>
                  </a:cxn>
                  <a:cxn ang="0">
                    <a:pos x="293" y="323"/>
                  </a:cxn>
                  <a:cxn ang="0">
                    <a:pos x="303" y="287"/>
                  </a:cxn>
                  <a:cxn ang="0">
                    <a:pos x="306" y="259"/>
                  </a:cxn>
                  <a:cxn ang="0">
                    <a:pos x="306" y="225"/>
                  </a:cxn>
                  <a:cxn ang="0">
                    <a:pos x="302" y="201"/>
                  </a:cxn>
                  <a:cxn ang="0">
                    <a:pos x="293" y="174"/>
                  </a:cxn>
                  <a:cxn ang="0">
                    <a:pos x="279" y="137"/>
                  </a:cxn>
                  <a:cxn ang="0">
                    <a:pos x="262" y="109"/>
                  </a:cxn>
                  <a:cxn ang="0">
                    <a:pos x="254" y="77"/>
                  </a:cxn>
                  <a:cxn ang="0">
                    <a:pos x="238" y="41"/>
                  </a:cxn>
                  <a:cxn ang="0">
                    <a:pos x="220" y="22"/>
                  </a:cxn>
                  <a:cxn ang="0">
                    <a:pos x="202" y="12"/>
                  </a:cxn>
                  <a:cxn ang="0">
                    <a:pos x="167" y="1"/>
                  </a:cxn>
                  <a:cxn ang="0">
                    <a:pos x="144" y="0"/>
                  </a:cxn>
                  <a:cxn ang="0">
                    <a:pos x="110" y="6"/>
                  </a:cxn>
                  <a:cxn ang="0">
                    <a:pos x="78" y="17"/>
                  </a:cxn>
                  <a:cxn ang="0">
                    <a:pos x="47" y="37"/>
                  </a:cxn>
                  <a:cxn ang="0">
                    <a:pos x="27" y="53"/>
                  </a:cxn>
                </a:cxnLst>
                <a:rect l="0" t="0" r="r" b="b"/>
                <a:pathLst>
                  <a:path w="307" h="372">
                    <a:moveTo>
                      <a:pt x="27" y="53"/>
                    </a:moveTo>
                    <a:lnTo>
                      <a:pt x="12" y="74"/>
                    </a:lnTo>
                    <a:lnTo>
                      <a:pt x="4" y="100"/>
                    </a:lnTo>
                    <a:lnTo>
                      <a:pt x="0" y="130"/>
                    </a:lnTo>
                    <a:lnTo>
                      <a:pt x="5" y="155"/>
                    </a:lnTo>
                    <a:lnTo>
                      <a:pt x="15" y="179"/>
                    </a:lnTo>
                    <a:lnTo>
                      <a:pt x="33" y="199"/>
                    </a:lnTo>
                    <a:lnTo>
                      <a:pt x="49" y="222"/>
                    </a:lnTo>
                    <a:lnTo>
                      <a:pt x="64" y="253"/>
                    </a:lnTo>
                    <a:lnTo>
                      <a:pt x="81" y="290"/>
                    </a:lnTo>
                    <a:lnTo>
                      <a:pt x="98" y="320"/>
                    </a:lnTo>
                    <a:lnTo>
                      <a:pt x="115" y="337"/>
                    </a:lnTo>
                    <a:lnTo>
                      <a:pt x="134" y="348"/>
                    </a:lnTo>
                    <a:lnTo>
                      <a:pt x="167" y="362"/>
                    </a:lnTo>
                    <a:lnTo>
                      <a:pt x="200" y="371"/>
                    </a:lnTo>
                    <a:lnTo>
                      <a:pt x="222" y="368"/>
                    </a:lnTo>
                    <a:lnTo>
                      <a:pt x="241" y="365"/>
                    </a:lnTo>
                    <a:lnTo>
                      <a:pt x="274" y="353"/>
                    </a:lnTo>
                    <a:lnTo>
                      <a:pt x="287" y="340"/>
                    </a:lnTo>
                    <a:lnTo>
                      <a:pt x="293" y="323"/>
                    </a:lnTo>
                    <a:lnTo>
                      <a:pt x="303" y="287"/>
                    </a:lnTo>
                    <a:lnTo>
                      <a:pt x="306" y="259"/>
                    </a:lnTo>
                    <a:lnTo>
                      <a:pt x="306" y="225"/>
                    </a:lnTo>
                    <a:lnTo>
                      <a:pt x="302" y="201"/>
                    </a:lnTo>
                    <a:lnTo>
                      <a:pt x="293" y="174"/>
                    </a:lnTo>
                    <a:lnTo>
                      <a:pt x="279" y="137"/>
                    </a:lnTo>
                    <a:lnTo>
                      <a:pt x="262" y="109"/>
                    </a:lnTo>
                    <a:lnTo>
                      <a:pt x="254" y="77"/>
                    </a:lnTo>
                    <a:lnTo>
                      <a:pt x="238" y="41"/>
                    </a:lnTo>
                    <a:lnTo>
                      <a:pt x="220" y="22"/>
                    </a:lnTo>
                    <a:lnTo>
                      <a:pt x="202" y="12"/>
                    </a:lnTo>
                    <a:lnTo>
                      <a:pt x="167" y="1"/>
                    </a:lnTo>
                    <a:lnTo>
                      <a:pt x="144" y="0"/>
                    </a:lnTo>
                    <a:lnTo>
                      <a:pt x="110" y="6"/>
                    </a:lnTo>
                    <a:lnTo>
                      <a:pt x="78" y="17"/>
                    </a:lnTo>
                    <a:lnTo>
                      <a:pt x="47" y="37"/>
                    </a:lnTo>
                    <a:lnTo>
                      <a:pt x="27" y="53"/>
                    </a:lnTo>
                  </a:path>
                </a:pathLst>
              </a:custGeom>
              <a:solidFill>
                <a:srgbClr val="FFE0C0"/>
              </a:solidFill>
              <a:ln w="12700" cap="rnd" cmpd="sng">
                <a:solidFill>
                  <a:srgbClr val="000000"/>
                </a:solidFill>
                <a:prstDash val="solid"/>
                <a:round/>
                <a:headEnd type="none" w="med" len="med"/>
                <a:tailEnd type="none" w="med" len="med"/>
              </a:ln>
              <a:effectLst/>
            </p:spPr>
            <p:txBody>
              <a:bodyPr/>
              <a:lstStyle/>
              <a:p>
                <a:endParaRPr lang="en-US"/>
              </a:p>
            </p:txBody>
          </p:sp>
          <p:grpSp>
            <p:nvGrpSpPr>
              <p:cNvPr id="93233" name="Group 49"/>
              <p:cNvGrpSpPr>
                <a:grpSpLocks/>
              </p:cNvGrpSpPr>
              <p:nvPr/>
            </p:nvGrpSpPr>
            <p:grpSpPr bwMode="auto">
              <a:xfrm>
                <a:off x="1073" y="1400"/>
                <a:ext cx="232" cy="129"/>
                <a:chOff x="1073" y="1400"/>
                <a:chExt cx="232" cy="129"/>
              </a:xfrm>
            </p:grpSpPr>
            <p:sp>
              <p:nvSpPr>
                <p:cNvPr id="93234" name="Freeform 50"/>
                <p:cNvSpPr>
                  <a:spLocks/>
                </p:cNvSpPr>
                <p:nvPr/>
              </p:nvSpPr>
              <p:spPr bwMode="auto">
                <a:xfrm>
                  <a:off x="1186" y="1458"/>
                  <a:ext cx="18" cy="20"/>
                </a:xfrm>
                <a:custGeom>
                  <a:avLst/>
                  <a:gdLst/>
                  <a:ahLst/>
                  <a:cxnLst>
                    <a:cxn ang="0">
                      <a:pos x="0" y="11"/>
                    </a:cxn>
                    <a:cxn ang="0">
                      <a:pos x="5" y="4"/>
                    </a:cxn>
                    <a:cxn ang="0">
                      <a:pos x="15" y="0"/>
                    </a:cxn>
                    <a:cxn ang="0">
                      <a:pos x="17" y="10"/>
                    </a:cxn>
                    <a:cxn ang="0">
                      <a:pos x="9" y="10"/>
                    </a:cxn>
                    <a:cxn ang="0">
                      <a:pos x="3" y="19"/>
                    </a:cxn>
                    <a:cxn ang="0">
                      <a:pos x="0" y="11"/>
                    </a:cxn>
                  </a:cxnLst>
                  <a:rect l="0" t="0" r="r" b="b"/>
                  <a:pathLst>
                    <a:path w="18" h="20">
                      <a:moveTo>
                        <a:pt x="0" y="11"/>
                      </a:moveTo>
                      <a:lnTo>
                        <a:pt x="5" y="4"/>
                      </a:lnTo>
                      <a:lnTo>
                        <a:pt x="15" y="0"/>
                      </a:lnTo>
                      <a:lnTo>
                        <a:pt x="17" y="10"/>
                      </a:lnTo>
                      <a:lnTo>
                        <a:pt x="9" y="10"/>
                      </a:lnTo>
                      <a:lnTo>
                        <a:pt x="3" y="19"/>
                      </a:lnTo>
                      <a:lnTo>
                        <a:pt x="0" y="11"/>
                      </a:lnTo>
                    </a:path>
                  </a:pathLst>
                </a:custGeom>
                <a:solidFill>
                  <a:srgbClr val="C0C0C0"/>
                </a:solidFill>
                <a:ln w="12700" cap="rnd" cmpd="sng">
                  <a:solidFill>
                    <a:srgbClr val="000000"/>
                  </a:solidFill>
                  <a:prstDash val="solid"/>
                  <a:round/>
                  <a:headEnd type="none" w="med" len="med"/>
                  <a:tailEnd type="none" w="med" len="med"/>
                </a:ln>
                <a:effectLst/>
              </p:spPr>
              <p:txBody>
                <a:bodyPr/>
                <a:lstStyle/>
                <a:p>
                  <a:endParaRPr lang="en-US"/>
                </a:p>
              </p:txBody>
            </p:sp>
            <p:sp>
              <p:nvSpPr>
                <p:cNvPr id="93235" name="Freeform 51"/>
                <p:cNvSpPr>
                  <a:spLocks/>
                </p:cNvSpPr>
                <p:nvPr/>
              </p:nvSpPr>
              <p:spPr bwMode="auto">
                <a:xfrm>
                  <a:off x="1073" y="1507"/>
                  <a:ext cx="34" cy="22"/>
                </a:xfrm>
                <a:custGeom>
                  <a:avLst/>
                  <a:gdLst/>
                  <a:ahLst/>
                  <a:cxnLst>
                    <a:cxn ang="0">
                      <a:pos x="28" y="0"/>
                    </a:cxn>
                    <a:cxn ang="0">
                      <a:pos x="33" y="11"/>
                    </a:cxn>
                    <a:cxn ang="0">
                      <a:pos x="5" y="21"/>
                    </a:cxn>
                    <a:cxn ang="0">
                      <a:pos x="0" y="16"/>
                    </a:cxn>
                    <a:cxn ang="0">
                      <a:pos x="28" y="0"/>
                    </a:cxn>
                  </a:cxnLst>
                  <a:rect l="0" t="0" r="r" b="b"/>
                  <a:pathLst>
                    <a:path w="34" h="22">
                      <a:moveTo>
                        <a:pt x="28" y="0"/>
                      </a:moveTo>
                      <a:lnTo>
                        <a:pt x="33" y="11"/>
                      </a:lnTo>
                      <a:lnTo>
                        <a:pt x="5" y="21"/>
                      </a:lnTo>
                      <a:lnTo>
                        <a:pt x="0" y="16"/>
                      </a:lnTo>
                      <a:lnTo>
                        <a:pt x="28" y="0"/>
                      </a:lnTo>
                    </a:path>
                  </a:pathLst>
                </a:custGeom>
                <a:solidFill>
                  <a:srgbClr val="C0C0C0"/>
                </a:solidFill>
                <a:ln w="12700" cap="rnd" cmpd="sng">
                  <a:solidFill>
                    <a:srgbClr val="000000"/>
                  </a:solidFill>
                  <a:prstDash val="solid"/>
                  <a:round/>
                  <a:headEnd type="none" w="med" len="med"/>
                  <a:tailEnd type="none" w="med" len="med"/>
                </a:ln>
                <a:effectLst/>
              </p:spPr>
              <p:txBody>
                <a:bodyPr/>
                <a:lstStyle/>
                <a:p>
                  <a:endParaRPr lang="en-US"/>
                </a:p>
              </p:txBody>
            </p:sp>
            <p:sp>
              <p:nvSpPr>
                <p:cNvPr id="93236" name="Freeform 52"/>
                <p:cNvSpPr>
                  <a:spLocks/>
                </p:cNvSpPr>
                <p:nvPr/>
              </p:nvSpPr>
              <p:spPr bwMode="auto">
                <a:xfrm>
                  <a:off x="1275" y="1400"/>
                  <a:ext cx="30" cy="22"/>
                </a:xfrm>
                <a:custGeom>
                  <a:avLst/>
                  <a:gdLst/>
                  <a:ahLst/>
                  <a:cxnLst>
                    <a:cxn ang="0">
                      <a:pos x="0" y="11"/>
                    </a:cxn>
                    <a:cxn ang="0">
                      <a:pos x="6" y="21"/>
                    </a:cxn>
                    <a:cxn ang="0">
                      <a:pos x="29" y="5"/>
                    </a:cxn>
                    <a:cxn ang="0">
                      <a:pos x="26" y="0"/>
                    </a:cxn>
                    <a:cxn ang="0">
                      <a:pos x="0" y="11"/>
                    </a:cxn>
                  </a:cxnLst>
                  <a:rect l="0" t="0" r="r" b="b"/>
                  <a:pathLst>
                    <a:path w="30" h="22">
                      <a:moveTo>
                        <a:pt x="0" y="11"/>
                      </a:moveTo>
                      <a:lnTo>
                        <a:pt x="6" y="21"/>
                      </a:lnTo>
                      <a:lnTo>
                        <a:pt x="29" y="5"/>
                      </a:lnTo>
                      <a:lnTo>
                        <a:pt x="26" y="0"/>
                      </a:lnTo>
                      <a:lnTo>
                        <a:pt x="0" y="11"/>
                      </a:lnTo>
                    </a:path>
                  </a:pathLst>
                </a:custGeom>
                <a:solidFill>
                  <a:srgbClr val="C0C0C0"/>
                </a:solidFill>
                <a:ln w="12700" cap="rnd" cmpd="sng">
                  <a:solidFill>
                    <a:srgbClr val="000000"/>
                  </a:solidFill>
                  <a:prstDash val="solid"/>
                  <a:round/>
                  <a:headEnd type="none" w="med" len="med"/>
                  <a:tailEnd type="none" w="med" len="med"/>
                </a:ln>
                <a:effectLst/>
              </p:spPr>
              <p:txBody>
                <a:bodyPr/>
                <a:lstStyle/>
                <a:p>
                  <a:endParaRPr lang="en-US"/>
                </a:p>
              </p:txBody>
            </p:sp>
          </p:grpSp>
          <p:grpSp>
            <p:nvGrpSpPr>
              <p:cNvPr id="93237" name="Group 53"/>
              <p:cNvGrpSpPr>
                <a:grpSpLocks/>
              </p:cNvGrpSpPr>
              <p:nvPr/>
            </p:nvGrpSpPr>
            <p:grpSpPr bwMode="auto">
              <a:xfrm>
                <a:off x="1100" y="1409"/>
                <a:ext cx="197" cy="143"/>
                <a:chOff x="1100" y="1409"/>
                <a:chExt cx="197" cy="143"/>
              </a:xfrm>
            </p:grpSpPr>
            <p:sp>
              <p:nvSpPr>
                <p:cNvPr id="93238" name="Freeform 54"/>
                <p:cNvSpPr>
                  <a:spLocks/>
                </p:cNvSpPr>
                <p:nvPr/>
              </p:nvSpPr>
              <p:spPr bwMode="auto">
                <a:xfrm>
                  <a:off x="1100" y="1461"/>
                  <a:ext cx="100" cy="91"/>
                </a:xfrm>
                <a:custGeom>
                  <a:avLst/>
                  <a:gdLst/>
                  <a:ahLst/>
                  <a:cxnLst>
                    <a:cxn ang="0">
                      <a:pos x="0" y="46"/>
                    </a:cxn>
                    <a:cxn ang="0">
                      <a:pos x="81" y="0"/>
                    </a:cxn>
                    <a:cxn ang="0">
                      <a:pos x="95" y="23"/>
                    </a:cxn>
                    <a:cxn ang="0">
                      <a:pos x="99" y="40"/>
                    </a:cxn>
                    <a:cxn ang="0">
                      <a:pos x="98" y="57"/>
                    </a:cxn>
                    <a:cxn ang="0">
                      <a:pos x="91" y="68"/>
                    </a:cxn>
                    <a:cxn ang="0">
                      <a:pos x="80" y="77"/>
                    </a:cxn>
                    <a:cxn ang="0">
                      <a:pos x="64" y="83"/>
                    </a:cxn>
                    <a:cxn ang="0">
                      <a:pos x="54" y="89"/>
                    </a:cxn>
                    <a:cxn ang="0">
                      <a:pos x="44" y="90"/>
                    </a:cxn>
                    <a:cxn ang="0">
                      <a:pos x="32" y="88"/>
                    </a:cxn>
                    <a:cxn ang="0">
                      <a:pos x="23" y="82"/>
                    </a:cxn>
                    <a:cxn ang="0">
                      <a:pos x="16" y="75"/>
                    </a:cxn>
                    <a:cxn ang="0">
                      <a:pos x="13" y="68"/>
                    </a:cxn>
                    <a:cxn ang="0">
                      <a:pos x="5" y="54"/>
                    </a:cxn>
                    <a:cxn ang="0">
                      <a:pos x="0" y="46"/>
                    </a:cxn>
                  </a:cxnLst>
                  <a:rect l="0" t="0" r="r" b="b"/>
                  <a:pathLst>
                    <a:path w="100" h="91">
                      <a:moveTo>
                        <a:pt x="0" y="46"/>
                      </a:moveTo>
                      <a:lnTo>
                        <a:pt x="81" y="0"/>
                      </a:lnTo>
                      <a:lnTo>
                        <a:pt x="95" y="23"/>
                      </a:lnTo>
                      <a:lnTo>
                        <a:pt x="99" y="40"/>
                      </a:lnTo>
                      <a:lnTo>
                        <a:pt x="98" y="57"/>
                      </a:lnTo>
                      <a:lnTo>
                        <a:pt x="91" y="68"/>
                      </a:lnTo>
                      <a:lnTo>
                        <a:pt x="80" y="77"/>
                      </a:lnTo>
                      <a:lnTo>
                        <a:pt x="64" y="83"/>
                      </a:lnTo>
                      <a:lnTo>
                        <a:pt x="54" y="89"/>
                      </a:lnTo>
                      <a:lnTo>
                        <a:pt x="44" y="90"/>
                      </a:lnTo>
                      <a:lnTo>
                        <a:pt x="32" y="88"/>
                      </a:lnTo>
                      <a:lnTo>
                        <a:pt x="23" y="82"/>
                      </a:lnTo>
                      <a:lnTo>
                        <a:pt x="16" y="75"/>
                      </a:lnTo>
                      <a:lnTo>
                        <a:pt x="13" y="68"/>
                      </a:lnTo>
                      <a:lnTo>
                        <a:pt x="5" y="54"/>
                      </a:lnTo>
                      <a:lnTo>
                        <a:pt x="0" y="46"/>
                      </a:lnTo>
                    </a:path>
                  </a:pathLst>
                </a:custGeom>
                <a:solidFill>
                  <a:srgbClr val="80FFFF"/>
                </a:solidFill>
                <a:ln w="12700" cap="rnd" cmpd="sng">
                  <a:solidFill>
                    <a:srgbClr val="000000"/>
                  </a:solidFill>
                  <a:prstDash val="solid"/>
                  <a:round/>
                  <a:headEnd type="none" w="med" len="med"/>
                  <a:tailEnd type="none" w="med" len="med"/>
                </a:ln>
                <a:effectLst/>
              </p:spPr>
              <p:txBody>
                <a:bodyPr/>
                <a:lstStyle/>
                <a:p>
                  <a:endParaRPr lang="en-US"/>
                </a:p>
              </p:txBody>
            </p:sp>
            <p:sp>
              <p:nvSpPr>
                <p:cNvPr id="93239" name="Oval 55"/>
                <p:cNvSpPr>
                  <a:spLocks noChangeArrowheads="1"/>
                </p:cNvSpPr>
                <p:nvPr/>
              </p:nvSpPr>
              <p:spPr bwMode="auto">
                <a:xfrm>
                  <a:off x="1146" y="1502"/>
                  <a:ext cx="9" cy="8"/>
                </a:xfrm>
                <a:prstGeom prst="ellipse">
                  <a:avLst/>
                </a:prstGeom>
                <a:solidFill>
                  <a:srgbClr val="00A000"/>
                </a:solidFill>
                <a:ln w="12700">
                  <a:solidFill>
                    <a:srgbClr val="000000"/>
                  </a:solidFill>
                  <a:round/>
                  <a:headEnd/>
                  <a:tailEnd/>
                </a:ln>
                <a:effectLst/>
              </p:spPr>
              <p:txBody>
                <a:bodyPr wrap="none" anchor="ctr"/>
                <a:lstStyle/>
                <a:p>
                  <a:endParaRPr lang="en-US"/>
                </a:p>
              </p:txBody>
            </p:sp>
            <p:sp>
              <p:nvSpPr>
                <p:cNvPr id="93240" name="Freeform 56"/>
                <p:cNvSpPr>
                  <a:spLocks/>
                </p:cNvSpPr>
                <p:nvPr/>
              </p:nvSpPr>
              <p:spPr bwMode="auto">
                <a:xfrm>
                  <a:off x="1196" y="1409"/>
                  <a:ext cx="101" cy="90"/>
                </a:xfrm>
                <a:custGeom>
                  <a:avLst/>
                  <a:gdLst/>
                  <a:ahLst/>
                  <a:cxnLst>
                    <a:cxn ang="0">
                      <a:pos x="0" y="45"/>
                    </a:cxn>
                    <a:cxn ang="0">
                      <a:pos x="83" y="0"/>
                    </a:cxn>
                    <a:cxn ang="0">
                      <a:pos x="95" y="25"/>
                    </a:cxn>
                    <a:cxn ang="0">
                      <a:pos x="100" y="40"/>
                    </a:cxn>
                    <a:cxn ang="0">
                      <a:pos x="97" y="56"/>
                    </a:cxn>
                    <a:cxn ang="0">
                      <a:pos x="91" y="66"/>
                    </a:cxn>
                    <a:cxn ang="0">
                      <a:pos x="79" y="76"/>
                    </a:cxn>
                    <a:cxn ang="0">
                      <a:pos x="66" y="83"/>
                    </a:cxn>
                    <a:cxn ang="0">
                      <a:pos x="55" y="87"/>
                    </a:cxn>
                    <a:cxn ang="0">
                      <a:pos x="43" y="89"/>
                    </a:cxn>
                    <a:cxn ang="0">
                      <a:pos x="32" y="87"/>
                    </a:cxn>
                    <a:cxn ang="0">
                      <a:pos x="23" y="81"/>
                    </a:cxn>
                    <a:cxn ang="0">
                      <a:pos x="17" y="76"/>
                    </a:cxn>
                    <a:cxn ang="0">
                      <a:pos x="13" y="67"/>
                    </a:cxn>
                    <a:cxn ang="0">
                      <a:pos x="5" y="54"/>
                    </a:cxn>
                    <a:cxn ang="0">
                      <a:pos x="0" y="45"/>
                    </a:cxn>
                  </a:cxnLst>
                  <a:rect l="0" t="0" r="r" b="b"/>
                  <a:pathLst>
                    <a:path w="101" h="90">
                      <a:moveTo>
                        <a:pt x="0" y="45"/>
                      </a:moveTo>
                      <a:lnTo>
                        <a:pt x="83" y="0"/>
                      </a:lnTo>
                      <a:lnTo>
                        <a:pt x="95" y="25"/>
                      </a:lnTo>
                      <a:lnTo>
                        <a:pt x="100" y="40"/>
                      </a:lnTo>
                      <a:lnTo>
                        <a:pt x="97" y="56"/>
                      </a:lnTo>
                      <a:lnTo>
                        <a:pt x="91" y="66"/>
                      </a:lnTo>
                      <a:lnTo>
                        <a:pt x="79" y="76"/>
                      </a:lnTo>
                      <a:lnTo>
                        <a:pt x="66" y="83"/>
                      </a:lnTo>
                      <a:lnTo>
                        <a:pt x="55" y="87"/>
                      </a:lnTo>
                      <a:lnTo>
                        <a:pt x="43" y="89"/>
                      </a:lnTo>
                      <a:lnTo>
                        <a:pt x="32" y="87"/>
                      </a:lnTo>
                      <a:lnTo>
                        <a:pt x="23" y="81"/>
                      </a:lnTo>
                      <a:lnTo>
                        <a:pt x="17" y="76"/>
                      </a:lnTo>
                      <a:lnTo>
                        <a:pt x="13" y="67"/>
                      </a:lnTo>
                      <a:lnTo>
                        <a:pt x="5" y="54"/>
                      </a:lnTo>
                      <a:lnTo>
                        <a:pt x="0" y="45"/>
                      </a:lnTo>
                    </a:path>
                  </a:pathLst>
                </a:custGeom>
                <a:solidFill>
                  <a:srgbClr val="80FFFF"/>
                </a:solidFill>
                <a:ln w="12700" cap="rnd" cmpd="sng">
                  <a:solidFill>
                    <a:srgbClr val="000000"/>
                  </a:solidFill>
                  <a:prstDash val="solid"/>
                  <a:round/>
                  <a:headEnd type="none" w="med" len="med"/>
                  <a:tailEnd type="none" w="med" len="med"/>
                </a:ln>
                <a:effectLst/>
              </p:spPr>
              <p:txBody>
                <a:bodyPr/>
                <a:lstStyle/>
                <a:p>
                  <a:endParaRPr lang="en-US"/>
                </a:p>
              </p:txBody>
            </p:sp>
            <p:sp>
              <p:nvSpPr>
                <p:cNvPr id="93241" name="Oval 57"/>
                <p:cNvSpPr>
                  <a:spLocks noChangeArrowheads="1"/>
                </p:cNvSpPr>
                <p:nvPr/>
              </p:nvSpPr>
              <p:spPr bwMode="auto">
                <a:xfrm>
                  <a:off x="1242" y="1450"/>
                  <a:ext cx="9" cy="8"/>
                </a:xfrm>
                <a:prstGeom prst="ellipse">
                  <a:avLst/>
                </a:prstGeom>
                <a:solidFill>
                  <a:srgbClr val="00A000"/>
                </a:solidFill>
                <a:ln w="12700">
                  <a:solidFill>
                    <a:srgbClr val="000000"/>
                  </a:solidFill>
                  <a:round/>
                  <a:headEnd/>
                  <a:tailEnd/>
                </a:ln>
                <a:effectLst/>
              </p:spPr>
              <p:txBody>
                <a:bodyPr wrap="none" anchor="ctr"/>
                <a:lstStyle/>
                <a:p>
                  <a:endParaRPr lang="en-US"/>
                </a:p>
              </p:txBody>
            </p:sp>
          </p:grpSp>
          <p:sp>
            <p:nvSpPr>
              <p:cNvPr id="93242" name="Freeform 58"/>
              <p:cNvSpPr>
                <a:spLocks/>
              </p:cNvSpPr>
              <p:nvPr/>
            </p:nvSpPr>
            <p:spPr bwMode="auto">
              <a:xfrm>
                <a:off x="1203" y="1555"/>
                <a:ext cx="100" cy="82"/>
              </a:xfrm>
              <a:custGeom>
                <a:avLst/>
                <a:gdLst/>
                <a:ahLst/>
                <a:cxnLst>
                  <a:cxn ang="0">
                    <a:pos x="0" y="42"/>
                  </a:cxn>
                  <a:cxn ang="0">
                    <a:pos x="15" y="42"/>
                  </a:cxn>
                  <a:cxn ang="0">
                    <a:pos x="29" y="39"/>
                  </a:cxn>
                  <a:cxn ang="0">
                    <a:pos x="45" y="35"/>
                  </a:cxn>
                  <a:cxn ang="0">
                    <a:pos x="59" y="30"/>
                  </a:cxn>
                  <a:cxn ang="0">
                    <a:pos x="75" y="19"/>
                  </a:cxn>
                  <a:cxn ang="0">
                    <a:pos x="84" y="11"/>
                  </a:cxn>
                  <a:cxn ang="0">
                    <a:pos x="93" y="0"/>
                  </a:cxn>
                  <a:cxn ang="0">
                    <a:pos x="98" y="22"/>
                  </a:cxn>
                  <a:cxn ang="0">
                    <a:pos x="99" y="30"/>
                  </a:cxn>
                  <a:cxn ang="0">
                    <a:pos x="99" y="46"/>
                  </a:cxn>
                  <a:cxn ang="0">
                    <a:pos x="95" y="57"/>
                  </a:cxn>
                  <a:cxn ang="0">
                    <a:pos x="88" y="69"/>
                  </a:cxn>
                  <a:cxn ang="0">
                    <a:pos x="79" y="76"/>
                  </a:cxn>
                  <a:cxn ang="0">
                    <a:pos x="68" y="80"/>
                  </a:cxn>
                  <a:cxn ang="0">
                    <a:pos x="56" y="81"/>
                  </a:cxn>
                  <a:cxn ang="0">
                    <a:pos x="44" y="80"/>
                  </a:cxn>
                  <a:cxn ang="0">
                    <a:pos x="33" y="75"/>
                  </a:cxn>
                  <a:cxn ang="0">
                    <a:pos x="28" y="73"/>
                  </a:cxn>
                  <a:cxn ang="0">
                    <a:pos x="17" y="66"/>
                  </a:cxn>
                  <a:cxn ang="0">
                    <a:pos x="10" y="52"/>
                  </a:cxn>
                  <a:cxn ang="0">
                    <a:pos x="0" y="42"/>
                  </a:cxn>
                </a:cxnLst>
                <a:rect l="0" t="0" r="r" b="b"/>
                <a:pathLst>
                  <a:path w="100" h="82">
                    <a:moveTo>
                      <a:pt x="0" y="42"/>
                    </a:moveTo>
                    <a:lnTo>
                      <a:pt x="15" y="42"/>
                    </a:lnTo>
                    <a:lnTo>
                      <a:pt x="29" y="39"/>
                    </a:lnTo>
                    <a:lnTo>
                      <a:pt x="45" y="35"/>
                    </a:lnTo>
                    <a:lnTo>
                      <a:pt x="59" y="30"/>
                    </a:lnTo>
                    <a:lnTo>
                      <a:pt x="75" y="19"/>
                    </a:lnTo>
                    <a:lnTo>
                      <a:pt x="84" y="11"/>
                    </a:lnTo>
                    <a:lnTo>
                      <a:pt x="93" y="0"/>
                    </a:lnTo>
                    <a:lnTo>
                      <a:pt x="98" y="22"/>
                    </a:lnTo>
                    <a:lnTo>
                      <a:pt x="99" y="30"/>
                    </a:lnTo>
                    <a:lnTo>
                      <a:pt x="99" y="46"/>
                    </a:lnTo>
                    <a:lnTo>
                      <a:pt x="95" y="57"/>
                    </a:lnTo>
                    <a:lnTo>
                      <a:pt x="88" y="69"/>
                    </a:lnTo>
                    <a:lnTo>
                      <a:pt x="79" y="76"/>
                    </a:lnTo>
                    <a:lnTo>
                      <a:pt x="68" y="80"/>
                    </a:lnTo>
                    <a:lnTo>
                      <a:pt x="56" y="81"/>
                    </a:lnTo>
                    <a:lnTo>
                      <a:pt x="44" y="80"/>
                    </a:lnTo>
                    <a:lnTo>
                      <a:pt x="33" y="75"/>
                    </a:lnTo>
                    <a:lnTo>
                      <a:pt x="28" y="73"/>
                    </a:lnTo>
                    <a:lnTo>
                      <a:pt x="17" y="66"/>
                    </a:lnTo>
                    <a:lnTo>
                      <a:pt x="10" y="52"/>
                    </a:lnTo>
                    <a:lnTo>
                      <a:pt x="0" y="42"/>
                    </a:lnTo>
                  </a:path>
                </a:pathLst>
              </a:custGeom>
              <a:solidFill>
                <a:srgbClr val="FFFFFF"/>
              </a:solidFill>
              <a:ln w="12700" cap="rnd" cmpd="sng">
                <a:solidFill>
                  <a:srgbClr val="000000"/>
                </a:solidFill>
                <a:prstDash val="solid"/>
                <a:round/>
                <a:headEnd type="none" w="med" len="med"/>
                <a:tailEnd type="none" w="med" len="med"/>
              </a:ln>
              <a:effectLst/>
            </p:spPr>
            <p:txBody>
              <a:bodyPr/>
              <a:lstStyle/>
              <a:p>
                <a:endParaRPr lang="en-US"/>
              </a:p>
            </p:txBody>
          </p:sp>
          <p:sp>
            <p:nvSpPr>
              <p:cNvPr id="93243" name="Freeform 59"/>
              <p:cNvSpPr>
                <a:spLocks/>
              </p:cNvSpPr>
              <p:nvPr/>
            </p:nvSpPr>
            <p:spPr bwMode="auto">
              <a:xfrm>
                <a:off x="1210" y="1528"/>
                <a:ext cx="52" cy="30"/>
              </a:xfrm>
              <a:custGeom>
                <a:avLst/>
                <a:gdLst/>
                <a:ahLst/>
                <a:cxnLst>
                  <a:cxn ang="0">
                    <a:pos x="0" y="29"/>
                  </a:cxn>
                  <a:cxn ang="0">
                    <a:pos x="15" y="28"/>
                  </a:cxn>
                  <a:cxn ang="0">
                    <a:pos x="21" y="25"/>
                  </a:cxn>
                  <a:cxn ang="0">
                    <a:pos x="30" y="23"/>
                  </a:cxn>
                  <a:cxn ang="0">
                    <a:pos x="38" y="17"/>
                  </a:cxn>
                  <a:cxn ang="0">
                    <a:pos x="44" y="9"/>
                  </a:cxn>
                  <a:cxn ang="0">
                    <a:pos x="51" y="0"/>
                  </a:cxn>
                </a:cxnLst>
                <a:rect l="0" t="0" r="r" b="b"/>
                <a:pathLst>
                  <a:path w="52" h="30">
                    <a:moveTo>
                      <a:pt x="0" y="29"/>
                    </a:moveTo>
                    <a:lnTo>
                      <a:pt x="15" y="28"/>
                    </a:lnTo>
                    <a:lnTo>
                      <a:pt x="21" y="25"/>
                    </a:lnTo>
                    <a:lnTo>
                      <a:pt x="30" y="23"/>
                    </a:lnTo>
                    <a:lnTo>
                      <a:pt x="38" y="17"/>
                    </a:lnTo>
                    <a:lnTo>
                      <a:pt x="44" y="9"/>
                    </a:lnTo>
                    <a:lnTo>
                      <a:pt x="51" y="0"/>
                    </a:lnTo>
                  </a:path>
                </a:pathLst>
              </a:custGeom>
              <a:noFill/>
              <a:ln w="12700" cap="rnd" cmpd="sng">
                <a:solidFill>
                  <a:srgbClr val="000000"/>
                </a:solidFill>
                <a:prstDash val="solid"/>
                <a:round/>
                <a:headEnd type="none" w="med" len="med"/>
                <a:tailEnd type="none" w="med" len="med"/>
              </a:ln>
              <a:effectLst/>
            </p:spPr>
            <p:txBody>
              <a:bodyPr/>
              <a:lstStyle/>
              <a:p>
                <a:endParaRPr lang="en-US"/>
              </a:p>
            </p:txBody>
          </p:sp>
          <p:sp>
            <p:nvSpPr>
              <p:cNvPr id="93244" name="Freeform 60"/>
              <p:cNvSpPr>
                <a:spLocks/>
              </p:cNvSpPr>
              <p:nvPr/>
            </p:nvSpPr>
            <p:spPr bwMode="auto">
              <a:xfrm>
                <a:off x="1028" y="1274"/>
                <a:ext cx="277" cy="255"/>
              </a:xfrm>
              <a:custGeom>
                <a:avLst/>
                <a:gdLst/>
                <a:ahLst/>
                <a:cxnLst>
                  <a:cxn ang="0">
                    <a:pos x="47" y="254"/>
                  </a:cxn>
                  <a:cxn ang="0">
                    <a:pos x="58" y="249"/>
                  </a:cxn>
                  <a:cxn ang="0">
                    <a:pos x="61" y="232"/>
                  </a:cxn>
                  <a:cxn ang="0">
                    <a:pos x="63" y="210"/>
                  </a:cxn>
                  <a:cxn ang="0">
                    <a:pos x="52" y="165"/>
                  </a:cxn>
                  <a:cxn ang="0">
                    <a:pos x="46" y="139"/>
                  </a:cxn>
                  <a:cxn ang="0">
                    <a:pos x="80" y="140"/>
                  </a:cxn>
                  <a:cxn ang="0">
                    <a:pos x="125" y="138"/>
                  </a:cxn>
                  <a:cxn ang="0">
                    <a:pos x="139" y="123"/>
                  </a:cxn>
                  <a:cxn ang="0">
                    <a:pos x="163" y="106"/>
                  </a:cxn>
                  <a:cxn ang="0">
                    <a:pos x="199" y="110"/>
                  </a:cxn>
                  <a:cxn ang="0">
                    <a:pos x="234" y="91"/>
                  </a:cxn>
                  <a:cxn ang="0">
                    <a:pos x="238" y="111"/>
                  </a:cxn>
                  <a:cxn ang="0">
                    <a:pos x="253" y="119"/>
                  </a:cxn>
                  <a:cxn ang="0">
                    <a:pos x="268" y="144"/>
                  </a:cxn>
                  <a:cxn ang="0">
                    <a:pos x="276" y="139"/>
                  </a:cxn>
                  <a:cxn ang="0">
                    <a:pos x="276" y="122"/>
                  </a:cxn>
                  <a:cxn ang="0">
                    <a:pos x="272" y="95"/>
                  </a:cxn>
                  <a:cxn ang="0">
                    <a:pos x="265" y="74"/>
                  </a:cxn>
                  <a:cxn ang="0">
                    <a:pos x="252" y="58"/>
                  </a:cxn>
                  <a:cxn ang="0">
                    <a:pos x="254" y="30"/>
                  </a:cxn>
                  <a:cxn ang="0">
                    <a:pos x="254" y="14"/>
                  </a:cxn>
                  <a:cxn ang="0">
                    <a:pos x="235" y="17"/>
                  </a:cxn>
                  <a:cxn ang="0">
                    <a:pos x="214" y="17"/>
                  </a:cxn>
                  <a:cxn ang="0">
                    <a:pos x="202" y="13"/>
                  </a:cxn>
                  <a:cxn ang="0">
                    <a:pos x="188" y="0"/>
                  </a:cxn>
                  <a:cxn ang="0">
                    <a:pos x="175" y="12"/>
                  </a:cxn>
                  <a:cxn ang="0">
                    <a:pos x="164" y="17"/>
                  </a:cxn>
                  <a:cxn ang="0">
                    <a:pos x="140" y="19"/>
                  </a:cxn>
                  <a:cxn ang="0">
                    <a:pos x="119" y="23"/>
                  </a:cxn>
                  <a:cxn ang="0">
                    <a:pos x="95" y="32"/>
                  </a:cxn>
                  <a:cxn ang="0">
                    <a:pos x="76" y="44"/>
                  </a:cxn>
                  <a:cxn ang="0">
                    <a:pos x="52" y="66"/>
                  </a:cxn>
                  <a:cxn ang="0">
                    <a:pos x="38" y="70"/>
                  </a:cxn>
                  <a:cxn ang="0">
                    <a:pos x="25" y="82"/>
                  </a:cxn>
                  <a:cxn ang="0">
                    <a:pos x="14" y="93"/>
                  </a:cxn>
                  <a:cxn ang="0">
                    <a:pos x="9" y="110"/>
                  </a:cxn>
                  <a:cxn ang="0">
                    <a:pos x="2" y="129"/>
                  </a:cxn>
                  <a:cxn ang="0">
                    <a:pos x="0" y="145"/>
                  </a:cxn>
                  <a:cxn ang="0">
                    <a:pos x="0" y="180"/>
                  </a:cxn>
                  <a:cxn ang="0">
                    <a:pos x="9" y="217"/>
                  </a:cxn>
                  <a:cxn ang="0">
                    <a:pos x="47" y="254"/>
                  </a:cxn>
                </a:cxnLst>
                <a:rect l="0" t="0" r="r" b="b"/>
                <a:pathLst>
                  <a:path w="277" h="255">
                    <a:moveTo>
                      <a:pt x="47" y="254"/>
                    </a:moveTo>
                    <a:lnTo>
                      <a:pt x="58" y="249"/>
                    </a:lnTo>
                    <a:lnTo>
                      <a:pt x="61" y="232"/>
                    </a:lnTo>
                    <a:lnTo>
                      <a:pt x="63" y="210"/>
                    </a:lnTo>
                    <a:lnTo>
                      <a:pt x="52" y="165"/>
                    </a:lnTo>
                    <a:lnTo>
                      <a:pt x="46" y="139"/>
                    </a:lnTo>
                    <a:lnTo>
                      <a:pt x="80" y="140"/>
                    </a:lnTo>
                    <a:lnTo>
                      <a:pt x="125" y="138"/>
                    </a:lnTo>
                    <a:lnTo>
                      <a:pt x="139" y="123"/>
                    </a:lnTo>
                    <a:lnTo>
                      <a:pt x="163" y="106"/>
                    </a:lnTo>
                    <a:lnTo>
                      <a:pt x="199" y="110"/>
                    </a:lnTo>
                    <a:lnTo>
                      <a:pt x="234" y="91"/>
                    </a:lnTo>
                    <a:lnTo>
                      <a:pt x="238" y="111"/>
                    </a:lnTo>
                    <a:lnTo>
                      <a:pt x="253" y="119"/>
                    </a:lnTo>
                    <a:lnTo>
                      <a:pt x="268" y="144"/>
                    </a:lnTo>
                    <a:lnTo>
                      <a:pt x="276" y="139"/>
                    </a:lnTo>
                    <a:lnTo>
                      <a:pt x="276" y="122"/>
                    </a:lnTo>
                    <a:lnTo>
                      <a:pt x="272" y="95"/>
                    </a:lnTo>
                    <a:lnTo>
                      <a:pt x="265" y="74"/>
                    </a:lnTo>
                    <a:lnTo>
                      <a:pt x="252" y="58"/>
                    </a:lnTo>
                    <a:lnTo>
                      <a:pt x="254" y="30"/>
                    </a:lnTo>
                    <a:lnTo>
                      <a:pt x="254" y="14"/>
                    </a:lnTo>
                    <a:lnTo>
                      <a:pt x="235" y="17"/>
                    </a:lnTo>
                    <a:lnTo>
                      <a:pt x="214" y="17"/>
                    </a:lnTo>
                    <a:lnTo>
                      <a:pt x="202" y="13"/>
                    </a:lnTo>
                    <a:lnTo>
                      <a:pt x="188" y="0"/>
                    </a:lnTo>
                    <a:lnTo>
                      <a:pt x="175" y="12"/>
                    </a:lnTo>
                    <a:lnTo>
                      <a:pt x="164" y="17"/>
                    </a:lnTo>
                    <a:lnTo>
                      <a:pt x="140" y="19"/>
                    </a:lnTo>
                    <a:lnTo>
                      <a:pt x="119" y="23"/>
                    </a:lnTo>
                    <a:lnTo>
                      <a:pt x="95" y="32"/>
                    </a:lnTo>
                    <a:lnTo>
                      <a:pt x="76" y="44"/>
                    </a:lnTo>
                    <a:lnTo>
                      <a:pt x="52" y="66"/>
                    </a:lnTo>
                    <a:lnTo>
                      <a:pt x="38" y="70"/>
                    </a:lnTo>
                    <a:lnTo>
                      <a:pt x="25" y="82"/>
                    </a:lnTo>
                    <a:lnTo>
                      <a:pt x="14" y="93"/>
                    </a:lnTo>
                    <a:lnTo>
                      <a:pt x="9" y="110"/>
                    </a:lnTo>
                    <a:lnTo>
                      <a:pt x="2" y="129"/>
                    </a:lnTo>
                    <a:lnTo>
                      <a:pt x="0" y="145"/>
                    </a:lnTo>
                    <a:lnTo>
                      <a:pt x="0" y="180"/>
                    </a:lnTo>
                    <a:lnTo>
                      <a:pt x="9" y="217"/>
                    </a:lnTo>
                    <a:lnTo>
                      <a:pt x="47" y="254"/>
                    </a:lnTo>
                  </a:path>
                </a:pathLst>
              </a:custGeom>
              <a:solidFill>
                <a:srgbClr val="C06000"/>
              </a:solidFill>
              <a:ln w="12700" cap="rnd" cmpd="sng">
                <a:solidFill>
                  <a:srgbClr val="000000"/>
                </a:solidFill>
                <a:prstDash val="solid"/>
                <a:round/>
                <a:headEnd type="none" w="med" len="med"/>
                <a:tailEnd type="none" w="med" len="med"/>
              </a:ln>
              <a:effectLst/>
            </p:spPr>
            <p:txBody>
              <a:bodyPr/>
              <a:lstStyle/>
              <a:p>
                <a:endParaRPr lang="en-US"/>
              </a:p>
            </p:txBody>
          </p:sp>
        </p:grpSp>
        <p:sp>
          <p:nvSpPr>
            <p:cNvPr id="93245" name="Freeform 61"/>
            <p:cNvSpPr>
              <a:spLocks/>
            </p:cNvSpPr>
            <p:nvPr/>
          </p:nvSpPr>
          <p:spPr bwMode="auto">
            <a:xfrm>
              <a:off x="1289" y="1686"/>
              <a:ext cx="275" cy="689"/>
            </a:xfrm>
            <a:custGeom>
              <a:avLst/>
              <a:gdLst/>
              <a:ahLst/>
              <a:cxnLst>
                <a:cxn ang="0">
                  <a:pos x="14" y="5"/>
                </a:cxn>
                <a:cxn ang="0">
                  <a:pos x="31" y="0"/>
                </a:cxn>
                <a:cxn ang="0">
                  <a:pos x="68" y="23"/>
                </a:cxn>
                <a:cxn ang="0">
                  <a:pos x="68" y="64"/>
                </a:cxn>
                <a:cxn ang="0">
                  <a:pos x="99" y="103"/>
                </a:cxn>
                <a:cxn ang="0">
                  <a:pos x="130" y="144"/>
                </a:cxn>
                <a:cxn ang="0">
                  <a:pos x="162" y="198"/>
                </a:cxn>
                <a:cxn ang="0">
                  <a:pos x="187" y="249"/>
                </a:cxn>
                <a:cxn ang="0">
                  <a:pos x="214" y="321"/>
                </a:cxn>
                <a:cxn ang="0">
                  <a:pos x="235" y="385"/>
                </a:cxn>
                <a:cxn ang="0">
                  <a:pos x="262" y="513"/>
                </a:cxn>
                <a:cxn ang="0">
                  <a:pos x="274" y="593"/>
                </a:cxn>
                <a:cxn ang="0">
                  <a:pos x="239" y="688"/>
                </a:cxn>
                <a:cxn ang="0">
                  <a:pos x="170" y="611"/>
                </a:cxn>
                <a:cxn ang="0">
                  <a:pos x="151" y="483"/>
                </a:cxn>
                <a:cxn ang="0">
                  <a:pos x="137" y="404"/>
                </a:cxn>
                <a:cxn ang="0">
                  <a:pos x="116" y="330"/>
                </a:cxn>
                <a:cxn ang="0">
                  <a:pos x="93" y="276"/>
                </a:cxn>
                <a:cxn ang="0">
                  <a:pos x="62" y="197"/>
                </a:cxn>
                <a:cxn ang="0">
                  <a:pos x="44" y="140"/>
                </a:cxn>
                <a:cxn ang="0">
                  <a:pos x="27" y="76"/>
                </a:cxn>
                <a:cxn ang="0">
                  <a:pos x="0" y="59"/>
                </a:cxn>
                <a:cxn ang="0">
                  <a:pos x="14" y="5"/>
                </a:cxn>
              </a:cxnLst>
              <a:rect l="0" t="0" r="r" b="b"/>
              <a:pathLst>
                <a:path w="275" h="689">
                  <a:moveTo>
                    <a:pt x="14" y="5"/>
                  </a:moveTo>
                  <a:lnTo>
                    <a:pt x="31" y="0"/>
                  </a:lnTo>
                  <a:lnTo>
                    <a:pt x="68" y="23"/>
                  </a:lnTo>
                  <a:lnTo>
                    <a:pt x="68" y="64"/>
                  </a:lnTo>
                  <a:lnTo>
                    <a:pt x="99" y="103"/>
                  </a:lnTo>
                  <a:lnTo>
                    <a:pt x="130" y="144"/>
                  </a:lnTo>
                  <a:lnTo>
                    <a:pt x="162" y="198"/>
                  </a:lnTo>
                  <a:lnTo>
                    <a:pt x="187" y="249"/>
                  </a:lnTo>
                  <a:lnTo>
                    <a:pt x="214" y="321"/>
                  </a:lnTo>
                  <a:lnTo>
                    <a:pt x="235" y="385"/>
                  </a:lnTo>
                  <a:lnTo>
                    <a:pt x="262" y="513"/>
                  </a:lnTo>
                  <a:lnTo>
                    <a:pt x="274" y="593"/>
                  </a:lnTo>
                  <a:lnTo>
                    <a:pt x="239" y="688"/>
                  </a:lnTo>
                  <a:lnTo>
                    <a:pt x="170" y="611"/>
                  </a:lnTo>
                  <a:lnTo>
                    <a:pt x="151" y="483"/>
                  </a:lnTo>
                  <a:lnTo>
                    <a:pt x="137" y="404"/>
                  </a:lnTo>
                  <a:lnTo>
                    <a:pt x="116" y="330"/>
                  </a:lnTo>
                  <a:lnTo>
                    <a:pt x="93" y="276"/>
                  </a:lnTo>
                  <a:lnTo>
                    <a:pt x="62" y="197"/>
                  </a:lnTo>
                  <a:lnTo>
                    <a:pt x="44" y="140"/>
                  </a:lnTo>
                  <a:lnTo>
                    <a:pt x="27" y="76"/>
                  </a:lnTo>
                  <a:lnTo>
                    <a:pt x="0" y="59"/>
                  </a:lnTo>
                  <a:lnTo>
                    <a:pt x="14" y="5"/>
                  </a:lnTo>
                </a:path>
              </a:pathLst>
            </a:custGeom>
            <a:solidFill>
              <a:srgbClr val="FF0000"/>
            </a:solidFill>
            <a:ln w="12700" cap="rnd" cmpd="sng">
              <a:solidFill>
                <a:srgbClr val="000000"/>
              </a:solidFill>
              <a:prstDash val="solid"/>
              <a:round/>
              <a:headEnd type="none" w="med" len="med"/>
              <a:tailEnd type="none" w="med" len="med"/>
            </a:ln>
            <a:effectLst/>
          </p:spPr>
          <p:txBody>
            <a:bodyPr/>
            <a:lstStyle/>
            <a:p>
              <a:endParaRPr lang="en-US"/>
            </a:p>
          </p:txBody>
        </p:sp>
      </p:grpSp>
      <p:sp>
        <p:nvSpPr>
          <p:cNvPr id="93246" name="Rectangle 62"/>
          <p:cNvSpPr>
            <a:spLocks noChangeArrowheads="1"/>
          </p:cNvSpPr>
          <p:nvPr/>
        </p:nvSpPr>
        <p:spPr bwMode="auto">
          <a:xfrm>
            <a:off x="2957513" y="5191125"/>
            <a:ext cx="1425575" cy="515938"/>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wrap="none" lIns="90488" tIns="44450" rIns="90488" bIns="44450">
            <a:spAutoFit/>
          </a:bodyPr>
          <a:lstStyle/>
          <a:p>
            <a:pPr eaLnBrk="0" hangingPunct="0"/>
            <a:r>
              <a:rPr lang="en-US" sz="2800" b="1" i="1">
                <a:solidFill>
                  <a:srgbClr val="FAFD00"/>
                </a:solidFill>
                <a:effectLst>
                  <a:outerShdw blurRad="38100" dist="38100" dir="2700000" algn="tl">
                    <a:srgbClr val="000000"/>
                  </a:outerShdw>
                </a:effectLst>
              </a:rPr>
              <a:t>Ordinal</a:t>
            </a:r>
          </a:p>
        </p:txBody>
      </p:sp>
    </p:spTree>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Rot="1" noChangeArrowheads="1"/>
          </p:cNvSpPr>
          <p:nvPr>
            <p:ph type="title"/>
          </p:nvPr>
        </p:nvSpPr>
        <p:spPr>
          <a:noFill/>
          <a:ln/>
        </p:spPr>
        <p:txBody>
          <a:bodyPr lIns="90488" tIns="44450" rIns="90488" bIns="44450" anchor="b"/>
          <a:lstStyle/>
          <a:p>
            <a:r>
              <a:rPr lang="en-US"/>
              <a:t>The Hierarchy of Levels</a:t>
            </a:r>
          </a:p>
        </p:txBody>
      </p:sp>
      <p:grpSp>
        <p:nvGrpSpPr>
          <p:cNvPr id="95235" name="Group 3"/>
          <p:cNvGrpSpPr>
            <a:grpSpLocks/>
          </p:cNvGrpSpPr>
          <p:nvPr/>
        </p:nvGrpSpPr>
        <p:grpSpPr bwMode="auto">
          <a:xfrm>
            <a:off x="2287588" y="2133600"/>
            <a:ext cx="6324600" cy="4565650"/>
            <a:chOff x="1441" y="1344"/>
            <a:chExt cx="3984" cy="2876"/>
          </a:xfrm>
        </p:grpSpPr>
        <p:sp>
          <p:nvSpPr>
            <p:cNvPr id="95236" name="Freeform 4"/>
            <p:cNvSpPr>
              <a:spLocks/>
            </p:cNvSpPr>
            <p:nvPr/>
          </p:nvSpPr>
          <p:spPr bwMode="auto">
            <a:xfrm>
              <a:off x="1441" y="1344"/>
              <a:ext cx="3984" cy="2872"/>
            </a:xfrm>
            <a:custGeom>
              <a:avLst/>
              <a:gdLst/>
              <a:ahLst/>
              <a:cxnLst>
                <a:cxn ang="0">
                  <a:pos x="771" y="2871"/>
                </a:cxn>
                <a:cxn ang="0">
                  <a:pos x="0" y="2268"/>
                </a:cxn>
                <a:cxn ang="0">
                  <a:pos x="0" y="1767"/>
                </a:cxn>
                <a:cxn ang="0">
                  <a:pos x="643" y="1767"/>
                </a:cxn>
                <a:cxn ang="0">
                  <a:pos x="643" y="1327"/>
                </a:cxn>
                <a:cxn ang="0">
                  <a:pos x="1286" y="1327"/>
                </a:cxn>
                <a:cxn ang="0">
                  <a:pos x="1286" y="886"/>
                </a:cxn>
                <a:cxn ang="0">
                  <a:pos x="1929" y="886"/>
                </a:cxn>
                <a:cxn ang="0">
                  <a:pos x="1929" y="444"/>
                </a:cxn>
                <a:cxn ang="0">
                  <a:pos x="2569" y="444"/>
                </a:cxn>
                <a:cxn ang="0">
                  <a:pos x="2569" y="2"/>
                </a:cxn>
                <a:cxn ang="0">
                  <a:pos x="3212" y="0"/>
                </a:cxn>
                <a:cxn ang="0">
                  <a:pos x="3983" y="552"/>
                </a:cxn>
                <a:cxn ang="0">
                  <a:pos x="771" y="2871"/>
                </a:cxn>
              </a:cxnLst>
              <a:rect l="0" t="0" r="r" b="b"/>
              <a:pathLst>
                <a:path w="3984" h="2872">
                  <a:moveTo>
                    <a:pt x="771" y="2871"/>
                  </a:moveTo>
                  <a:lnTo>
                    <a:pt x="0" y="2268"/>
                  </a:lnTo>
                  <a:lnTo>
                    <a:pt x="0" y="1767"/>
                  </a:lnTo>
                  <a:lnTo>
                    <a:pt x="643" y="1767"/>
                  </a:lnTo>
                  <a:lnTo>
                    <a:pt x="643" y="1327"/>
                  </a:lnTo>
                  <a:lnTo>
                    <a:pt x="1286" y="1327"/>
                  </a:lnTo>
                  <a:lnTo>
                    <a:pt x="1286" y="886"/>
                  </a:lnTo>
                  <a:lnTo>
                    <a:pt x="1929" y="886"/>
                  </a:lnTo>
                  <a:lnTo>
                    <a:pt x="1929" y="444"/>
                  </a:lnTo>
                  <a:lnTo>
                    <a:pt x="2569" y="444"/>
                  </a:lnTo>
                  <a:lnTo>
                    <a:pt x="2569" y="2"/>
                  </a:lnTo>
                  <a:lnTo>
                    <a:pt x="3212" y="0"/>
                  </a:lnTo>
                  <a:lnTo>
                    <a:pt x="3983" y="552"/>
                  </a:lnTo>
                  <a:lnTo>
                    <a:pt x="771" y="2871"/>
                  </a:lnTo>
                </a:path>
              </a:pathLst>
            </a:custGeom>
            <a:solidFill>
              <a:srgbClr val="CECECE"/>
            </a:solidFill>
            <a:ln w="12700" cap="rnd" cmpd="sng">
              <a:noFill/>
              <a:prstDash val="solid"/>
              <a:round/>
              <a:headEnd type="none" w="med" len="med"/>
              <a:tailEnd type="none" w="med" len="med"/>
            </a:ln>
            <a:effectLst/>
          </p:spPr>
          <p:txBody>
            <a:bodyPr/>
            <a:lstStyle/>
            <a:p>
              <a:endParaRPr lang="en-US"/>
            </a:p>
          </p:txBody>
        </p:sp>
        <p:sp>
          <p:nvSpPr>
            <p:cNvPr id="95237" name="Freeform 5"/>
            <p:cNvSpPr>
              <a:spLocks/>
            </p:cNvSpPr>
            <p:nvPr/>
          </p:nvSpPr>
          <p:spPr bwMode="auto">
            <a:xfrm>
              <a:off x="2216" y="1899"/>
              <a:ext cx="3209" cy="2321"/>
            </a:xfrm>
            <a:custGeom>
              <a:avLst/>
              <a:gdLst/>
              <a:ahLst/>
              <a:cxnLst>
                <a:cxn ang="0">
                  <a:pos x="3208" y="0"/>
                </a:cxn>
                <a:cxn ang="0">
                  <a:pos x="3208" y="2320"/>
                </a:cxn>
                <a:cxn ang="0">
                  <a:pos x="0" y="2315"/>
                </a:cxn>
                <a:cxn ang="0">
                  <a:pos x="0" y="1764"/>
                </a:cxn>
                <a:cxn ang="0">
                  <a:pos x="642" y="1764"/>
                </a:cxn>
                <a:cxn ang="0">
                  <a:pos x="642" y="1323"/>
                </a:cxn>
                <a:cxn ang="0">
                  <a:pos x="1282" y="1323"/>
                </a:cxn>
                <a:cxn ang="0">
                  <a:pos x="1282" y="884"/>
                </a:cxn>
                <a:cxn ang="0">
                  <a:pos x="1924" y="884"/>
                </a:cxn>
                <a:cxn ang="0">
                  <a:pos x="1924" y="443"/>
                </a:cxn>
                <a:cxn ang="0">
                  <a:pos x="2566" y="443"/>
                </a:cxn>
                <a:cxn ang="0">
                  <a:pos x="2566" y="2"/>
                </a:cxn>
                <a:cxn ang="0">
                  <a:pos x="3208" y="0"/>
                </a:cxn>
              </a:cxnLst>
              <a:rect l="0" t="0" r="r" b="b"/>
              <a:pathLst>
                <a:path w="3209" h="2321">
                  <a:moveTo>
                    <a:pt x="3208" y="0"/>
                  </a:moveTo>
                  <a:lnTo>
                    <a:pt x="3208" y="2320"/>
                  </a:lnTo>
                  <a:lnTo>
                    <a:pt x="0" y="2315"/>
                  </a:lnTo>
                  <a:lnTo>
                    <a:pt x="0" y="1764"/>
                  </a:lnTo>
                  <a:lnTo>
                    <a:pt x="642" y="1764"/>
                  </a:lnTo>
                  <a:lnTo>
                    <a:pt x="642" y="1323"/>
                  </a:lnTo>
                  <a:lnTo>
                    <a:pt x="1282" y="1323"/>
                  </a:lnTo>
                  <a:lnTo>
                    <a:pt x="1282" y="884"/>
                  </a:lnTo>
                  <a:lnTo>
                    <a:pt x="1924" y="884"/>
                  </a:lnTo>
                  <a:lnTo>
                    <a:pt x="1924" y="443"/>
                  </a:lnTo>
                  <a:lnTo>
                    <a:pt x="2566" y="443"/>
                  </a:lnTo>
                  <a:lnTo>
                    <a:pt x="2566" y="2"/>
                  </a:lnTo>
                  <a:lnTo>
                    <a:pt x="3208" y="0"/>
                  </a:lnTo>
                </a:path>
              </a:pathLst>
            </a:custGeom>
            <a:solidFill>
              <a:srgbClr val="DADADA"/>
            </a:solidFill>
            <a:ln w="12700" cap="rnd" cmpd="sng">
              <a:noFill/>
              <a:prstDash val="solid"/>
              <a:round/>
              <a:headEnd type="none" w="med" len="med"/>
              <a:tailEnd type="none" w="med" len="med"/>
            </a:ln>
            <a:effectLst/>
          </p:spPr>
          <p:txBody>
            <a:bodyPr/>
            <a:lstStyle/>
            <a:p>
              <a:endParaRPr lang="en-US"/>
            </a:p>
          </p:txBody>
        </p:sp>
        <p:sp>
          <p:nvSpPr>
            <p:cNvPr id="95238" name="Freeform 6"/>
            <p:cNvSpPr>
              <a:spLocks/>
            </p:cNvSpPr>
            <p:nvPr/>
          </p:nvSpPr>
          <p:spPr bwMode="auto">
            <a:xfrm>
              <a:off x="1441" y="3119"/>
              <a:ext cx="1405" cy="542"/>
            </a:xfrm>
            <a:custGeom>
              <a:avLst/>
              <a:gdLst/>
              <a:ahLst/>
              <a:cxnLst>
                <a:cxn ang="0">
                  <a:pos x="0" y="0"/>
                </a:cxn>
                <a:cxn ang="0">
                  <a:pos x="638" y="0"/>
                </a:cxn>
                <a:cxn ang="0">
                  <a:pos x="1404" y="541"/>
                </a:cxn>
                <a:cxn ang="0">
                  <a:pos x="766" y="541"/>
                </a:cxn>
                <a:cxn ang="0">
                  <a:pos x="0" y="0"/>
                </a:cxn>
              </a:cxnLst>
              <a:rect l="0" t="0" r="r" b="b"/>
              <a:pathLst>
                <a:path w="1405" h="542">
                  <a:moveTo>
                    <a:pt x="0" y="0"/>
                  </a:moveTo>
                  <a:lnTo>
                    <a:pt x="638" y="0"/>
                  </a:lnTo>
                  <a:lnTo>
                    <a:pt x="1404" y="541"/>
                  </a:lnTo>
                  <a:lnTo>
                    <a:pt x="766" y="541"/>
                  </a:lnTo>
                  <a:lnTo>
                    <a:pt x="0" y="0"/>
                  </a:lnTo>
                </a:path>
              </a:pathLst>
            </a:custGeom>
            <a:solidFill>
              <a:srgbClr val="919191"/>
            </a:solidFill>
            <a:ln w="12700" cap="rnd" cmpd="sng">
              <a:noFill/>
              <a:prstDash val="solid"/>
              <a:round/>
              <a:headEnd type="none" w="med" len="med"/>
              <a:tailEnd type="none" w="med" len="med"/>
            </a:ln>
            <a:effectLst/>
          </p:spPr>
          <p:txBody>
            <a:bodyPr/>
            <a:lstStyle/>
            <a:p>
              <a:endParaRPr lang="en-US"/>
            </a:p>
          </p:txBody>
        </p:sp>
        <p:sp>
          <p:nvSpPr>
            <p:cNvPr id="95239" name="Freeform 7"/>
            <p:cNvSpPr>
              <a:spLocks/>
            </p:cNvSpPr>
            <p:nvPr/>
          </p:nvSpPr>
          <p:spPr bwMode="auto">
            <a:xfrm>
              <a:off x="2087" y="2677"/>
              <a:ext cx="1402" cy="542"/>
            </a:xfrm>
            <a:custGeom>
              <a:avLst/>
              <a:gdLst/>
              <a:ahLst/>
              <a:cxnLst>
                <a:cxn ang="0">
                  <a:pos x="0" y="0"/>
                </a:cxn>
                <a:cxn ang="0">
                  <a:pos x="638" y="0"/>
                </a:cxn>
                <a:cxn ang="0">
                  <a:pos x="1401" y="541"/>
                </a:cxn>
                <a:cxn ang="0">
                  <a:pos x="766" y="541"/>
                </a:cxn>
                <a:cxn ang="0">
                  <a:pos x="0" y="0"/>
                </a:cxn>
              </a:cxnLst>
              <a:rect l="0" t="0" r="r" b="b"/>
              <a:pathLst>
                <a:path w="1402" h="542">
                  <a:moveTo>
                    <a:pt x="0" y="0"/>
                  </a:moveTo>
                  <a:lnTo>
                    <a:pt x="638" y="0"/>
                  </a:lnTo>
                  <a:lnTo>
                    <a:pt x="1401" y="541"/>
                  </a:lnTo>
                  <a:lnTo>
                    <a:pt x="766" y="541"/>
                  </a:lnTo>
                  <a:lnTo>
                    <a:pt x="0" y="0"/>
                  </a:lnTo>
                </a:path>
              </a:pathLst>
            </a:custGeom>
            <a:solidFill>
              <a:srgbClr val="919191"/>
            </a:solidFill>
            <a:ln w="12700" cap="rnd" cmpd="sng">
              <a:noFill/>
              <a:prstDash val="solid"/>
              <a:round/>
              <a:headEnd type="none" w="med" len="med"/>
              <a:tailEnd type="none" w="med" len="med"/>
            </a:ln>
            <a:effectLst/>
          </p:spPr>
          <p:txBody>
            <a:bodyPr/>
            <a:lstStyle/>
            <a:p>
              <a:endParaRPr lang="en-US"/>
            </a:p>
          </p:txBody>
        </p:sp>
        <p:sp>
          <p:nvSpPr>
            <p:cNvPr id="95240" name="Freeform 8"/>
            <p:cNvSpPr>
              <a:spLocks/>
            </p:cNvSpPr>
            <p:nvPr/>
          </p:nvSpPr>
          <p:spPr bwMode="auto">
            <a:xfrm>
              <a:off x="2732" y="2234"/>
              <a:ext cx="1402" cy="541"/>
            </a:xfrm>
            <a:custGeom>
              <a:avLst/>
              <a:gdLst/>
              <a:ahLst/>
              <a:cxnLst>
                <a:cxn ang="0">
                  <a:pos x="0" y="0"/>
                </a:cxn>
                <a:cxn ang="0">
                  <a:pos x="638" y="0"/>
                </a:cxn>
                <a:cxn ang="0">
                  <a:pos x="1401" y="540"/>
                </a:cxn>
                <a:cxn ang="0">
                  <a:pos x="763" y="540"/>
                </a:cxn>
                <a:cxn ang="0">
                  <a:pos x="0" y="0"/>
                </a:cxn>
              </a:cxnLst>
              <a:rect l="0" t="0" r="r" b="b"/>
              <a:pathLst>
                <a:path w="1402" h="541">
                  <a:moveTo>
                    <a:pt x="0" y="0"/>
                  </a:moveTo>
                  <a:lnTo>
                    <a:pt x="638" y="0"/>
                  </a:lnTo>
                  <a:lnTo>
                    <a:pt x="1401" y="540"/>
                  </a:lnTo>
                  <a:lnTo>
                    <a:pt x="763" y="540"/>
                  </a:lnTo>
                  <a:lnTo>
                    <a:pt x="0" y="0"/>
                  </a:lnTo>
                </a:path>
              </a:pathLst>
            </a:custGeom>
            <a:solidFill>
              <a:srgbClr val="919191"/>
            </a:solidFill>
            <a:ln w="12700" cap="rnd" cmpd="sng">
              <a:noFill/>
              <a:prstDash val="solid"/>
              <a:round/>
              <a:headEnd type="none" w="med" len="med"/>
              <a:tailEnd type="none" w="med" len="med"/>
            </a:ln>
            <a:effectLst/>
          </p:spPr>
          <p:txBody>
            <a:bodyPr/>
            <a:lstStyle/>
            <a:p>
              <a:endParaRPr lang="en-US"/>
            </a:p>
          </p:txBody>
        </p:sp>
        <p:sp>
          <p:nvSpPr>
            <p:cNvPr id="95241" name="Freeform 9"/>
            <p:cNvSpPr>
              <a:spLocks/>
            </p:cNvSpPr>
            <p:nvPr/>
          </p:nvSpPr>
          <p:spPr bwMode="auto">
            <a:xfrm>
              <a:off x="3377" y="1790"/>
              <a:ext cx="1402" cy="542"/>
            </a:xfrm>
            <a:custGeom>
              <a:avLst/>
              <a:gdLst/>
              <a:ahLst/>
              <a:cxnLst>
                <a:cxn ang="0">
                  <a:pos x="0" y="0"/>
                </a:cxn>
                <a:cxn ang="0">
                  <a:pos x="635" y="0"/>
                </a:cxn>
                <a:cxn ang="0">
                  <a:pos x="1401" y="541"/>
                </a:cxn>
                <a:cxn ang="0">
                  <a:pos x="763" y="541"/>
                </a:cxn>
                <a:cxn ang="0">
                  <a:pos x="0" y="0"/>
                </a:cxn>
              </a:cxnLst>
              <a:rect l="0" t="0" r="r" b="b"/>
              <a:pathLst>
                <a:path w="1402" h="542">
                  <a:moveTo>
                    <a:pt x="0" y="0"/>
                  </a:moveTo>
                  <a:lnTo>
                    <a:pt x="635" y="0"/>
                  </a:lnTo>
                  <a:lnTo>
                    <a:pt x="1401" y="541"/>
                  </a:lnTo>
                  <a:lnTo>
                    <a:pt x="763" y="541"/>
                  </a:lnTo>
                  <a:lnTo>
                    <a:pt x="0" y="0"/>
                  </a:lnTo>
                </a:path>
              </a:pathLst>
            </a:custGeom>
            <a:solidFill>
              <a:srgbClr val="919191"/>
            </a:solidFill>
            <a:ln w="12700" cap="rnd" cmpd="sng">
              <a:noFill/>
              <a:prstDash val="solid"/>
              <a:round/>
              <a:headEnd type="none" w="med" len="med"/>
              <a:tailEnd type="none" w="med" len="med"/>
            </a:ln>
            <a:effectLst/>
          </p:spPr>
          <p:txBody>
            <a:bodyPr/>
            <a:lstStyle/>
            <a:p>
              <a:endParaRPr lang="en-US"/>
            </a:p>
          </p:txBody>
        </p:sp>
        <p:sp>
          <p:nvSpPr>
            <p:cNvPr id="95242" name="Freeform 10"/>
            <p:cNvSpPr>
              <a:spLocks/>
            </p:cNvSpPr>
            <p:nvPr/>
          </p:nvSpPr>
          <p:spPr bwMode="auto">
            <a:xfrm>
              <a:off x="4020" y="1347"/>
              <a:ext cx="1405" cy="541"/>
            </a:xfrm>
            <a:custGeom>
              <a:avLst/>
              <a:gdLst/>
              <a:ahLst/>
              <a:cxnLst>
                <a:cxn ang="0">
                  <a:pos x="0" y="0"/>
                </a:cxn>
                <a:cxn ang="0">
                  <a:pos x="638" y="0"/>
                </a:cxn>
                <a:cxn ang="0">
                  <a:pos x="1404" y="540"/>
                </a:cxn>
                <a:cxn ang="0">
                  <a:pos x="766" y="540"/>
                </a:cxn>
                <a:cxn ang="0">
                  <a:pos x="0" y="0"/>
                </a:cxn>
              </a:cxnLst>
              <a:rect l="0" t="0" r="r" b="b"/>
              <a:pathLst>
                <a:path w="1405" h="541">
                  <a:moveTo>
                    <a:pt x="0" y="0"/>
                  </a:moveTo>
                  <a:lnTo>
                    <a:pt x="638" y="0"/>
                  </a:lnTo>
                  <a:lnTo>
                    <a:pt x="1404" y="540"/>
                  </a:lnTo>
                  <a:lnTo>
                    <a:pt x="766" y="540"/>
                  </a:lnTo>
                  <a:lnTo>
                    <a:pt x="0" y="0"/>
                  </a:lnTo>
                </a:path>
              </a:pathLst>
            </a:custGeom>
            <a:solidFill>
              <a:srgbClr val="919191"/>
            </a:solidFill>
            <a:ln w="12700" cap="rnd" cmpd="sng">
              <a:noFill/>
              <a:prstDash val="solid"/>
              <a:round/>
              <a:headEnd type="none" w="med" len="med"/>
              <a:tailEnd type="none" w="med" len="med"/>
            </a:ln>
            <a:effectLst/>
          </p:spPr>
          <p:txBody>
            <a:bodyPr/>
            <a:lstStyle/>
            <a:p>
              <a:endParaRPr lang="en-US"/>
            </a:p>
          </p:txBody>
        </p:sp>
      </p:grpSp>
      <p:sp>
        <p:nvSpPr>
          <p:cNvPr id="95243" name="Rectangle 11"/>
          <p:cNvSpPr>
            <a:spLocks noChangeArrowheads="1"/>
          </p:cNvSpPr>
          <p:nvPr/>
        </p:nvSpPr>
        <p:spPr bwMode="auto">
          <a:xfrm>
            <a:off x="1808163" y="6029325"/>
            <a:ext cx="1584325" cy="515938"/>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wrap="none" lIns="90488" tIns="44450" rIns="90488" bIns="44450">
            <a:spAutoFit/>
          </a:bodyPr>
          <a:lstStyle/>
          <a:p>
            <a:pPr eaLnBrk="0" hangingPunct="0"/>
            <a:r>
              <a:rPr lang="en-US" sz="2800" b="1" i="1">
                <a:solidFill>
                  <a:srgbClr val="FAFD00"/>
                </a:solidFill>
                <a:effectLst>
                  <a:outerShdw blurRad="38100" dist="38100" dir="2700000" algn="tl">
                    <a:srgbClr val="000000"/>
                  </a:outerShdw>
                </a:effectLst>
              </a:rPr>
              <a:t>Nominal</a:t>
            </a:r>
          </a:p>
        </p:txBody>
      </p:sp>
      <p:sp>
        <p:nvSpPr>
          <p:cNvPr id="95244" name="Rectangle 12"/>
          <p:cNvSpPr>
            <a:spLocks noChangeArrowheads="1"/>
          </p:cNvSpPr>
          <p:nvPr/>
        </p:nvSpPr>
        <p:spPr bwMode="auto">
          <a:xfrm>
            <a:off x="4017963" y="4505325"/>
            <a:ext cx="1447800" cy="515938"/>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wrap="none" lIns="90488" tIns="44450" rIns="90488" bIns="44450">
            <a:spAutoFit/>
          </a:bodyPr>
          <a:lstStyle/>
          <a:p>
            <a:pPr eaLnBrk="0" hangingPunct="0"/>
            <a:r>
              <a:rPr lang="en-US" sz="2800" b="1" i="1">
                <a:solidFill>
                  <a:srgbClr val="FAFD00"/>
                </a:solidFill>
                <a:effectLst>
                  <a:outerShdw blurRad="38100" dist="38100" dir="2700000" algn="tl">
                    <a:srgbClr val="000000"/>
                  </a:outerShdw>
                </a:effectLst>
              </a:rPr>
              <a:t>Interval</a:t>
            </a:r>
          </a:p>
        </p:txBody>
      </p:sp>
      <p:sp>
        <p:nvSpPr>
          <p:cNvPr id="95245" name="Rectangle 13"/>
          <p:cNvSpPr>
            <a:spLocks noChangeArrowheads="1"/>
          </p:cNvSpPr>
          <p:nvPr/>
        </p:nvSpPr>
        <p:spPr bwMode="auto">
          <a:xfrm>
            <a:off x="5389563" y="3819525"/>
            <a:ext cx="1071562" cy="515938"/>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wrap="none" lIns="90488" tIns="44450" rIns="90488" bIns="44450">
            <a:spAutoFit/>
          </a:bodyPr>
          <a:lstStyle/>
          <a:p>
            <a:pPr eaLnBrk="0" hangingPunct="0"/>
            <a:r>
              <a:rPr lang="en-US" sz="2800" b="1" i="1">
                <a:solidFill>
                  <a:srgbClr val="FAFD00"/>
                </a:solidFill>
                <a:effectLst>
                  <a:outerShdw blurRad="38100" dist="38100" dir="2700000" algn="tl">
                    <a:srgbClr val="000000"/>
                  </a:outerShdw>
                </a:effectLst>
              </a:rPr>
              <a:t>Ratio</a:t>
            </a:r>
          </a:p>
        </p:txBody>
      </p:sp>
      <p:sp>
        <p:nvSpPr>
          <p:cNvPr id="95246" name="Rectangle 14"/>
          <p:cNvSpPr>
            <a:spLocks noChangeArrowheads="1"/>
          </p:cNvSpPr>
          <p:nvPr/>
        </p:nvSpPr>
        <p:spPr bwMode="auto">
          <a:xfrm>
            <a:off x="3490913" y="6127750"/>
            <a:ext cx="4452937" cy="393700"/>
          </a:xfrm>
          <a:prstGeom prst="rect">
            <a:avLst/>
          </a:prstGeom>
          <a:noFill/>
          <a:ln w="12700">
            <a:noFill/>
            <a:miter lim="800000"/>
            <a:headEnd/>
            <a:tailEnd/>
          </a:ln>
          <a:effectLst/>
        </p:spPr>
        <p:txBody>
          <a:bodyPr wrap="none" lIns="90488" tIns="44450" rIns="90488" bIns="44450">
            <a:spAutoFit/>
          </a:bodyPr>
          <a:lstStyle/>
          <a:p>
            <a:pPr eaLnBrk="0" hangingPunct="0"/>
            <a:r>
              <a:rPr lang="en-US" sz="2000" b="1" i="1">
                <a:solidFill>
                  <a:schemeClr val="accent2"/>
                </a:solidFill>
              </a:rPr>
              <a:t>Attributes are only named; weakest</a:t>
            </a:r>
          </a:p>
        </p:txBody>
      </p:sp>
      <p:sp>
        <p:nvSpPr>
          <p:cNvPr id="95247" name="Rectangle 15"/>
          <p:cNvSpPr>
            <a:spLocks noChangeArrowheads="1"/>
          </p:cNvSpPr>
          <p:nvPr/>
        </p:nvSpPr>
        <p:spPr bwMode="auto">
          <a:xfrm>
            <a:off x="4557713" y="5289550"/>
            <a:ext cx="3270250" cy="393700"/>
          </a:xfrm>
          <a:prstGeom prst="rect">
            <a:avLst/>
          </a:prstGeom>
          <a:noFill/>
          <a:ln w="12700">
            <a:noFill/>
            <a:miter lim="800000"/>
            <a:headEnd/>
            <a:tailEnd/>
          </a:ln>
          <a:effectLst/>
        </p:spPr>
        <p:txBody>
          <a:bodyPr wrap="none" lIns="90488" tIns="44450" rIns="90488" bIns="44450">
            <a:spAutoFit/>
          </a:bodyPr>
          <a:lstStyle/>
          <a:p>
            <a:pPr eaLnBrk="0" hangingPunct="0"/>
            <a:r>
              <a:rPr lang="en-US" sz="2000" b="1" i="1">
                <a:solidFill>
                  <a:schemeClr val="accent2"/>
                </a:solidFill>
              </a:rPr>
              <a:t>Attributes can be ordered</a:t>
            </a:r>
          </a:p>
        </p:txBody>
      </p:sp>
      <p:sp>
        <p:nvSpPr>
          <p:cNvPr id="95248" name="Rectangle 16"/>
          <p:cNvSpPr>
            <a:spLocks noChangeArrowheads="1"/>
          </p:cNvSpPr>
          <p:nvPr/>
        </p:nvSpPr>
        <p:spPr bwMode="auto">
          <a:xfrm>
            <a:off x="5624513" y="4603750"/>
            <a:ext cx="2944812" cy="393700"/>
          </a:xfrm>
          <a:prstGeom prst="rect">
            <a:avLst/>
          </a:prstGeom>
          <a:noFill/>
          <a:ln w="12700">
            <a:noFill/>
            <a:miter lim="800000"/>
            <a:headEnd/>
            <a:tailEnd/>
          </a:ln>
          <a:effectLst/>
        </p:spPr>
        <p:txBody>
          <a:bodyPr wrap="none" lIns="90488" tIns="44450" rIns="90488" bIns="44450">
            <a:spAutoFit/>
          </a:bodyPr>
          <a:lstStyle/>
          <a:p>
            <a:pPr eaLnBrk="0" hangingPunct="0"/>
            <a:r>
              <a:rPr lang="en-US" sz="2000" b="1" i="1">
                <a:solidFill>
                  <a:schemeClr val="accent2"/>
                </a:solidFill>
              </a:rPr>
              <a:t>Distance is meaningful</a:t>
            </a:r>
          </a:p>
        </p:txBody>
      </p:sp>
      <p:sp>
        <p:nvSpPr>
          <p:cNvPr id="95249" name="Rectangle 17"/>
          <p:cNvSpPr>
            <a:spLocks noChangeArrowheads="1"/>
          </p:cNvSpPr>
          <p:nvPr/>
        </p:nvSpPr>
        <p:spPr bwMode="auto">
          <a:xfrm>
            <a:off x="6615113" y="3917950"/>
            <a:ext cx="1860550" cy="393700"/>
          </a:xfrm>
          <a:prstGeom prst="rect">
            <a:avLst/>
          </a:prstGeom>
          <a:noFill/>
          <a:ln w="12700">
            <a:noFill/>
            <a:miter lim="800000"/>
            <a:headEnd/>
            <a:tailEnd/>
          </a:ln>
          <a:effectLst/>
        </p:spPr>
        <p:txBody>
          <a:bodyPr wrap="none" lIns="90488" tIns="44450" rIns="90488" bIns="44450">
            <a:spAutoFit/>
          </a:bodyPr>
          <a:lstStyle/>
          <a:p>
            <a:pPr eaLnBrk="0" hangingPunct="0"/>
            <a:r>
              <a:rPr lang="en-US" sz="2000" b="1" i="1">
                <a:solidFill>
                  <a:schemeClr val="accent2"/>
                </a:solidFill>
              </a:rPr>
              <a:t>Absolute zero</a:t>
            </a:r>
          </a:p>
        </p:txBody>
      </p:sp>
      <p:grpSp>
        <p:nvGrpSpPr>
          <p:cNvPr id="95250" name="Group 18"/>
          <p:cNvGrpSpPr>
            <a:grpSpLocks/>
          </p:cNvGrpSpPr>
          <p:nvPr/>
        </p:nvGrpSpPr>
        <p:grpSpPr bwMode="auto">
          <a:xfrm>
            <a:off x="1420813" y="1344613"/>
            <a:ext cx="2952750" cy="4495800"/>
            <a:chOff x="895" y="847"/>
            <a:chExt cx="1860" cy="2832"/>
          </a:xfrm>
        </p:grpSpPr>
        <p:grpSp>
          <p:nvGrpSpPr>
            <p:cNvPr id="95251" name="Group 19"/>
            <p:cNvGrpSpPr>
              <a:grpSpLocks/>
            </p:cNvGrpSpPr>
            <p:nvPr/>
          </p:nvGrpSpPr>
          <p:grpSpPr bwMode="auto">
            <a:xfrm>
              <a:off x="1828" y="1413"/>
              <a:ext cx="147" cy="251"/>
              <a:chOff x="1828" y="1413"/>
              <a:chExt cx="147" cy="251"/>
            </a:xfrm>
          </p:grpSpPr>
          <p:sp>
            <p:nvSpPr>
              <p:cNvPr id="95252" name="Freeform 20"/>
              <p:cNvSpPr>
                <a:spLocks/>
              </p:cNvSpPr>
              <p:nvPr/>
            </p:nvSpPr>
            <p:spPr bwMode="auto">
              <a:xfrm>
                <a:off x="1828" y="1413"/>
                <a:ext cx="123" cy="248"/>
              </a:xfrm>
              <a:custGeom>
                <a:avLst/>
                <a:gdLst/>
                <a:ahLst/>
                <a:cxnLst>
                  <a:cxn ang="0">
                    <a:pos x="55" y="247"/>
                  </a:cxn>
                  <a:cxn ang="0">
                    <a:pos x="47" y="197"/>
                  </a:cxn>
                  <a:cxn ang="0">
                    <a:pos x="28" y="166"/>
                  </a:cxn>
                  <a:cxn ang="0">
                    <a:pos x="17" y="128"/>
                  </a:cxn>
                  <a:cxn ang="0">
                    <a:pos x="22" y="96"/>
                  </a:cxn>
                  <a:cxn ang="0">
                    <a:pos x="26" y="76"/>
                  </a:cxn>
                  <a:cxn ang="0">
                    <a:pos x="17" y="45"/>
                  </a:cxn>
                  <a:cxn ang="0">
                    <a:pos x="0" y="21"/>
                  </a:cxn>
                  <a:cxn ang="0">
                    <a:pos x="10" y="4"/>
                  </a:cxn>
                  <a:cxn ang="0">
                    <a:pos x="28" y="0"/>
                  </a:cxn>
                  <a:cxn ang="0">
                    <a:pos x="46" y="4"/>
                  </a:cxn>
                  <a:cxn ang="0">
                    <a:pos x="56" y="17"/>
                  </a:cxn>
                  <a:cxn ang="0">
                    <a:pos x="65" y="28"/>
                  </a:cxn>
                  <a:cxn ang="0">
                    <a:pos x="98" y="74"/>
                  </a:cxn>
                  <a:cxn ang="0">
                    <a:pos x="122" y="118"/>
                  </a:cxn>
                  <a:cxn ang="0">
                    <a:pos x="113" y="176"/>
                  </a:cxn>
                  <a:cxn ang="0">
                    <a:pos x="100" y="247"/>
                  </a:cxn>
                  <a:cxn ang="0">
                    <a:pos x="55" y="247"/>
                  </a:cxn>
                </a:cxnLst>
                <a:rect l="0" t="0" r="r" b="b"/>
                <a:pathLst>
                  <a:path w="123" h="248">
                    <a:moveTo>
                      <a:pt x="55" y="247"/>
                    </a:moveTo>
                    <a:lnTo>
                      <a:pt x="47" y="197"/>
                    </a:lnTo>
                    <a:lnTo>
                      <a:pt x="28" y="166"/>
                    </a:lnTo>
                    <a:lnTo>
                      <a:pt x="17" y="128"/>
                    </a:lnTo>
                    <a:lnTo>
                      <a:pt x="22" y="96"/>
                    </a:lnTo>
                    <a:lnTo>
                      <a:pt x="26" y="76"/>
                    </a:lnTo>
                    <a:lnTo>
                      <a:pt x="17" y="45"/>
                    </a:lnTo>
                    <a:lnTo>
                      <a:pt x="0" y="21"/>
                    </a:lnTo>
                    <a:lnTo>
                      <a:pt x="10" y="4"/>
                    </a:lnTo>
                    <a:lnTo>
                      <a:pt x="28" y="0"/>
                    </a:lnTo>
                    <a:lnTo>
                      <a:pt x="46" y="4"/>
                    </a:lnTo>
                    <a:lnTo>
                      <a:pt x="56" y="17"/>
                    </a:lnTo>
                    <a:lnTo>
                      <a:pt x="65" y="28"/>
                    </a:lnTo>
                    <a:lnTo>
                      <a:pt x="98" y="74"/>
                    </a:lnTo>
                    <a:lnTo>
                      <a:pt x="122" y="118"/>
                    </a:lnTo>
                    <a:lnTo>
                      <a:pt x="113" y="176"/>
                    </a:lnTo>
                    <a:lnTo>
                      <a:pt x="100" y="247"/>
                    </a:lnTo>
                    <a:lnTo>
                      <a:pt x="55" y="247"/>
                    </a:lnTo>
                  </a:path>
                </a:pathLst>
              </a:custGeom>
              <a:solidFill>
                <a:srgbClr val="FFE0C0"/>
              </a:solidFill>
              <a:ln w="12700" cap="rnd" cmpd="sng">
                <a:solidFill>
                  <a:srgbClr val="000000"/>
                </a:solidFill>
                <a:prstDash val="solid"/>
                <a:round/>
                <a:headEnd type="none" w="med" len="med"/>
                <a:tailEnd type="none" w="med" len="med"/>
              </a:ln>
              <a:effectLst/>
            </p:spPr>
            <p:txBody>
              <a:bodyPr/>
              <a:lstStyle/>
              <a:p>
                <a:endParaRPr lang="en-US"/>
              </a:p>
            </p:txBody>
          </p:sp>
          <p:sp>
            <p:nvSpPr>
              <p:cNvPr id="95253" name="Freeform 21"/>
              <p:cNvSpPr>
                <a:spLocks/>
              </p:cNvSpPr>
              <p:nvPr/>
            </p:nvSpPr>
            <p:spPr bwMode="auto">
              <a:xfrm>
                <a:off x="1850" y="1609"/>
                <a:ext cx="125" cy="55"/>
              </a:xfrm>
              <a:custGeom>
                <a:avLst/>
                <a:gdLst/>
                <a:ahLst/>
                <a:cxnLst>
                  <a:cxn ang="0">
                    <a:pos x="0" y="0"/>
                  </a:cxn>
                  <a:cxn ang="0">
                    <a:pos x="6" y="54"/>
                  </a:cxn>
                  <a:cxn ang="0">
                    <a:pos x="124" y="54"/>
                  </a:cxn>
                  <a:cxn ang="0">
                    <a:pos x="118" y="0"/>
                  </a:cxn>
                  <a:cxn ang="0">
                    <a:pos x="73" y="7"/>
                  </a:cxn>
                  <a:cxn ang="0">
                    <a:pos x="0" y="0"/>
                  </a:cxn>
                </a:cxnLst>
                <a:rect l="0" t="0" r="r" b="b"/>
                <a:pathLst>
                  <a:path w="125" h="55">
                    <a:moveTo>
                      <a:pt x="0" y="0"/>
                    </a:moveTo>
                    <a:lnTo>
                      <a:pt x="6" y="54"/>
                    </a:lnTo>
                    <a:lnTo>
                      <a:pt x="124" y="54"/>
                    </a:lnTo>
                    <a:lnTo>
                      <a:pt x="118" y="0"/>
                    </a:lnTo>
                    <a:lnTo>
                      <a:pt x="73" y="7"/>
                    </a:lnTo>
                    <a:lnTo>
                      <a:pt x="0" y="0"/>
                    </a:lnTo>
                  </a:path>
                </a:pathLst>
              </a:custGeom>
              <a:solidFill>
                <a:srgbClr val="FFFFFF"/>
              </a:solidFill>
              <a:ln w="12700" cap="rnd" cmpd="sng">
                <a:solidFill>
                  <a:srgbClr val="000000"/>
                </a:solidFill>
                <a:prstDash val="solid"/>
                <a:round/>
                <a:headEnd type="none" w="med" len="med"/>
                <a:tailEnd type="none" w="med" len="med"/>
              </a:ln>
              <a:effectLst/>
            </p:spPr>
            <p:txBody>
              <a:bodyPr/>
              <a:lstStyle/>
              <a:p>
                <a:endParaRPr lang="en-US"/>
              </a:p>
            </p:txBody>
          </p:sp>
        </p:grpSp>
        <p:sp>
          <p:nvSpPr>
            <p:cNvPr id="95254" name="Freeform 22"/>
            <p:cNvSpPr>
              <a:spLocks/>
            </p:cNvSpPr>
            <p:nvPr/>
          </p:nvSpPr>
          <p:spPr bwMode="auto">
            <a:xfrm>
              <a:off x="1111" y="1605"/>
              <a:ext cx="584" cy="773"/>
            </a:xfrm>
            <a:custGeom>
              <a:avLst/>
              <a:gdLst/>
              <a:ahLst/>
              <a:cxnLst>
                <a:cxn ang="0">
                  <a:pos x="34" y="133"/>
                </a:cxn>
                <a:cxn ang="0">
                  <a:pos x="80" y="93"/>
                </a:cxn>
                <a:cxn ang="0">
                  <a:pos x="263" y="36"/>
                </a:cxn>
                <a:cxn ang="0">
                  <a:pos x="376" y="6"/>
                </a:cxn>
                <a:cxn ang="0">
                  <a:pos x="417" y="0"/>
                </a:cxn>
                <a:cxn ang="0">
                  <a:pos x="473" y="87"/>
                </a:cxn>
                <a:cxn ang="0">
                  <a:pos x="503" y="185"/>
                </a:cxn>
                <a:cxn ang="0">
                  <a:pos x="519" y="278"/>
                </a:cxn>
                <a:cxn ang="0">
                  <a:pos x="519" y="445"/>
                </a:cxn>
                <a:cxn ang="0">
                  <a:pos x="583" y="610"/>
                </a:cxn>
                <a:cxn ang="0">
                  <a:pos x="576" y="687"/>
                </a:cxn>
                <a:cxn ang="0">
                  <a:pos x="490" y="732"/>
                </a:cxn>
                <a:cxn ang="0">
                  <a:pos x="269" y="772"/>
                </a:cxn>
                <a:cxn ang="0">
                  <a:pos x="189" y="726"/>
                </a:cxn>
                <a:cxn ang="0">
                  <a:pos x="138" y="594"/>
                </a:cxn>
                <a:cxn ang="0">
                  <a:pos x="97" y="449"/>
                </a:cxn>
                <a:cxn ang="0">
                  <a:pos x="22" y="374"/>
                </a:cxn>
                <a:cxn ang="0">
                  <a:pos x="5" y="295"/>
                </a:cxn>
                <a:cxn ang="0">
                  <a:pos x="0" y="197"/>
                </a:cxn>
                <a:cxn ang="0">
                  <a:pos x="34" y="133"/>
                </a:cxn>
              </a:cxnLst>
              <a:rect l="0" t="0" r="r" b="b"/>
              <a:pathLst>
                <a:path w="584" h="773">
                  <a:moveTo>
                    <a:pt x="34" y="133"/>
                  </a:moveTo>
                  <a:lnTo>
                    <a:pt x="80" y="93"/>
                  </a:lnTo>
                  <a:lnTo>
                    <a:pt x="263" y="36"/>
                  </a:lnTo>
                  <a:lnTo>
                    <a:pt x="376" y="6"/>
                  </a:lnTo>
                  <a:lnTo>
                    <a:pt x="417" y="0"/>
                  </a:lnTo>
                  <a:lnTo>
                    <a:pt x="473" y="87"/>
                  </a:lnTo>
                  <a:lnTo>
                    <a:pt x="503" y="185"/>
                  </a:lnTo>
                  <a:lnTo>
                    <a:pt x="519" y="278"/>
                  </a:lnTo>
                  <a:lnTo>
                    <a:pt x="519" y="445"/>
                  </a:lnTo>
                  <a:lnTo>
                    <a:pt x="583" y="610"/>
                  </a:lnTo>
                  <a:lnTo>
                    <a:pt x="576" y="687"/>
                  </a:lnTo>
                  <a:lnTo>
                    <a:pt x="490" y="732"/>
                  </a:lnTo>
                  <a:lnTo>
                    <a:pt x="269" y="772"/>
                  </a:lnTo>
                  <a:lnTo>
                    <a:pt x="189" y="726"/>
                  </a:lnTo>
                  <a:lnTo>
                    <a:pt x="138" y="594"/>
                  </a:lnTo>
                  <a:lnTo>
                    <a:pt x="97" y="449"/>
                  </a:lnTo>
                  <a:lnTo>
                    <a:pt x="22" y="374"/>
                  </a:lnTo>
                  <a:lnTo>
                    <a:pt x="5" y="295"/>
                  </a:lnTo>
                  <a:lnTo>
                    <a:pt x="0" y="197"/>
                  </a:lnTo>
                  <a:lnTo>
                    <a:pt x="34" y="133"/>
                  </a:lnTo>
                </a:path>
              </a:pathLst>
            </a:custGeom>
            <a:solidFill>
              <a:srgbClr val="FFFFFF"/>
            </a:solidFill>
            <a:ln w="12700" cap="rnd" cmpd="sng">
              <a:solidFill>
                <a:srgbClr val="000000"/>
              </a:solidFill>
              <a:prstDash val="solid"/>
              <a:round/>
              <a:headEnd type="none" w="med" len="med"/>
              <a:tailEnd type="none" w="med" len="med"/>
            </a:ln>
            <a:effectLst/>
          </p:spPr>
          <p:txBody>
            <a:bodyPr/>
            <a:lstStyle/>
            <a:p>
              <a:endParaRPr lang="en-US"/>
            </a:p>
          </p:txBody>
        </p:sp>
        <p:grpSp>
          <p:nvGrpSpPr>
            <p:cNvPr id="95255" name="Group 23"/>
            <p:cNvGrpSpPr>
              <a:grpSpLocks/>
            </p:cNvGrpSpPr>
            <p:nvPr/>
          </p:nvGrpSpPr>
          <p:grpSpPr bwMode="auto">
            <a:xfrm>
              <a:off x="1353" y="1577"/>
              <a:ext cx="639" cy="847"/>
              <a:chOff x="1353" y="1577"/>
              <a:chExt cx="639" cy="847"/>
            </a:xfrm>
          </p:grpSpPr>
          <p:sp>
            <p:nvSpPr>
              <p:cNvPr id="95256" name="Freeform 24"/>
              <p:cNvSpPr>
                <a:spLocks/>
              </p:cNvSpPr>
              <p:nvPr/>
            </p:nvSpPr>
            <p:spPr bwMode="auto">
              <a:xfrm>
                <a:off x="1353" y="1577"/>
                <a:ext cx="639" cy="847"/>
              </a:xfrm>
              <a:custGeom>
                <a:avLst/>
                <a:gdLst/>
                <a:ahLst/>
                <a:cxnLst>
                  <a:cxn ang="0">
                    <a:pos x="0" y="52"/>
                  </a:cxn>
                  <a:cxn ang="0">
                    <a:pos x="35" y="102"/>
                  </a:cxn>
                  <a:cxn ang="0">
                    <a:pos x="81" y="177"/>
                  </a:cxn>
                  <a:cxn ang="0">
                    <a:pos x="127" y="276"/>
                  </a:cxn>
                  <a:cxn ang="0">
                    <a:pos x="164" y="374"/>
                  </a:cxn>
                  <a:cxn ang="0">
                    <a:pos x="190" y="453"/>
                  </a:cxn>
                  <a:cxn ang="0">
                    <a:pos x="235" y="617"/>
                  </a:cxn>
                  <a:cxn ang="0">
                    <a:pos x="248" y="667"/>
                  </a:cxn>
                  <a:cxn ang="0">
                    <a:pos x="267" y="699"/>
                  </a:cxn>
                  <a:cxn ang="0">
                    <a:pos x="283" y="726"/>
                  </a:cxn>
                  <a:cxn ang="0">
                    <a:pos x="409" y="811"/>
                  </a:cxn>
                  <a:cxn ang="0">
                    <a:pos x="456" y="846"/>
                  </a:cxn>
                  <a:cxn ang="0">
                    <a:pos x="450" y="760"/>
                  </a:cxn>
                  <a:cxn ang="0">
                    <a:pos x="429" y="689"/>
                  </a:cxn>
                  <a:cxn ang="0">
                    <a:pos x="405" y="616"/>
                  </a:cxn>
                  <a:cxn ang="0">
                    <a:pos x="348" y="525"/>
                  </a:cxn>
                  <a:cxn ang="0">
                    <a:pos x="312" y="425"/>
                  </a:cxn>
                  <a:cxn ang="0">
                    <a:pos x="295" y="276"/>
                  </a:cxn>
                  <a:cxn ang="0">
                    <a:pos x="370" y="334"/>
                  </a:cxn>
                  <a:cxn ang="0">
                    <a:pos x="439" y="381"/>
                  </a:cxn>
                  <a:cxn ang="0">
                    <a:pos x="508" y="403"/>
                  </a:cxn>
                  <a:cxn ang="0">
                    <a:pos x="552" y="414"/>
                  </a:cxn>
                  <a:cxn ang="0">
                    <a:pos x="587" y="409"/>
                  </a:cxn>
                  <a:cxn ang="0">
                    <a:pos x="609" y="381"/>
                  </a:cxn>
                  <a:cxn ang="0">
                    <a:pos x="633" y="302"/>
                  </a:cxn>
                  <a:cxn ang="0">
                    <a:pos x="638" y="244"/>
                  </a:cxn>
                  <a:cxn ang="0">
                    <a:pos x="638" y="147"/>
                  </a:cxn>
                  <a:cxn ang="0">
                    <a:pos x="638" y="66"/>
                  </a:cxn>
                  <a:cxn ang="0">
                    <a:pos x="535" y="68"/>
                  </a:cxn>
                  <a:cxn ang="0">
                    <a:pos x="490" y="58"/>
                  </a:cxn>
                  <a:cxn ang="0">
                    <a:pos x="484" y="149"/>
                  </a:cxn>
                  <a:cxn ang="0">
                    <a:pos x="473" y="178"/>
                  </a:cxn>
                  <a:cxn ang="0">
                    <a:pos x="405" y="144"/>
                  </a:cxn>
                  <a:cxn ang="0">
                    <a:pos x="358" y="104"/>
                  </a:cxn>
                  <a:cxn ang="0">
                    <a:pos x="272" y="58"/>
                  </a:cxn>
                  <a:cxn ang="0">
                    <a:pos x="210" y="17"/>
                  </a:cxn>
                  <a:cxn ang="0">
                    <a:pos x="154" y="0"/>
                  </a:cxn>
                  <a:cxn ang="0">
                    <a:pos x="85" y="28"/>
                  </a:cxn>
                  <a:cxn ang="0">
                    <a:pos x="0" y="52"/>
                  </a:cxn>
                </a:cxnLst>
                <a:rect l="0" t="0" r="r" b="b"/>
                <a:pathLst>
                  <a:path w="639" h="847">
                    <a:moveTo>
                      <a:pt x="0" y="52"/>
                    </a:moveTo>
                    <a:lnTo>
                      <a:pt x="35" y="102"/>
                    </a:lnTo>
                    <a:lnTo>
                      <a:pt x="81" y="177"/>
                    </a:lnTo>
                    <a:lnTo>
                      <a:pt x="127" y="276"/>
                    </a:lnTo>
                    <a:lnTo>
                      <a:pt x="164" y="374"/>
                    </a:lnTo>
                    <a:lnTo>
                      <a:pt x="190" y="453"/>
                    </a:lnTo>
                    <a:lnTo>
                      <a:pt x="235" y="617"/>
                    </a:lnTo>
                    <a:lnTo>
                      <a:pt x="248" y="667"/>
                    </a:lnTo>
                    <a:lnTo>
                      <a:pt x="267" y="699"/>
                    </a:lnTo>
                    <a:lnTo>
                      <a:pt x="283" y="726"/>
                    </a:lnTo>
                    <a:lnTo>
                      <a:pt x="409" y="811"/>
                    </a:lnTo>
                    <a:lnTo>
                      <a:pt x="456" y="846"/>
                    </a:lnTo>
                    <a:lnTo>
                      <a:pt x="450" y="760"/>
                    </a:lnTo>
                    <a:lnTo>
                      <a:pt x="429" y="689"/>
                    </a:lnTo>
                    <a:lnTo>
                      <a:pt x="405" y="616"/>
                    </a:lnTo>
                    <a:lnTo>
                      <a:pt x="348" y="525"/>
                    </a:lnTo>
                    <a:lnTo>
                      <a:pt x="312" y="425"/>
                    </a:lnTo>
                    <a:lnTo>
                      <a:pt x="295" y="276"/>
                    </a:lnTo>
                    <a:lnTo>
                      <a:pt x="370" y="334"/>
                    </a:lnTo>
                    <a:lnTo>
                      <a:pt x="439" y="381"/>
                    </a:lnTo>
                    <a:lnTo>
                      <a:pt x="508" y="403"/>
                    </a:lnTo>
                    <a:lnTo>
                      <a:pt x="552" y="414"/>
                    </a:lnTo>
                    <a:lnTo>
                      <a:pt x="587" y="409"/>
                    </a:lnTo>
                    <a:lnTo>
                      <a:pt x="609" y="381"/>
                    </a:lnTo>
                    <a:lnTo>
                      <a:pt x="633" y="302"/>
                    </a:lnTo>
                    <a:lnTo>
                      <a:pt x="638" y="244"/>
                    </a:lnTo>
                    <a:lnTo>
                      <a:pt x="638" y="147"/>
                    </a:lnTo>
                    <a:lnTo>
                      <a:pt x="638" y="66"/>
                    </a:lnTo>
                    <a:lnTo>
                      <a:pt x="535" y="68"/>
                    </a:lnTo>
                    <a:lnTo>
                      <a:pt x="490" y="58"/>
                    </a:lnTo>
                    <a:lnTo>
                      <a:pt x="484" y="149"/>
                    </a:lnTo>
                    <a:lnTo>
                      <a:pt x="473" y="178"/>
                    </a:lnTo>
                    <a:lnTo>
                      <a:pt x="405" y="144"/>
                    </a:lnTo>
                    <a:lnTo>
                      <a:pt x="358" y="104"/>
                    </a:lnTo>
                    <a:lnTo>
                      <a:pt x="272" y="58"/>
                    </a:lnTo>
                    <a:lnTo>
                      <a:pt x="210" y="17"/>
                    </a:lnTo>
                    <a:lnTo>
                      <a:pt x="154" y="0"/>
                    </a:lnTo>
                    <a:lnTo>
                      <a:pt x="85" y="28"/>
                    </a:lnTo>
                    <a:lnTo>
                      <a:pt x="0" y="52"/>
                    </a:lnTo>
                  </a:path>
                </a:pathLst>
              </a:custGeom>
              <a:solidFill>
                <a:srgbClr val="0000FF"/>
              </a:solidFill>
              <a:ln w="12700" cap="rnd" cmpd="sng">
                <a:solidFill>
                  <a:srgbClr val="000000"/>
                </a:solidFill>
                <a:prstDash val="solid"/>
                <a:round/>
                <a:headEnd type="none" w="med" len="med"/>
                <a:tailEnd type="none" w="med" len="med"/>
              </a:ln>
              <a:effectLst/>
            </p:spPr>
            <p:txBody>
              <a:bodyPr/>
              <a:lstStyle/>
              <a:p>
                <a:endParaRPr lang="en-US"/>
              </a:p>
            </p:txBody>
          </p:sp>
          <p:sp>
            <p:nvSpPr>
              <p:cNvPr id="95257" name="Freeform 25"/>
              <p:cNvSpPr>
                <a:spLocks/>
              </p:cNvSpPr>
              <p:nvPr/>
            </p:nvSpPr>
            <p:spPr bwMode="auto">
              <a:xfrm>
                <a:off x="1395" y="1618"/>
                <a:ext cx="180" cy="514"/>
              </a:xfrm>
              <a:custGeom>
                <a:avLst/>
                <a:gdLst/>
                <a:ahLst/>
                <a:cxnLst>
                  <a:cxn ang="0">
                    <a:pos x="0" y="0"/>
                  </a:cxn>
                  <a:cxn ang="0">
                    <a:pos x="78" y="35"/>
                  </a:cxn>
                  <a:cxn ang="0">
                    <a:pos x="71" y="96"/>
                  </a:cxn>
                  <a:cxn ang="0">
                    <a:pos x="121" y="99"/>
                  </a:cxn>
                  <a:cxn ang="0">
                    <a:pos x="152" y="210"/>
                  </a:cxn>
                  <a:cxn ang="0">
                    <a:pos x="170" y="330"/>
                  </a:cxn>
                  <a:cxn ang="0">
                    <a:pos x="177" y="444"/>
                  </a:cxn>
                  <a:cxn ang="0">
                    <a:pos x="179" y="513"/>
                  </a:cxn>
                </a:cxnLst>
                <a:rect l="0" t="0" r="r" b="b"/>
                <a:pathLst>
                  <a:path w="180" h="514">
                    <a:moveTo>
                      <a:pt x="0" y="0"/>
                    </a:moveTo>
                    <a:lnTo>
                      <a:pt x="78" y="35"/>
                    </a:lnTo>
                    <a:lnTo>
                      <a:pt x="71" y="96"/>
                    </a:lnTo>
                    <a:lnTo>
                      <a:pt x="121" y="99"/>
                    </a:lnTo>
                    <a:lnTo>
                      <a:pt x="152" y="210"/>
                    </a:lnTo>
                    <a:lnTo>
                      <a:pt x="170" y="330"/>
                    </a:lnTo>
                    <a:lnTo>
                      <a:pt x="177" y="444"/>
                    </a:lnTo>
                    <a:lnTo>
                      <a:pt x="179" y="513"/>
                    </a:lnTo>
                  </a:path>
                </a:pathLst>
              </a:custGeom>
              <a:noFill/>
              <a:ln w="12700" cap="rnd" cmpd="sng">
                <a:solidFill>
                  <a:srgbClr val="000000"/>
                </a:solidFill>
                <a:prstDash val="solid"/>
                <a:round/>
                <a:headEnd type="none" w="med" len="med"/>
                <a:tailEnd type="none" w="med" len="med"/>
              </a:ln>
              <a:effectLst/>
            </p:spPr>
            <p:txBody>
              <a:bodyPr/>
              <a:lstStyle/>
              <a:p>
                <a:endParaRPr lang="en-US"/>
              </a:p>
            </p:txBody>
          </p:sp>
        </p:grpSp>
        <p:sp>
          <p:nvSpPr>
            <p:cNvPr id="95258" name="Freeform 26"/>
            <p:cNvSpPr>
              <a:spLocks/>
            </p:cNvSpPr>
            <p:nvPr/>
          </p:nvSpPr>
          <p:spPr bwMode="auto">
            <a:xfrm>
              <a:off x="1199" y="1618"/>
              <a:ext cx="193" cy="160"/>
            </a:xfrm>
            <a:custGeom>
              <a:avLst/>
              <a:gdLst/>
              <a:ahLst/>
              <a:cxnLst>
                <a:cxn ang="0">
                  <a:pos x="17" y="51"/>
                </a:cxn>
                <a:cxn ang="0">
                  <a:pos x="0" y="77"/>
                </a:cxn>
                <a:cxn ang="0">
                  <a:pos x="83" y="159"/>
                </a:cxn>
                <a:cxn ang="0">
                  <a:pos x="110" y="62"/>
                </a:cxn>
                <a:cxn ang="0">
                  <a:pos x="192" y="110"/>
                </a:cxn>
                <a:cxn ang="0">
                  <a:pos x="188" y="27"/>
                </a:cxn>
                <a:cxn ang="0">
                  <a:pos x="138" y="0"/>
                </a:cxn>
                <a:cxn ang="0">
                  <a:pos x="17" y="51"/>
                </a:cxn>
              </a:cxnLst>
              <a:rect l="0" t="0" r="r" b="b"/>
              <a:pathLst>
                <a:path w="193" h="160">
                  <a:moveTo>
                    <a:pt x="17" y="51"/>
                  </a:moveTo>
                  <a:lnTo>
                    <a:pt x="0" y="77"/>
                  </a:lnTo>
                  <a:lnTo>
                    <a:pt x="83" y="159"/>
                  </a:lnTo>
                  <a:lnTo>
                    <a:pt x="110" y="62"/>
                  </a:lnTo>
                  <a:lnTo>
                    <a:pt x="192" y="110"/>
                  </a:lnTo>
                  <a:lnTo>
                    <a:pt x="188" y="27"/>
                  </a:lnTo>
                  <a:lnTo>
                    <a:pt x="138" y="0"/>
                  </a:lnTo>
                  <a:lnTo>
                    <a:pt x="17" y="51"/>
                  </a:lnTo>
                </a:path>
              </a:pathLst>
            </a:custGeom>
            <a:solidFill>
              <a:srgbClr val="FFFFFF"/>
            </a:solidFill>
            <a:ln w="12700" cap="rnd" cmpd="sng">
              <a:solidFill>
                <a:srgbClr val="000000"/>
              </a:solidFill>
              <a:prstDash val="solid"/>
              <a:round/>
              <a:headEnd type="none" w="med" len="med"/>
              <a:tailEnd type="none" w="med" len="med"/>
            </a:ln>
            <a:effectLst/>
          </p:spPr>
          <p:txBody>
            <a:bodyPr/>
            <a:lstStyle/>
            <a:p>
              <a:endParaRPr lang="en-US"/>
            </a:p>
          </p:txBody>
        </p:sp>
        <p:grpSp>
          <p:nvGrpSpPr>
            <p:cNvPr id="95259" name="Group 27"/>
            <p:cNvGrpSpPr>
              <a:grpSpLocks/>
            </p:cNvGrpSpPr>
            <p:nvPr/>
          </p:nvGrpSpPr>
          <p:grpSpPr bwMode="auto">
            <a:xfrm>
              <a:off x="1862" y="847"/>
              <a:ext cx="893" cy="2250"/>
              <a:chOff x="1862" y="847"/>
              <a:chExt cx="893" cy="2250"/>
            </a:xfrm>
          </p:grpSpPr>
          <p:grpSp>
            <p:nvGrpSpPr>
              <p:cNvPr id="95260" name="Group 28"/>
              <p:cNvGrpSpPr>
                <a:grpSpLocks/>
              </p:cNvGrpSpPr>
              <p:nvPr/>
            </p:nvGrpSpPr>
            <p:grpSpPr bwMode="auto">
              <a:xfrm>
                <a:off x="1882" y="847"/>
                <a:ext cx="873" cy="2250"/>
                <a:chOff x="1882" y="847"/>
                <a:chExt cx="873" cy="2250"/>
              </a:xfrm>
            </p:grpSpPr>
            <p:sp>
              <p:nvSpPr>
                <p:cNvPr id="95261" name="Freeform 29"/>
                <p:cNvSpPr>
                  <a:spLocks/>
                </p:cNvSpPr>
                <p:nvPr/>
              </p:nvSpPr>
              <p:spPr bwMode="auto">
                <a:xfrm>
                  <a:off x="1882" y="861"/>
                  <a:ext cx="87" cy="2236"/>
                </a:xfrm>
                <a:custGeom>
                  <a:avLst/>
                  <a:gdLst/>
                  <a:ahLst/>
                  <a:cxnLst>
                    <a:cxn ang="0">
                      <a:pos x="0" y="4"/>
                    </a:cxn>
                    <a:cxn ang="0">
                      <a:pos x="43" y="2235"/>
                    </a:cxn>
                    <a:cxn ang="0">
                      <a:pos x="86" y="2235"/>
                    </a:cxn>
                    <a:cxn ang="0">
                      <a:pos x="43" y="0"/>
                    </a:cxn>
                    <a:cxn ang="0">
                      <a:pos x="0" y="4"/>
                    </a:cxn>
                  </a:cxnLst>
                  <a:rect l="0" t="0" r="r" b="b"/>
                  <a:pathLst>
                    <a:path w="87" h="2236">
                      <a:moveTo>
                        <a:pt x="0" y="4"/>
                      </a:moveTo>
                      <a:lnTo>
                        <a:pt x="43" y="2235"/>
                      </a:lnTo>
                      <a:lnTo>
                        <a:pt x="86" y="2235"/>
                      </a:lnTo>
                      <a:lnTo>
                        <a:pt x="43" y="0"/>
                      </a:lnTo>
                      <a:lnTo>
                        <a:pt x="0" y="4"/>
                      </a:lnTo>
                    </a:path>
                  </a:pathLst>
                </a:custGeom>
                <a:solidFill>
                  <a:srgbClr val="A05000"/>
                </a:solidFill>
                <a:ln w="12700" cap="rnd" cmpd="sng">
                  <a:solidFill>
                    <a:srgbClr val="000000"/>
                  </a:solidFill>
                  <a:prstDash val="solid"/>
                  <a:round/>
                  <a:headEnd type="none" w="med" len="med"/>
                  <a:tailEnd type="none" w="med" len="med"/>
                </a:ln>
                <a:effectLst/>
              </p:spPr>
              <p:txBody>
                <a:bodyPr/>
                <a:lstStyle/>
                <a:p>
                  <a:endParaRPr lang="en-US"/>
                </a:p>
              </p:txBody>
            </p:sp>
            <p:sp>
              <p:nvSpPr>
                <p:cNvPr id="95262" name="Freeform 30"/>
                <p:cNvSpPr>
                  <a:spLocks/>
                </p:cNvSpPr>
                <p:nvPr/>
              </p:nvSpPr>
              <p:spPr bwMode="auto">
                <a:xfrm>
                  <a:off x="1924" y="847"/>
                  <a:ext cx="831" cy="296"/>
                </a:xfrm>
                <a:custGeom>
                  <a:avLst/>
                  <a:gdLst/>
                  <a:ahLst/>
                  <a:cxnLst>
                    <a:cxn ang="0">
                      <a:pos x="0" y="27"/>
                    </a:cxn>
                    <a:cxn ang="0">
                      <a:pos x="64" y="8"/>
                    </a:cxn>
                    <a:cxn ang="0">
                      <a:pos x="108" y="4"/>
                    </a:cxn>
                    <a:cxn ang="0">
                      <a:pos x="156" y="1"/>
                    </a:cxn>
                    <a:cxn ang="0">
                      <a:pos x="203" y="0"/>
                    </a:cxn>
                    <a:cxn ang="0">
                      <a:pos x="257" y="3"/>
                    </a:cxn>
                    <a:cxn ang="0">
                      <a:pos x="292" y="10"/>
                    </a:cxn>
                    <a:cxn ang="0">
                      <a:pos x="328" y="20"/>
                    </a:cxn>
                    <a:cxn ang="0">
                      <a:pos x="348" y="27"/>
                    </a:cxn>
                    <a:cxn ang="0">
                      <a:pos x="379" y="41"/>
                    </a:cxn>
                    <a:cxn ang="0">
                      <a:pos x="420" y="65"/>
                    </a:cxn>
                    <a:cxn ang="0">
                      <a:pos x="458" y="71"/>
                    </a:cxn>
                    <a:cxn ang="0">
                      <a:pos x="479" y="71"/>
                    </a:cxn>
                    <a:cxn ang="0">
                      <a:pos x="517" y="67"/>
                    </a:cxn>
                    <a:cxn ang="0">
                      <a:pos x="552" y="55"/>
                    </a:cxn>
                    <a:cxn ang="0">
                      <a:pos x="588" y="45"/>
                    </a:cxn>
                    <a:cxn ang="0">
                      <a:pos x="640" y="38"/>
                    </a:cxn>
                    <a:cxn ang="0">
                      <a:pos x="701" y="38"/>
                    </a:cxn>
                    <a:cxn ang="0">
                      <a:pos x="767" y="59"/>
                    </a:cxn>
                    <a:cxn ang="0">
                      <a:pos x="830" y="89"/>
                    </a:cxn>
                    <a:cxn ang="0">
                      <a:pos x="767" y="130"/>
                    </a:cxn>
                    <a:cxn ang="0">
                      <a:pos x="718" y="165"/>
                    </a:cxn>
                    <a:cxn ang="0">
                      <a:pos x="760" y="209"/>
                    </a:cxn>
                    <a:cxn ang="0">
                      <a:pos x="823" y="256"/>
                    </a:cxn>
                    <a:cxn ang="0">
                      <a:pos x="774" y="271"/>
                    </a:cxn>
                    <a:cxn ang="0">
                      <a:pos x="697" y="285"/>
                    </a:cxn>
                    <a:cxn ang="0">
                      <a:pos x="611" y="293"/>
                    </a:cxn>
                    <a:cxn ang="0">
                      <a:pos x="519" y="295"/>
                    </a:cxn>
                    <a:cxn ang="0">
                      <a:pos x="454" y="291"/>
                    </a:cxn>
                    <a:cxn ang="0">
                      <a:pos x="390" y="281"/>
                    </a:cxn>
                    <a:cxn ang="0">
                      <a:pos x="350" y="267"/>
                    </a:cxn>
                    <a:cxn ang="0">
                      <a:pos x="297" y="224"/>
                    </a:cxn>
                    <a:cxn ang="0">
                      <a:pos x="258" y="215"/>
                    </a:cxn>
                    <a:cxn ang="0">
                      <a:pos x="213" y="215"/>
                    </a:cxn>
                    <a:cxn ang="0">
                      <a:pos x="179" y="219"/>
                    </a:cxn>
                    <a:cxn ang="0">
                      <a:pos x="139" y="224"/>
                    </a:cxn>
                    <a:cxn ang="0">
                      <a:pos x="95" y="238"/>
                    </a:cxn>
                    <a:cxn ang="0">
                      <a:pos x="62" y="247"/>
                    </a:cxn>
                    <a:cxn ang="0">
                      <a:pos x="0" y="281"/>
                    </a:cxn>
                    <a:cxn ang="0">
                      <a:pos x="22" y="245"/>
                    </a:cxn>
                    <a:cxn ang="0">
                      <a:pos x="33" y="209"/>
                    </a:cxn>
                    <a:cxn ang="0">
                      <a:pos x="41" y="162"/>
                    </a:cxn>
                    <a:cxn ang="0">
                      <a:pos x="39" y="115"/>
                    </a:cxn>
                    <a:cxn ang="0">
                      <a:pos x="23" y="71"/>
                    </a:cxn>
                    <a:cxn ang="0">
                      <a:pos x="0" y="27"/>
                    </a:cxn>
                  </a:cxnLst>
                  <a:rect l="0" t="0" r="r" b="b"/>
                  <a:pathLst>
                    <a:path w="831" h="296">
                      <a:moveTo>
                        <a:pt x="0" y="27"/>
                      </a:moveTo>
                      <a:lnTo>
                        <a:pt x="64" y="8"/>
                      </a:lnTo>
                      <a:lnTo>
                        <a:pt x="108" y="4"/>
                      </a:lnTo>
                      <a:lnTo>
                        <a:pt x="156" y="1"/>
                      </a:lnTo>
                      <a:lnTo>
                        <a:pt x="203" y="0"/>
                      </a:lnTo>
                      <a:lnTo>
                        <a:pt x="257" y="3"/>
                      </a:lnTo>
                      <a:lnTo>
                        <a:pt x="292" y="10"/>
                      </a:lnTo>
                      <a:lnTo>
                        <a:pt x="328" y="20"/>
                      </a:lnTo>
                      <a:lnTo>
                        <a:pt x="348" y="27"/>
                      </a:lnTo>
                      <a:lnTo>
                        <a:pt x="379" y="41"/>
                      </a:lnTo>
                      <a:lnTo>
                        <a:pt x="420" y="65"/>
                      </a:lnTo>
                      <a:lnTo>
                        <a:pt x="458" y="71"/>
                      </a:lnTo>
                      <a:lnTo>
                        <a:pt x="479" y="71"/>
                      </a:lnTo>
                      <a:lnTo>
                        <a:pt x="517" y="67"/>
                      </a:lnTo>
                      <a:lnTo>
                        <a:pt x="552" y="55"/>
                      </a:lnTo>
                      <a:lnTo>
                        <a:pt x="588" y="45"/>
                      </a:lnTo>
                      <a:lnTo>
                        <a:pt x="640" y="38"/>
                      </a:lnTo>
                      <a:lnTo>
                        <a:pt x="701" y="38"/>
                      </a:lnTo>
                      <a:lnTo>
                        <a:pt x="767" y="59"/>
                      </a:lnTo>
                      <a:lnTo>
                        <a:pt x="830" y="89"/>
                      </a:lnTo>
                      <a:lnTo>
                        <a:pt x="767" y="130"/>
                      </a:lnTo>
                      <a:lnTo>
                        <a:pt x="718" y="165"/>
                      </a:lnTo>
                      <a:lnTo>
                        <a:pt x="760" y="209"/>
                      </a:lnTo>
                      <a:lnTo>
                        <a:pt x="823" y="256"/>
                      </a:lnTo>
                      <a:lnTo>
                        <a:pt x="774" y="271"/>
                      </a:lnTo>
                      <a:lnTo>
                        <a:pt x="697" y="285"/>
                      </a:lnTo>
                      <a:lnTo>
                        <a:pt x="611" y="293"/>
                      </a:lnTo>
                      <a:lnTo>
                        <a:pt x="519" y="295"/>
                      </a:lnTo>
                      <a:lnTo>
                        <a:pt x="454" y="291"/>
                      </a:lnTo>
                      <a:lnTo>
                        <a:pt x="390" y="281"/>
                      </a:lnTo>
                      <a:lnTo>
                        <a:pt x="350" y="267"/>
                      </a:lnTo>
                      <a:lnTo>
                        <a:pt x="297" y="224"/>
                      </a:lnTo>
                      <a:lnTo>
                        <a:pt x="258" y="215"/>
                      </a:lnTo>
                      <a:lnTo>
                        <a:pt x="213" y="215"/>
                      </a:lnTo>
                      <a:lnTo>
                        <a:pt x="179" y="219"/>
                      </a:lnTo>
                      <a:lnTo>
                        <a:pt x="139" y="224"/>
                      </a:lnTo>
                      <a:lnTo>
                        <a:pt x="95" y="238"/>
                      </a:lnTo>
                      <a:lnTo>
                        <a:pt x="62" y="247"/>
                      </a:lnTo>
                      <a:lnTo>
                        <a:pt x="0" y="281"/>
                      </a:lnTo>
                      <a:lnTo>
                        <a:pt x="22" y="245"/>
                      </a:lnTo>
                      <a:lnTo>
                        <a:pt x="33" y="209"/>
                      </a:lnTo>
                      <a:lnTo>
                        <a:pt x="41" y="162"/>
                      </a:lnTo>
                      <a:lnTo>
                        <a:pt x="39" y="115"/>
                      </a:lnTo>
                      <a:lnTo>
                        <a:pt x="23" y="71"/>
                      </a:lnTo>
                      <a:lnTo>
                        <a:pt x="0" y="27"/>
                      </a:lnTo>
                    </a:path>
                  </a:pathLst>
                </a:custGeom>
                <a:solidFill>
                  <a:srgbClr val="00FF00"/>
                </a:solidFill>
                <a:ln w="12700" cap="rnd" cmpd="sng">
                  <a:solidFill>
                    <a:srgbClr val="000000"/>
                  </a:solidFill>
                  <a:prstDash val="solid"/>
                  <a:round/>
                  <a:headEnd type="none" w="med" len="med"/>
                  <a:tailEnd type="none" w="med" len="med"/>
                </a:ln>
                <a:effectLst/>
              </p:spPr>
              <p:txBody>
                <a:bodyPr/>
                <a:lstStyle/>
                <a:p>
                  <a:endParaRPr lang="en-US"/>
                </a:p>
              </p:txBody>
            </p:sp>
          </p:grpSp>
          <p:sp>
            <p:nvSpPr>
              <p:cNvPr id="95263" name="Freeform 31"/>
              <p:cNvSpPr>
                <a:spLocks/>
              </p:cNvSpPr>
              <p:nvPr/>
            </p:nvSpPr>
            <p:spPr bwMode="auto">
              <a:xfrm>
                <a:off x="1862" y="1428"/>
                <a:ext cx="134" cy="190"/>
              </a:xfrm>
              <a:custGeom>
                <a:avLst/>
                <a:gdLst/>
                <a:ahLst/>
                <a:cxnLst>
                  <a:cxn ang="0">
                    <a:pos x="58" y="3"/>
                  </a:cxn>
                  <a:cxn ang="0">
                    <a:pos x="33" y="15"/>
                  </a:cxn>
                  <a:cxn ang="0">
                    <a:pos x="9" y="37"/>
                  </a:cxn>
                  <a:cxn ang="0">
                    <a:pos x="0" y="51"/>
                  </a:cxn>
                  <a:cxn ang="0">
                    <a:pos x="4" y="64"/>
                  </a:cxn>
                  <a:cxn ang="0">
                    <a:pos x="16" y="71"/>
                  </a:cxn>
                  <a:cxn ang="0">
                    <a:pos x="38" y="67"/>
                  </a:cxn>
                  <a:cxn ang="0">
                    <a:pos x="12" y="74"/>
                  </a:cxn>
                  <a:cxn ang="0">
                    <a:pos x="9" y="87"/>
                  </a:cxn>
                  <a:cxn ang="0">
                    <a:pos x="12" y="100"/>
                  </a:cxn>
                  <a:cxn ang="0">
                    <a:pos x="18" y="113"/>
                  </a:cxn>
                  <a:cxn ang="0">
                    <a:pos x="44" y="108"/>
                  </a:cxn>
                  <a:cxn ang="0">
                    <a:pos x="16" y="117"/>
                  </a:cxn>
                  <a:cxn ang="0">
                    <a:pos x="16" y="128"/>
                  </a:cxn>
                  <a:cxn ang="0">
                    <a:pos x="20" y="144"/>
                  </a:cxn>
                  <a:cxn ang="0">
                    <a:pos x="30" y="151"/>
                  </a:cxn>
                  <a:cxn ang="0">
                    <a:pos x="44" y="149"/>
                  </a:cxn>
                  <a:cxn ang="0">
                    <a:pos x="28" y="156"/>
                  </a:cxn>
                  <a:cxn ang="0">
                    <a:pos x="25" y="166"/>
                  </a:cxn>
                  <a:cxn ang="0">
                    <a:pos x="27" y="178"/>
                  </a:cxn>
                  <a:cxn ang="0">
                    <a:pos x="45" y="189"/>
                  </a:cxn>
                  <a:cxn ang="0">
                    <a:pos x="70" y="185"/>
                  </a:cxn>
                  <a:cxn ang="0">
                    <a:pos x="95" y="176"/>
                  </a:cxn>
                  <a:cxn ang="0">
                    <a:pos x="112" y="166"/>
                  </a:cxn>
                  <a:cxn ang="0">
                    <a:pos x="128" y="147"/>
                  </a:cxn>
                  <a:cxn ang="0">
                    <a:pos x="126" y="121"/>
                  </a:cxn>
                  <a:cxn ang="0">
                    <a:pos x="133" y="96"/>
                  </a:cxn>
                  <a:cxn ang="0">
                    <a:pos x="118" y="76"/>
                  </a:cxn>
                  <a:cxn ang="0">
                    <a:pos x="120" y="51"/>
                  </a:cxn>
                  <a:cxn ang="0">
                    <a:pos x="109" y="37"/>
                  </a:cxn>
                  <a:cxn ang="0">
                    <a:pos x="111" y="14"/>
                  </a:cxn>
                  <a:cxn ang="0">
                    <a:pos x="94" y="0"/>
                  </a:cxn>
                  <a:cxn ang="0">
                    <a:pos x="58" y="3"/>
                  </a:cxn>
                </a:cxnLst>
                <a:rect l="0" t="0" r="r" b="b"/>
                <a:pathLst>
                  <a:path w="134" h="190">
                    <a:moveTo>
                      <a:pt x="58" y="3"/>
                    </a:moveTo>
                    <a:lnTo>
                      <a:pt x="33" y="15"/>
                    </a:lnTo>
                    <a:lnTo>
                      <a:pt x="9" y="37"/>
                    </a:lnTo>
                    <a:lnTo>
                      <a:pt x="0" y="51"/>
                    </a:lnTo>
                    <a:lnTo>
                      <a:pt x="4" y="64"/>
                    </a:lnTo>
                    <a:lnTo>
                      <a:pt x="16" y="71"/>
                    </a:lnTo>
                    <a:lnTo>
                      <a:pt x="38" y="67"/>
                    </a:lnTo>
                    <a:lnTo>
                      <a:pt x="12" y="74"/>
                    </a:lnTo>
                    <a:lnTo>
                      <a:pt x="9" y="87"/>
                    </a:lnTo>
                    <a:lnTo>
                      <a:pt x="12" y="100"/>
                    </a:lnTo>
                    <a:lnTo>
                      <a:pt x="18" y="113"/>
                    </a:lnTo>
                    <a:lnTo>
                      <a:pt x="44" y="108"/>
                    </a:lnTo>
                    <a:lnTo>
                      <a:pt x="16" y="117"/>
                    </a:lnTo>
                    <a:lnTo>
                      <a:pt x="16" y="128"/>
                    </a:lnTo>
                    <a:lnTo>
                      <a:pt x="20" y="144"/>
                    </a:lnTo>
                    <a:lnTo>
                      <a:pt x="30" y="151"/>
                    </a:lnTo>
                    <a:lnTo>
                      <a:pt x="44" y="149"/>
                    </a:lnTo>
                    <a:lnTo>
                      <a:pt x="28" y="156"/>
                    </a:lnTo>
                    <a:lnTo>
                      <a:pt x="25" y="166"/>
                    </a:lnTo>
                    <a:lnTo>
                      <a:pt x="27" y="178"/>
                    </a:lnTo>
                    <a:lnTo>
                      <a:pt x="45" y="189"/>
                    </a:lnTo>
                    <a:lnTo>
                      <a:pt x="70" y="185"/>
                    </a:lnTo>
                    <a:lnTo>
                      <a:pt x="95" y="176"/>
                    </a:lnTo>
                    <a:lnTo>
                      <a:pt x="112" y="166"/>
                    </a:lnTo>
                    <a:lnTo>
                      <a:pt x="128" y="147"/>
                    </a:lnTo>
                    <a:lnTo>
                      <a:pt x="126" y="121"/>
                    </a:lnTo>
                    <a:lnTo>
                      <a:pt x="133" y="96"/>
                    </a:lnTo>
                    <a:lnTo>
                      <a:pt x="118" y="76"/>
                    </a:lnTo>
                    <a:lnTo>
                      <a:pt x="120" y="51"/>
                    </a:lnTo>
                    <a:lnTo>
                      <a:pt x="109" y="37"/>
                    </a:lnTo>
                    <a:lnTo>
                      <a:pt x="111" y="14"/>
                    </a:lnTo>
                    <a:lnTo>
                      <a:pt x="94" y="0"/>
                    </a:lnTo>
                    <a:lnTo>
                      <a:pt x="58" y="3"/>
                    </a:lnTo>
                  </a:path>
                </a:pathLst>
              </a:custGeom>
              <a:solidFill>
                <a:srgbClr val="FFE0C0"/>
              </a:solidFill>
              <a:ln w="12700" cap="rnd" cmpd="sng">
                <a:solidFill>
                  <a:srgbClr val="000000"/>
                </a:solidFill>
                <a:prstDash val="solid"/>
                <a:round/>
                <a:headEnd type="none" w="med" len="med"/>
                <a:tailEnd type="none" w="med" len="med"/>
              </a:ln>
              <a:effectLst/>
            </p:spPr>
            <p:txBody>
              <a:bodyPr/>
              <a:lstStyle/>
              <a:p>
                <a:endParaRPr lang="en-US"/>
              </a:p>
            </p:txBody>
          </p:sp>
        </p:grpSp>
        <p:grpSp>
          <p:nvGrpSpPr>
            <p:cNvPr id="95264" name="Group 32"/>
            <p:cNvGrpSpPr>
              <a:grpSpLocks/>
            </p:cNvGrpSpPr>
            <p:nvPr/>
          </p:nvGrpSpPr>
          <p:grpSpPr bwMode="auto">
            <a:xfrm>
              <a:off x="1263" y="2257"/>
              <a:ext cx="771" cy="1422"/>
              <a:chOff x="1263" y="2257"/>
              <a:chExt cx="771" cy="1422"/>
            </a:xfrm>
          </p:grpSpPr>
          <p:grpSp>
            <p:nvGrpSpPr>
              <p:cNvPr id="95265" name="Group 33"/>
              <p:cNvGrpSpPr>
                <a:grpSpLocks/>
              </p:cNvGrpSpPr>
              <p:nvPr/>
            </p:nvGrpSpPr>
            <p:grpSpPr bwMode="auto">
              <a:xfrm>
                <a:off x="1316" y="3174"/>
                <a:ext cx="675" cy="505"/>
                <a:chOff x="1316" y="3174"/>
                <a:chExt cx="675" cy="505"/>
              </a:xfrm>
            </p:grpSpPr>
            <p:sp>
              <p:nvSpPr>
                <p:cNvPr id="95266" name="Freeform 34"/>
                <p:cNvSpPr>
                  <a:spLocks/>
                </p:cNvSpPr>
                <p:nvPr/>
              </p:nvSpPr>
              <p:spPr bwMode="auto">
                <a:xfrm>
                  <a:off x="1630" y="3174"/>
                  <a:ext cx="361" cy="184"/>
                </a:xfrm>
                <a:custGeom>
                  <a:avLst/>
                  <a:gdLst/>
                  <a:ahLst/>
                  <a:cxnLst>
                    <a:cxn ang="0">
                      <a:pos x="17" y="42"/>
                    </a:cxn>
                    <a:cxn ang="0">
                      <a:pos x="9" y="95"/>
                    </a:cxn>
                    <a:cxn ang="0">
                      <a:pos x="0" y="130"/>
                    </a:cxn>
                    <a:cxn ang="0">
                      <a:pos x="5" y="156"/>
                    </a:cxn>
                    <a:cxn ang="0">
                      <a:pos x="17" y="168"/>
                    </a:cxn>
                    <a:cxn ang="0">
                      <a:pos x="59" y="172"/>
                    </a:cxn>
                    <a:cxn ang="0">
                      <a:pos x="112" y="168"/>
                    </a:cxn>
                    <a:cxn ang="0">
                      <a:pos x="126" y="143"/>
                    </a:cxn>
                    <a:cxn ang="0">
                      <a:pos x="200" y="175"/>
                    </a:cxn>
                    <a:cxn ang="0">
                      <a:pos x="250" y="183"/>
                    </a:cxn>
                    <a:cxn ang="0">
                      <a:pos x="284" y="183"/>
                    </a:cxn>
                    <a:cxn ang="0">
                      <a:pos x="329" y="179"/>
                    </a:cxn>
                    <a:cxn ang="0">
                      <a:pos x="348" y="172"/>
                    </a:cxn>
                    <a:cxn ang="0">
                      <a:pos x="360" y="153"/>
                    </a:cxn>
                    <a:cxn ang="0">
                      <a:pos x="355" y="118"/>
                    </a:cxn>
                    <a:cxn ang="0">
                      <a:pos x="335" y="101"/>
                    </a:cxn>
                    <a:cxn ang="0">
                      <a:pos x="284" y="100"/>
                    </a:cxn>
                    <a:cxn ang="0">
                      <a:pos x="230" y="81"/>
                    </a:cxn>
                    <a:cxn ang="0">
                      <a:pos x="185" y="65"/>
                    </a:cxn>
                    <a:cxn ang="0">
                      <a:pos x="185" y="0"/>
                    </a:cxn>
                    <a:cxn ang="0">
                      <a:pos x="17" y="42"/>
                    </a:cxn>
                  </a:cxnLst>
                  <a:rect l="0" t="0" r="r" b="b"/>
                  <a:pathLst>
                    <a:path w="361" h="184">
                      <a:moveTo>
                        <a:pt x="17" y="42"/>
                      </a:moveTo>
                      <a:lnTo>
                        <a:pt x="9" y="95"/>
                      </a:lnTo>
                      <a:lnTo>
                        <a:pt x="0" y="130"/>
                      </a:lnTo>
                      <a:lnTo>
                        <a:pt x="5" y="156"/>
                      </a:lnTo>
                      <a:lnTo>
                        <a:pt x="17" y="168"/>
                      </a:lnTo>
                      <a:lnTo>
                        <a:pt x="59" y="172"/>
                      </a:lnTo>
                      <a:lnTo>
                        <a:pt x="112" y="168"/>
                      </a:lnTo>
                      <a:lnTo>
                        <a:pt x="126" y="143"/>
                      </a:lnTo>
                      <a:lnTo>
                        <a:pt x="200" y="175"/>
                      </a:lnTo>
                      <a:lnTo>
                        <a:pt x="250" y="183"/>
                      </a:lnTo>
                      <a:lnTo>
                        <a:pt x="284" y="183"/>
                      </a:lnTo>
                      <a:lnTo>
                        <a:pt x="329" y="179"/>
                      </a:lnTo>
                      <a:lnTo>
                        <a:pt x="348" y="172"/>
                      </a:lnTo>
                      <a:lnTo>
                        <a:pt x="360" y="153"/>
                      </a:lnTo>
                      <a:lnTo>
                        <a:pt x="355" y="118"/>
                      </a:lnTo>
                      <a:lnTo>
                        <a:pt x="335" y="101"/>
                      </a:lnTo>
                      <a:lnTo>
                        <a:pt x="284" y="100"/>
                      </a:lnTo>
                      <a:lnTo>
                        <a:pt x="230" y="81"/>
                      </a:lnTo>
                      <a:lnTo>
                        <a:pt x="185" y="65"/>
                      </a:lnTo>
                      <a:lnTo>
                        <a:pt x="185" y="0"/>
                      </a:lnTo>
                      <a:lnTo>
                        <a:pt x="17" y="42"/>
                      </a:lnTo>
                    </a:path>
                  </a:pathLst>
                </a:custGeom>
                <a:solidFill>
                  <a:srgbClr val="C06000"/>
                </a:solidFill>
                <a:ln w="12700" cap="rnd" cmpd="sng">
                  <a:solidFill>
                    <a:srgbClr val="000000"/>
                  </a:solidFill>
                  <a:prstDash val="solid"/>
                  <a:round/>
                  <a:headEnd type="none" w="med" len="med"/>
                  <a:tailEnd type="none" w="med" len="med"/>
                </a:ln>
                <a:effectLst/>
              </p:spPr>
              <p:txBody>
                <a:bodyPr/>
                <a:lstStyle/>
                <a:p>
                  <a:endParaRPr lang="en-US"/>
                </a:p>
              </p:txBody>
            </p:sp>
            <p:sp>
              <p:nvSpPr>
                <p:cNvPr id="95267" name="Freeform 35"/>
                <p:cNvSpPr>
                  <a:spLocks/>
                </p:cNvSpPr>
                <p:nvPr/>
              </p:nvSpPr>
              <p:spPr bwMode="auto">
                <a:xfrm>
                  <a:off x="1316" y="3502"/>
                  <a:ext cx="242" cy="177"/>
                </a:xfrm>
                <a:custGeom>
                  <a:avLst/>
                  <a:gdLst/>
                  <a:ahLst/>
                  <a:cxnLst>
                    <a:cxn ang="0">
                      <a:pos x="23" y="3"/>
                    </a:cxn>
                    <a:cxn ang="0">
                      <a:pos x="0" y="61"/>
                    </a:cxn>
                    <a:cxn ang="0">
                      <a:pos x="4" y="93"/>
                    </a:cxn>
                    <a:cxn ang="0">
                      <a:pos x="30" y="96"/>
                    </a:cxn>
                    <a:cxn ang="0">
                      <a:pos x="49" y="134"/>
                    </a:cxn>
                    <a:cxn ang="0">
                      <a:pos x="86" y="153"/>
                    </a:cxn>
                    <a:cxn ang="0">
                      <a:pos x="143" y="170"/>
                    </a:cxn>
                    <a:cxn ang="0">
                      <a:pos x="169" y="176"/>
                    </a:cxn>
                    <a:cxn ang="0">
                      <a:pos x="201" y="174"/>
                    </a:cxn>
                    <a:cxn ang="0">
                      <a:pos x="231" y="160"/>
                    </a:cxn>
                    <a:cxn ang="0">
                      <a:pos x="241" y="127"/>
                    </a:cxn>
                    <a:cxn ang="0">
                      <a:pos x="233" y="93"/>
                    </a:cxn>
                    <a:cxn ang="0">
                      <a:pos x="210" y="71"/>
                    </a:cxn>
                    <a:cxn ang="0">
                      <a:pos x="174" y="58"/>
                    </a:cxn>
                    <a:cxn ang="0">
                      <a:pos x="167" y="26"/>
                    </a:cxn>
                    <a:cxn ang="0">
                      <a:pos x="160" y="0"/>
                    </a:cxn>
                    <a:cxn ang="0">
                      <a:pos x="23" y="3"/>
                    </a:cxn>
                  </a:cxnLst>
                  <a:rect l="0" t="0" r="r" b="b"/>
                  <a:pathLst>
                    <a:path w="242" h="177">
                      <a:moveTo>
                        <a:pt x="23" y="3"/>
                      </a:moveTo>
                      <a:lnTo>
                        <a:pt x="0" y="61"/>
                      </a:lnTo>
                      <a:lnTo>
                        <a:pt x="4" y="93"/>
                      </a:lnTo>
                      <a:lnTo>
                        <a:pt x="30" y="96"/>
                      </a:lnTo>
                      <a:lnTo>
                        <a:pt x="49" y="134"/>
                      </a:lnTo>
                      <a:lnTo>
                        <a:pt x="86" y="153"/>
                      </a:lnTo>
                      <a:lnTo>
                        <a:pt x="143" y="170"/>
                      </a:lnTo>
                      <a:lnTo>
                        <a:pt x="169" y="176"/>
                      </a:lnTo>
                      <a:lnTo>
                        <a:pt x="201" y="174"/>
                      </a:lnTo>
                      <a:lnTo>
                        <a:pt x="231" y="160"/>
                      </a:lnTo>
                      <a:lnTo>
                        <a:pt x="241" y="127"/>
                      </a:lnTo>
                      <a:lnTo>
                        <a:pt x="233" y="93"/>
                      </a:lnTo>
                      <a:lnTo>
                        <a:pt x="210" y="71"/>
                      </a:lnTo>
                      <a:lnTo>
                        <a:pt x="174" y="58"/>
                      </a:lnTo>
                      <a:lnTo>
                        <a:pt x="167" y="26"/>
                      </a:lnTo>
                      <a:lnTo>
                        <a:pt x="160" y="0"/>
                      </a:lnTo>
                      <a:lnTo>
                        <a:pt x="23" y="3"/>
                      </a:lnTo>
                    </a:path>
                  </a:pathLst>
                </a:custGeom>
                <a:solidFill>
                  <a:srgbClr val="C06000"/>
                </a:solidFill>
                <a:ln w="12700" cap="rnd" cmpd="sng">
                  <a:solidFill>
                    <a:srgbClr val="000000"/>
                  </a:solidFill>
                  <a:prstDash val="solid"/>
                  <a:round/>
                  <a:headEnd type="none" w="med" len="med"/>
                  <a:tailEnd type="none" w="med" len="med"/>
                </a:ln>
                <a:effectLst/>
              </p:spPr>
              <p:txBody>
                <a:bodyPr/>
                <a:lstStyle/>
                <a:p>
                  <a:endParaRPr lang="en-US"/>
                </a:p>
              </p:txBody>
            </p:sp>
          </p:grpSp>
          <p:sp>
            <p:nvSpPr>
              <p:cNvPr id="95268" name="Freeform 36"/>
              <p:cNvSpPr>
                <a:spLocks/>
              </p:cNvSpPr>
              <p:nvPr/>
            </p:nvSpPr>
            <p:spPr bwMode="auto">
              <a:xfrm>
                <a:off x="1263" y="2257"/>
                <a:ext cx="771" cy="1271"/>
              </a:xfrm>
              <a:custGeom>
                <a:avLst/>
                <a:gdLst/>
                <a:ahLst/>
                <a:cxnLst>
                  <a:cxn ang="0">
                    <a:pos x="7" y="108"/>
                  </a:cxn>
                  <a:cxn ang="0">
                    <a:pos x="122" y="103"/>
                  </a:cxn>
                  <a:cxn ang="0">
                    <a:pos x="175" y="91"/>
                  </a:cxn>
                  <a:cxn ang="0">
                    <a:pos x="282" y="54"/>
                  </a:cxn>
                  <a:cxn ang="0">
                    <a:pos x="345" y="0"/>
                  </a:cxn>
                  <a:cxn ang="0">
                    <a:pos x="477" y="114"/>
                  </a:cxn>
                  <a:cxn ang="0">
                    <a:pos x="593" y="203"/>
                  </a:cxn>
                  <a:cxn ang="0">
                    <a:pos x="655" y="260"/>
                  </a:cxn>
                  <a:cxn ang="0">
                    <a:pos x="706" y="324"/>
                  </a:cxn>
                  <a:cxn ang="0">
                    <a:pos x="745" y="369"/>
                  </a:cxn>
                  <a:cxn ang="0">
                    <a:pos x="757" y="394"/>
                  </a:cxn>
                  <a:cxn ang="0">
                    <a:pos x="770" y="433"/>
                  </a:cxn>
                  <a:cxn ang="0">
                    <a:pos x="770" y="491"/>
                  </a:cxn>
                  <a:cxn ang="0">
                    <a:pos x="722" y="566"/>
                  </a:cxn>
                  <a:cxn ang="0">
                    <a:pos x="667" y="710"/>
                  </a:cxn>
                  <a:cxn ang="0">
                    <a:pos x="625" y="830"/>
                  </a:cxn>
                  <a:cxn ang="0">
                    <a:pos x="608" y="890"/>
                  </a:cxn>
                  <a:cxn ang="0">
                    <a:pos x="586" y="989"/>
                  </a:cxn>
                  <a:cxn ang="0">
                    <a:pos x="529" y="983"/>
                  </a:cxn>
                  <a:cxn ang="0">
                    <a:pos x="459" y="989"/>
                  </a:cxn>
                  <a:cxn ang="0">
                    <a:pos x="389" y="989"/>
                  </a:cxn>
                  <a:cxn ang="0">
                    <a:pos x="407" y="893"/>
                  </a:cxn>
                  <a:cxn ang="0">
                    <a:pos x="460" y="738"/>
                  </a:cxn>
                  <a:cxn ang="0">
                    <a:pos x="516" y="577"/>
                  </a:cxn>
                  <a:cxn ang="0">
                    <a:pos x="542" y="507"/>
                  </a:cxn>
                  <a:cxn ang="0">
                    <a:pos x="491" y="464"/>
                  </a:cxn>
                  <a:cxn ang="0">
                    <a:pos x="434" y="433"/>
                  </a:cxn>
                  <a:cxn ang="0">
                    <a:pos x="376" y="382"/>
                  </a:cxn>
                  <a:cxn ang="0">
                    <a:pos x="331" y="337"/>
                  </a:cxn>
                  <a:cxn ang="0">
                    <a:pos x="319" y="414"/>
                  </a:cxn>
                  <a:cxn ang="0">
                    <a:pos x="281" y="581"/>
                  </a:cxn>
                  <a:cxn ang="0">
                    <a:pos x="274" y="650"/>
                  </a:cxn>
                  <a:cxn ang="0">
                    <a:pos x="274" y="714"/>
                  </a:cxn>
                  <a:cxn ang="0">
                    <a:pos x="247" y="822"/>
                  </a:cxn>
                  <a:cxn ang="0">
                    <a:pos x="230" y="1064"/>
                  </a:cxn>
                  <a:cxn ang="0">
                    <a:pos x="229" y="1257"/>
                  </a:cxn>
                  <a:cxn ang="0">
                    <a:pos x="128" y="1257"/>
                  </a:cxn>
                  <a:cxn ang="0">
                    <a:pos x="89" y="1270"/>
                  </a:cxn>
                  <a:cxn ang="0">
                    <a:pos x="50" y="1250"/>
                  </a:cxn>
                  <a:cxn ang="0">
                    <a:pos x="53" y="1137"/>
                  </a:cxn>
                  <a:cxn ang="0">
                    <a:pos x="43" y="1015"/>
                  </a:cxn>
                  <a:cxn ang="0">
                    <a:pos x="59" y="834"/>
                  </a:cxn>
                  <a:cxn ang="0">
                    <a:pos x="70" y="707"/>
                  </a:cxn>
                  <a:cxn ang="0">
                    <a:pos x="59" y="519"/>
                  </a:cxn>
                  <a:cxn ang="0">
                    <a:pos x="26" y="318"/>
                  </a:cxn>
                  <a:cxn ang="0">
                    <a:pos x="0" y="196"/>
                  </a:cxn>
                  <a:cxn ang="0">
                    <a:pos x="7" y="108"/>
                  </a:cxn>
                </a:cxnLst>
                <a:rect l="0" t="0" r="r" b="b"/>
                <a:pathLst>
                  <a:path w="771" h="1271">
                    <a:moveTo>
                      <a:pt x="7" y="108"/>
                    </a:moveTo>
                    <a:lnTo>
                      <a:pt x="122" y="103"/>
                    </a:lnTo>
                    <a:lnTo>
                      <a:pt x="175" y="91"/>
                    </a:lnTo>
                    <a:lnTo>
                      <a:pt x="282" y="54"/>
                    </a:lnTo>
                    <a:lnTo>
                      <a:pt x="345" y="0"/>
                    </a:lnTo>
                    <a:lnTo>
                      <a:pt x="477" y="114"/>
                    </a:lnTo>
                    <a:lnTo>
                      <a:pt x="593" y="203"/>
                    </a:lnTo>
                    <a:lnTo>
                      <a:pt x="655" y="260"/>
                    </a:lnTo>
                    <a:lnTo>
                      <a:pt x="706" y="324"/>
                    </a:lnTo>
                    <a:lnTo>
                      <a:pt x="745" y="369"/>
                    </a:lnTo>
                    <a:lnTo>
                      <a:pt x="757" y="394"/>
                    </a:lnTo>
                    <a:lnTo>
                      <a:pt x="770" y="433"/>
                    </a:lnTo>
                    <a:lnTo>
                      <a:pt x="770" y="491"/>
                    </a:lnTo>
                    <a:lnTo>
                      <a:pt x="722" y="566"/>
                    </a:lnTo>
                    <a:lnTo>
                      <a:pt x="667" y="710"/>
                    </a:lnTo>
                    <a:lnTo>
                      <a:pt x="625" y="830"/>
                    </a:lnTo>
                    <a:lnTo>
                      <a:pt x="608" y="890"/>
                    </a:lnTo>
                    <a:lnTo>
                      <a:pt x="586" y="989"/>
                    </a:lnTo>
                    <a:lnTo>
                      <a:pt x="529" y="983"/>
                    </a:lnTo>
                    <a:lnTo>
                      <a:pt x="459" y="989"/>
                    </a:lnTo>
                    <a:lnTo>
                      <a:pt x="389" y="989"/>
                    </a:lnTo>
                    <a:lnTo>
                      <a:pt x="407" y="893"/>
                    </a:lnTo>
                    <a:lnTo>
                      <a:pt x="460" y="738"/>
                    </a:lnTo>
                    <a:lnTo>
                      <a:pt x="516" y="577"/>
                    </a:lnTo>
                    <a:lnTo>
                      <a:pt x="542" y="507"/>
                    </a:lnTo>
                    <a:lnTo>
                      <a:pt x="491" y="464"/>
                    </a:lnTo>
                    <a:lnTo>
                      <a:pt x="434" y="433"/>
                    </a:lnTo>
                    <a:lnTo>
                      <a:pt x="376" y="382"/>
                    </a:lnTo>
                    <a:lnTo>
                      <a:pt x="331" y="337"/>
                    </a:lnTo>
                    <a:lnTo>
                      <a:pt x="319" y="414"/>
                    </a:lnTo>
                    <a:lnTo>
                      <a:pt x="281" y="581"/>
                    </a:lnTo>
                    <a:lnTo>
                      <a:pt x="274" y="650"/>
                    </a:lnTo>
                    <a:lnTo>
                      <a:pt x="274" y="714"/>
                    </a:lnTo>
                    <a:lnTo>
                      <a:pt x="247" y="822"/>
                    </a:lnTo>
                    <a:lnTo>
                      <a:pt x="230" y="1064"/>
                    </a:lnTo>
                    <a:lnTo>
                      <a:pt x="229" y="1257"/>
                    </a:lnTo>
                    <a:lnTo>
                      <a:pt x="128" y="1257"/>
                    </a:lnTo>
                    <a:lnTo>
                      <a:pt x="89" y="1270"/>
                    </a:lnTo>
                    <a:lnTo>
                      <a:pt x="50" y="1250"/>
                    </a:lnTo>
                    <a:lnTo>
                      <a:pt x="53" y="1137"/>
                    </a:lnTo>
                    <a:lnTo>
                      <a:pt x="43" y="1015"/>
                    </a:lnTo>
                    <a:lnTo>
                      <a:pt x="59" y="834"/>
                    </a:lnTo>
                    <a:lnTo>
                      <a:pt x="70" y="707"/>
                    </a:lnTo>
                    <a:lnTo>
                      <a:pt x="59" y="519"/>
                    </a:lnTo>
                    <a:lnTo>
                      <a:pt x="26" y="318"/>
                    </a:lnTo>
                    <a:lnTo>
                      <a:pt x="0" y="196"/>
                    </a:lnTo>
                    <a:lnTo>
                      <a:pt x="7" y="108"/>
                    </a:lnTo>
                  </a:path>
                </a:pathLst>
              </a:custGeom>
              <a:solidFill>
                <a:srgbClr val="0000FF"/>
              </a:solidFill>
              <a:ln w="12700" cap="rnd" cmpd="sng">
                <a:solidFill>
                  <a:srgbClr val="000000"/>
                </a:solidFill>
                <a:prstDash val="solid"/>
                <a:round/>
                <a:headEnd type="none" w="med" len="med"/>
                <a:tailEnd type="none" w="med" len="med"/>
              </a:ln>
              <a:effectLst/>
            </p:spPr>
            <p:txBody>
              <a:bodyPr/>
              <a:lstStyle/>
              <a:p>
                <a:endParaRPr lang="en-US"/>
              </a:p>
            </p:txBody>
          </p:sp>
        </p:grpSp>
        <p:grpSp>
          <p:nvGrpSpPr>
            <p:cNvPr id="95269" name="Group 37"/>
            <p:cNvGrpSpPr>
              <a:grpSpLocks/>
            </p:cNvGrpSpPr>
            <p:nvPr/>
          </p:nvGrpSpPr>
          <p:grpSpPr bwMode="auto">
            <a:xfrm>
              <a:off x="895" y="1687"/>
              <a:ext cx="568" cy="991"/>
              <a:chOff x="895" y="1687"/>
              <a:chExt cx="568" cy="991"/>
            </a:xfrm>
          </p:grpSpPr>
          <p:grpSp>
            <p:nvGrpSpPr>
              <p:cNvPr id="95270" name="Group 38"/>
              <p:cNvGrpSpPr>
                <a:grpSpLocks/>
              </p:cNvGrpSpPr>
              <p:nvPr/>
            </p:nvGrpSpPr>
            <p:grpSpPr bwMode="auto">
              <a:xfrm>
                <a:off x="1047" y="1687"/>
                <a:ext cx="416" cy="991"/>
                <a:chOff x="1047" y="1687"/>
                <a:chExt cx="416" cy="991"/>
              </a:xfrm>
            </p:grpSpPr>
            <p:sp>
              <p:nvSpPr>
                <p:cNvPr id="95271" name="Freeform 39"/>
                <p:cNvSpPr>
                  <a:spLocks/>
                </p:cNvSpPr>
                <p:nvPr/>
              </p:nvSpPr>
              <p:spPr bwMode="auto">
                <a:xfrm>
                  <a:off x="1047" y="1687"/>
                  <a:ext cx="416" cy="991"/>
                </a:xfrm>
                <a:custGeom>
                  <a:avLst/>
                  <a:gdLst/>
                  <a:ahLst/>
                  <a:cxnLst>
                    <a:cxn ang="0">
                      <a:pos x="290" y="958"/>
                    </a:cxn>
                    <a:cxn ang="0">
                      <a:pos x="358" y="916"/>
                    </a:cxn>
                    <a:cxn ang="0">
                      <a:pos x="387" y="824"/>
                    </a:cxn>
                    <a:cxn ang="0">
                      <a:pos x="409" y="741"/>
                    </a:cxn>
                    <a:cxn ang="0">
                      <a:pos x="415" y="648"/>
                    </a:cxn>
                    <a:cxn ang="0">
                      <a:pos x="391" y="547"/>
                    </a:cxn>
                    <a:cxn ang="0">
                      <a:pos x="374" y="464"/>
                    </a:cxn>
                    <a:cxn ang="0">
                      <a:pos x="353" y="369"/>
                    </a:cxn>
                    <a:cxn ang="0">
                      <a:pos x="327" y="298"/>
                    </a:cxn>
                    <a:cxn ang="0">
                      <a:pos x="284" y="212"/>
                    </a:cxn>
                    <a:cxn ang="0">
                      <a:pos x="248" y="134"/>
                    </a:cxn>
                    <a:cxn ang="0">
                      <a:pos x="186" y="41"/>
                    </a:cxn>
                    <a:cxn ang="0">
                      <a:pos x="152" y="0"/>
                    </a:cxn>
                    <a:cxn ang="0">
                      <a:pos x="112" y="30"/>
                    </a:cxn>
                    <a:cxn ang="0">
                      <a:pos x="69" y="68"/>
                    </a:cxn>
                    <a:cxn ang="0">
                      <a:pos x="12" y="121"/>
                    </a:cxn>
                    <a:cxn ang="0">
                      <a:pos x="6" y="138"/>
                    </a:cxn>
                    <a:cxn ang="0">
                      <a:pos x="0" y="168"/>
                    </a:cxn>
                    <a:cxn ang="0">
                      <a:pos x="17" y="222"/>
                    </a:cxn>
                    <a:cxn ang="0">
                      <a:pos x="41" y="289"/>
                    </a:cxn>
                    <a:cxn ang="0">
                      <a:pos x="104" y="411"/>
                    </a:cxn>
                    <a:cxn ang="0">
                      <a:pos x="127" y="516"/>
                    </a:cxn>
                    <a:cxn ang="0">
                      <a:pos x="135" y="595"/>
                    </a:cxn>
                    <a:cxn ang="0">
                      <a:pos x="138" y="655"/>
                    </a:cxn>
                    <a:cxn ang="0">
                      <a:pos x="138" y="758"/>
                    </a:cxn>
                    <a:cxn ang="0">
                      <a:pos x="127" y="921"/>
                    </a:cxn>
                    <a:cxn ang="0">
                      <a:pos x="127" y="977"/>
                    </a:cxn>
                    <a:cxn ang="0">
                      <a:pos x="146" y="985"/>
                    </a:cxn>
                    <a:cxn ang="0">
                      <a:pos x="202" y="990"/>
                    </a:cxn>
                    <a:cxn ang="0">
                      <a:pos x="242" y="978"/>
                    </a:cxn>
                    <a:cxn ang="0">
                      <a:pos x="290" y="958"/>
                    </a:cxn>
                  </a:cxnLst>
                  <a:rect l="0" t="0" r="r" b="b"/>
                  <a:pathLst>
                    <a:path w="416" h="991">
                      <a:moveTo>
                        <a:pt x="290" y="958"/>
                      </a:moveTo>
                      <a:lnTo>
                        <a:pt x="358" y="916"/>
                      </a:lnTo>
                      <a:lnTo>
                        <a:pt x="387" y="824"/>
                      </a:lnTo>
                      <a:lnTo>
                        <a:pt x="409" y="741"/>
                      </a:lnTo>
                      <a:lnTo>
                        <a:pt x="415" y="648"/>
                      </a:lnTo>
                      <a:lnTo>
                        <a:pt x="391" y="547"/>
                      </a:lnTo>
                      <a:lnTo>
                        <a:pt x="374" y="464"/>
                      </a:lnTo>
                      <a:lnTo>
                        <a:pt x="353" y="369"/>
                      </a:lnTo>
                      <a:lnTo>
                        <a:pt x="327" y="298"/>
                      </a:lnTo>
                      <a:lnTo>
                        <a:pt x="284" y="212"/>
                      </a:lnTo>
                      <a:lnTo>
                        <a:pt x="248" y="134"/>
                      </a:lnTo>
                      <a:lnTo>
                        <a:pt x="186" y="41"/>
                      </a:lnTo>
                      <a:lnTo>
                        <a:pt x="152" y="0"/>
                      </a:lnTo>
                      <a:lnTo>
                        <a:pt x="112" y="30"/>
                      </a:lnTo>
                      <a:lnTo>
                        <a:pt x="69" y="68"/>
                      </a:lnTo>
                      <a:lnTo>
                        <a:pt x="12" y="121"/>
                      </a:lnTo>
                      <a:lnTo>
                        <a:pt x="6" y="138"/>
                      </a:lnTo>
                      <a:lnTo>
                        <a:pt x="0" y="168"/>
                      </a:lnTo>
                      <a:lnTo>
                        <a:pt x="17" y="222"/>
                      </a:lnTo>
                      <a:lnTo>
                        <a:pt x="41" y="289"/>
                      </a:lnTo>
                      <a:lnTo>
                        <a:pt x="104" y="411"/>
                      </a:lnTo>
                      <a:lnTo>
                        <a:pt x="127" y="516"/>
                      </a:lnTo>
                      <a:lnTo>
                        <a:pt x="135" y="595"/>
                      </a:lnTo>
                      <a:lnTo>
                        <a:pt x="138" y="655"/>
                      </a:lnTo>
                      <a:lnTo>
                        <a:pt x="138" y="758"/>
                      </a:lnTo>
                      <a:lnTo>
                        <a:pt x="127" y="921"/>
                      </a:lnTo>
                      <a:lnTo>
                        <a:pt x="127" y="977"/>
                      </a:lnTo>
                      <a:lnTo>
                        <a:pt x="146" y="985"/>
                      </a:lnTo>
                      <a:lnTo>
                        <a:pt x="202" y="990"/>
                      </a:lnTo>
                      <a:lnTo>
                        <a:pt x="242" y="978"/>
                      </a:lnTo>
                      <a:lnTo>
                        <a:pt x="290" y="958"/>
                      </a:lnTo>
                    </a:path>
                  </a:pathLst>
                </a:custGeom>
                <a:solidFill>
                  <a:srgbClr val="0000FF"/>
                </a:solidFill>
                <a:ln w="12700" cap="rnd" cmpd="sng">
                  <a:solidFill>
                    <a:srgbClr val="000000"/>
                  </a:solidFill>
                  <a:prstDash val="solid"/>
                  <a:round/>
                  <a:headEnd type="none" w="med" len="med"/>
                  <a:tailEnd type="none" w="med" len="med"/>
                </a:ln>
                <a:effectLst/>
              </p:spPr>
              <p:txBody>
                <a:bodyPr/>
                <a:lstStyle/>
                <a:p>
                  <a:endParaRPr lang="en-US"/>
                </a:p>
              </p:txBody>
            </p:sp>
            <p:sp>
              <p:nvSpPr>
                <p:cNvPr id="95272" name="Freeform 40"/>
                <p:cNvSpPr>
                  <a:spLocks/>
                </p:cNvSpPr>
                <p:nvPr/>
              </p:nvSpPr>
              <p:spPr bwMode="auto">
                <a:xfrm>
                  <a:off x="1152" y="1726"/>
                  <a:ext cx="294" cy="559"/>
                </a:xfrm>
                <a:custGeom>
                  <a:avLst/>
                  <a:gdLst/>
                  <a:ahLst/>
                  <a:cxnLst>
                    <a:cxn ang="0">
                      <a:pos x="0" y="0"/>
                    </a:cxn>
                    <a:cxn ang="0">
                      <a:pos x="40" y="130"/>
                    </a:cxn>
                    <a:cxn ang="0">
                      <a:pos x="107" y="113"/>
                    </a:cxn>
                    <a:cxn ang="0">
                      <a:pos x="64" y="180"/>
                    </a:cxn>
                    <a:cxn ang="0">
                      <a:pos x="107" y="230"/>
                    </a:cxn>
                    <a:cxn ang="0">
                      <a:pos x="155" y="307"/>
                    </a:cxn>
                    <a:cxn ang="0">
                      <a:pos x="212" y="396"/>
                    </a:cxn>
                    <a:cxn ang="0">
                      <a:pos x="261" y="482"/>
                    </a:cxn>
                    <a:cxn ang="0">
                      <a:pos x="293" y="558"/>
                    </a:cxn>
                  </a:cxnLst>
                  <a:rect l="0" t="0" r="r" b="b"/>
                  <a:pathLst>
                    <a:path w="294" h="559">
                      <a:moveTo>
                        <a:pt x="0" y="0"/>
                      </a:moveTo>
                      <a:lnTo>
                        <a:pt x="40" y="130"/>
                      </a:lnTo>
                      <a:lnTo>
                        <a:pt x="107" y="113"/>
                      </a:lnTo>
                      <a:lnTo>
                        <a:pt x="64" y="180"/>
                      </a:lnTo>
                      <a:lnTo>
                        <a:pt x="107" y="230"/>
                      </a:lnTo>
                      <a:lnTo>
                        <a:pt x="155" y="307"/>
                      </a:lnTo>
                      <a:lnTo>
                        <a:pt x="212" y="396"/>
                      </a:lnTo>
                      <a:lnTo>
                        <a:pt x="261" y="482"/>
                      </a:lnTo>
                      <a:lnTo>
                        <a:pt x="293" y="558"/>
                      </a:lnTo>
                    </a:path>
                  </a:pathLst>
                </a:custGeom>
                <a:noFill/>
                <a:ln w="12700" cap="rnd" cmpd="sng">
                  <a:solidFill>
                    <a:srgbClr val="000000"/>
                  </a:solidFill>
                  <a:prstDash val="solid"/>
                  <a:round/>
                  <a:headEnd type="none" w="med" len="med"/>
                  <a:tailEnd type="none" w="med" len="med"/>
                </a:ln>
                <a:effectLst/>
              </p:spPr>
              <p:txBody>
                <a:bodyPr/>
                <a:lstStyle/>
                <a:p>
                  <a:endParaRPr lang="en-US"/>
                </a:p>
              </p:txBody>
            </p:sp>
          </p:grpSp>
          <p:grpSp>
            <p:nvGrpSpPr>
              <p:cNvPr id="95273" name="Group 41"/>
              <p:cNvGrpSpPr>
                <a:grpSpLocks/>
              </p:cNvGrpSpPr>
              <p:nvPr/>
            </p:nvGrpSpPr>
            <p:grpSpPr bwMode="auto">
              <a:xfrm>
                <a:off x="895" y="1791"/>
                <a:ext cx="495" cy="830"/>
                <a:chOff x="895" y="1791"/>
                <a:chExt cx="495" cy="830"/>
              </a:xfrm>
            </p:grpSpPr>
            <p:sp>
              <p:nvSpPr>
                <p:cNvPr id="95274" name="Freeform 42"/>
                <p:cNvSpPr>
                  <a:spLocks/>
                </p:cNvSpPr>
                <p:nvPr/>
              </p:nvSpPr>
              <p:spPr bwMode="auto">
                <a:xfrm>
                  <a:off x="1205" y="2429"/>
                  <a:ext cx="185" cy="192"/>
                </a:xfrm>
                <a:custGeom>
                  <a:avLst/>
                  <a:gdLst/>
                  <a:ahLst/>
                  <a:cxnLst>
                    <a:cxn ang="0">
                      <a:pos x="57" y="0"/>
                    </a:cxn>
                    <a:cxn ang="0">
                      <a:pos x="92" y="24"/>
                    </a:cxn>
                    <a:cxn ang="0">
                      <a:pos x="128" y="25"/>
                    </a:cxn>
                    <a:cxn ang="0">
                      <a:pos x="159" y="32"/>
                    </a:cxn>
                    <a:cxn ang="0">
                      <a:pos x="173" y="44"/>
                    </a:cxn>
                    <a:cxn ang="0">
                      <a:pos x="177" y="58"/>
                    </a:cxn>
                    <a:cxn ang="0">
                      <a:pos x="170" y="84"/>
                    </a:cxn>
                    <a:cxn ang="0">
                      <a:pos x="184" y="102"/>
                    </a:cxn>
                    <a:cxn ang="0">
                      <a:pos x="183" y="127"/>
                    </a:cxn>
                    <a:cxn ang="0">
                      <a:pos x="169" y="143"/>
                    </a:cxn>
                    <a:cxn ang="0">
                      <a:pos x="158" y="161"/>
                    </a:cxn>
                    <a:cxn ang="0">
                      <a:pos x="133" y="170"/>
                    </a:cxn>
                    <a:cxn ang="0">
                      <a:pos x="116" y="191"/>
                    </a:cxn>
                    <a:cxn ang="0">
                      <a:pos x="86" y="187"/>
                    </a:cxn>
                    <a:cxn ang="0">
                      <a:pos x="68" y="176"/>
                    </a:cxn>
                    <a:cxn ang="0">
                      <a:pos x="51" y="157"/>
                    </a:cxn>
                    <a:cxn ang="0">
                      <a:pos x="40" y="113"/>
                    </a:cxn>
                    <a:cxn ang="0">
                      <a:pos x="0" y="74"/>
                    </a:cxn>
                    <a:cxn ang="0">
                      <a:pos x="57" y="0"/>
                    </a:cxn>
                  </a:cxnLst>
                  <a:rect l="0" t="0" r="r" b="b"/>
                  <a:pathLst>
                    <a:path w="185" h="192">
                      <a:moveTo>
                        <a:pt x="57" y="0"/>
                      </a:moveTo>
                      <a:lnTo>
                        <a:pt x="92" y="24"/>
                      </a:lnTo>
                      <a:lnTo>
                        <a:pt x="128" y="25"/>
                      </a:lnTo>
                      <a:lnTo>
                        <a:pt x="159" y="32"/>
                      </a:lnTo>
                      <a:lnTo>
                        <a:pt x="173" y="44"/>
                      </a:lnTo>
                      <a:lnTo>
                        <a:pt x="177" y="58"/>
                      </a:lnTo>
                      <a:lnTo>
                        <a:pt x="170" y="84"/>
                      </a:lnTo>
                      <a:lnTo>
                        <a:pt x="184" y="102"/>
                      </a:lnTo>
                      <a:lnTo>
                        <a:pt x="183" y="127"/>
                      </a:lnTo>
                      <a:lnTo>
                        <a:pt x="169" y="143"/>
                      </a:lnTo>
                      <a:lnTo>
                        <a:pt x="158" y="161"/>
                      </a:lnTo>
                      <a:lnTo>
                        <a:pt x="133" y="170"/>
                      </a:lnTo>
                      <a:lnTo>
                        <a:pt x="116" y="191"/>
                      </a:lnTo>
                      <a:lnTo>
                        <a:pt x="86" y="187"/>
                      </a:lnTo>
                      <a:lnTo>
                        <a:pt x="68" y="176"/>
                      </a:lnTo>
                      <a:lnTo>
                        <a:pt x="51" y="157"/>
                      </a:lnTo>
                      <a:lnTo>
                        <a:pt x="40" y="113"/>
                      </a:lnTo>
                      <a:lnTo>
                        <a:pt x="0" y="74"/>
                      </a:lnTo>
                      <a:lnTo>
                        <a:pt x="57" y="0"/>
                      </a:lnTo>
                    </a:path>
                  </a:pathLst>
                </a:custGeom>
                <a:solidFill>
                  <a:srgbClr val="FFE0C0"/>
                </a:solidFill>
                <a:ln w="12700" cap="rnd" cmpd="sng">
                  <a:solidFill>
                    <a:srgbClr val="000000"/>
                  </a:solidFill>
                  <a:prstDash val="solid"/>
                  <a:round/>
                  <a:headEnd type="none" w="med" len="med"/>
                  <a:tailEnd type="none" w="med" len="med"/>
                </a:ln>
                <a:effectLst/>
              </p:spPr>
              <p:txBody>
                <a:bodyPr/>
                <a:lstStyle/>
                <a:p>
                  <a:endParaRPr lang="en-US"/>
                </a:p>
              </p:txBody>
            </p:sp>
            <p:sp>
              <p:nvSpPr>
                <p:cNvPr id="95275" name="Freeform 43"/>
                <p:cNvSpPr>
                  <a:spLocks/>
                </p:cNvSpPr>
                <p:nvPr/>
              </p:nvSpPr>
              <p:spPr bwMode="auto">
                <a:xfrm>
                  <a:off x="1180" y="2420"/>
                  <a:ext cx="110" cy="123"/>
                </a:xfrm>
                <a:custGeom>
                  <a:avLst/>
                  <a:gdLst/>
                  <a:ahLst/>
                  <a:cxnLst>
                    <a:cxn ang="0">
                      <a:pos x="82" y="0"/>
                    </a:cxn>
                    <a:cxn ang="0">
                      <a:pos x="109" y="17"/>
                    </a:cxn>
                    <a:cxn ang="0">
                      <a:pos x="95" y="46"/>
                    </a:cxn>
                    <a:cxn ang="0">
                      <a:pos x="68" y="82"/>
                    </a:cxn>
                    <a:cxn ang="0">
                      <a:pos x="30" y="122"/>
                    </a:cxn>
                    <a:cxn ang="0">
                      <a:pos x="0" y="86"/>
                    </a:cxn>
                    <a:cxn ang="0">
                      <a:pos x="82" y="0"/>
                    </a:cxn>
                  </a:cxnLst>
                  <a:rect l="0" t="0" r="r" b="b"/>
                  <a:pathLst>
                    <a:path w="110" h="123">
                      <a:moveTo>
                        <a:pt x="82" y="0"/>
                      </a:moveTo>
                      <a:lnTo>
                        <a:pt x="109" y="17"/>
                      </a:lnTo>
                      <a:lnTo>
                        <a:pt x="95" y="46"/>
                      </a:lnTo>
                      <a:lnTo>
                        <a:pt x="68" y="82"/>
                      </a:lnTo>
                      <a:lnTo>
                        <a:pt x="30" y="122"/>
                      </a:lnTo>
                      <a:lnTo>
                        <a:pt x="0" y="86"/>
                      </a:lnTo>
                      <a:lnTo>
                        <a:pt x="82" y="0"/>
                      </a:lnTo>
                    </a:path>
                  </a:pathLst>
                </a:custGeom>
                <a:solidFill>
                  <a:srgbClr val="FFFFFF"/>
                </a:solidFill>
                <a:ln w="12700" cap="rnd" cmpd="sng">
                  <a:solidFill>
                    <a:srgbClr val="000000"/>
                  </a:solidFill>
                  <a:prstDash val="solid"/>
                  <a:round/>
                  <a:headEnd type="none" w="med" len="med"/>
                  <a:tailEnd type="none" w="med" len="med"/>
                </a:ln>
                <a:effectLst/>
              </p:spPr>
              <p:txBody>
                <a:bodyPr/>
                <a:lstStyle/>
                <a:p>
                  <a:endParaRPr lang="en-US"/>
                </a:p>
              </p:txBody>
            </p:sp>
            <p:sp>
              <p:nvSpPr>
                <p:cNvPr id="95276" name="Freeform 44"/>
                <p:cNvSpPr>
                  <a:spLocks/>
                </p:cNvSpPr>
                <p:nvPr/>
              </p:nvSpPr>
              <p:spPr bwMode="auto">
                <a:xfrm>
                  <a:off x="895" y="1791"/>
                  <a:ext cx="401" cy="757"/>
                </a:xfrm>
                <a:custGeom>
                  <a:avLst/>
                  <a:gdLst/>
                  <a:ahLst/>
                  <a:cxnLst>
                    <a:cxn ang="0">
                      <a:pos x="120" y="58"/>
                    </a:cxn>
                    <a:cxn ang="0">
                      <a:pos x="96" y="106"/>
                    </a:cxn>
                    <a:cxn ang="0">
                      <a:pos x="55" y="177"/>
                    </a:cxn>
                    <a:cxn ang="0">
                      <a:pos x="41" y="232"/>
                    </a:cxn>
                    <a:cxn ang="0">
                      <a:pos x="20" y="296"/>
                    </a:cxn>
                    <a:cxn ang="0">
                      <a:pos x="5" y="403"/>
                    </a:cxn>
                    <a:cxn ang="0">
                      <a:pos x="0" y="460"/>
                    </a:cxn>
                    <a:cxn ang="0">
                      <a:pos x="13" y="474"/>
                    </a:cxn>
                    <a:cxn ang="0">
                      <a:pos x="50" y="525"/>
                    </a:cxn>
                    <a:cxn ang="0">
                      <a:pos x="95" y="580"/>
                    </a:cxn>
                    <a:cxn ang="0">
                      <a:pos x="147" y="629"/>
                    </a:cxn>
                    <a:cxn ang="0">
                      <a:pos x="286" y="756"/>
                    </a:cxn>
                    <a:cxn ang="0">
                      <a:pos x="350" y="678"/>
                    </a:cxn>
                    <a:cxn ang="0">
                      <a:pos x="400" y="615"/>
                    </a:cxn>
                    <a:cxn ang="0">
                      <a:pos x="268" y="501"/>
                    </a:cxn>
                    <a:cxn ang="0">
                      <a:pos x="223" y="468"/>
                    </a:cxn>
                    <a:cxn ang="0">
                      <a:pos x="196" y="438"/>
                    </a:cxn>
                    <a:cxn ang="0">
                      <a:pos x="174" y="424"/>
                    </a:cxn>
                    <a:cxn ang="0">
                      <a:pos x="209" y="332"/>
                    </a:cxn>
                    <a:cxn ang="0">
                      <a:pos x="230" y="260"/>
                    </a:cxn>
                    <a:cxn ang="0">
                      <a:pos x="241" y="227"/>
                    </a:cxn>
                    <a:cxn ang="0">
                      <a:pos x="252" y="192"/>
                    </a:cxn>
                    <a:cxn ang="0">
                      <a:pos x="258" y="150"/>
                    </a:cxn>
                    <a:cxn ang="0">
                      <a:pos x="258" y="111"/>
                    </a:cxn>
                    <a:cxn ang="0">
                      <a:pos x="258" y="79"/>
                    </a:cxn>
                    <a:cxn ang="0">
                      <a:pos x="252" y="47"/>
                    </a:cxn>
                    <a:cxn ang="0">
                      <a:pos x="232" y="22"/>
                    </a:cxn>
                    <a:cxn ang="0">
                      <a:pos x="206" y="5"/>
                    </a:cxn>
                    <a:cxn ang="0">
                      <a:pos x="187" y="0"/>
                    </a:cxn>
                    <a:cxn ang="0">
                      <a:pos x="152" y="23"/>
                    </a:cxn>
                    <a:cxn ang="0">
                      <a:pos x="120" y="58"/>
                    </a:cxn>
                  </a:cxnLst>
                  <a:rect l="0" t="0" r="r" b="b"/>
                  <a:pathLst>
                    <a:path w="401" h="757">
                      <a:moveTo>
                        <a:pt x="120" y="58"/>
                      </a:moveTo>
                      <a:lnTo>
                        <a:pt x="96" y="106"/>
                      </a:lnTo>
                      <a:lnTo>
                        <a:pt x="55" y="177"/>
                      </a:lnTo>
                      <a:lnTo>
                        <a:pt x="41" y="232"/>
                      </a:lnTo>
                      <a:lnTo>
                        <a:pt x="20" y="296"/>
                      </a:lnTo>
                      <a:lnTo>
                        <a:pt x="5" y="403"/>
                      </a:lnTo>
                      <a:lnTo>
                        <a:pt x="0" y="460"/>
                      </a:lnTo>
                      <a:lnTo>
                        <a:pt x="13" y="474"/>
                      </a:lnTo>
                      <a:lnTo>
                        <a:pt x="50" y="525"/>
                      </a:lnTo>
                      <a:lnTo>
                        <a:pt x="95" y="580"/>
                      </a:lnTo>
                      <a:lnTo>
                        <a:pt x="147" y="629"/>
                      </a:lnTo>
                      <a:lnTo>
                        <a:pt x="286" y="756"/>
                      </a:lnTo>
                      <a:lnTo>
                        <a:pt x="350" y="678"/>
                      </a:lnTo>
                      <a:lnTo>
                        <a:pt x="400" y="615"/>
                      </a:lnTo>
                      <a:lnTo>
                        <a:pt x="268" y="501"/>
                      </a:lnTo>
                      <a:lnTo>
                        <a:pt x="223" y="468"/>
                      </a:lnTo>
                      <a:lnTo>
                        <a:pt x="196" y="438"/>
                      </a:lnTo>
                      <a:lnTo>
                        <a:pt x="174" y="424"/>
                      </a:lnTo>
                      <a:lnTo>
                        <a:pt x="209" y="332"/>
                      </a:lnTo>
                      <a:lnTo>
                        <a:pt x="230" y="260"/>
                      </a:lnTo>
                      <a:lnTo>
                        <a:pt x="241" y="227"/>
                      </a:lnTo>
                      <a:lnTo>
                        <a:pt x="252" y="192"/>
                      </a:lnTo>
                      <a:lnTo>
                        <a:pt x="258" y="150"/>
                      </a:lnTo>
                      <a:lnTo>
                        <a:pt x="258" y="111"/>
                      </a:lnTo>
                      <a:lnTo>
                        <a:pt x="258" y="79"/>
                      </a:lnTo>
                      <a:lnTo>
                        <a:pt x="252" y="47"/>
                      </a:lnTo>
                      <a:lnTo>
                        <a:pt x="232" y="22"/>
                      </a:lnTo>
                      <a:lnTo>
                        <a:pt x="206" y="5"/>
                      </a:lnTo>
                      <a:lnTo>
                        <a:pt x="187" y="0"/>
                      </a:lnTo>
                      <a:lnTo>
                        <a:pt x="152" y="23"/>
                      </a:lnTo>
                      <a:lnTo>
                        <a:pt x="120" y="58"/>
                      </a:lnTo>
                    </a:path>
                  </a:pathLst>
                </a:custGeom>
                <a:solidFill>
                  <a:srgbClr val="0000FF"/>
                </a:solidFill>
                <a:ln w="12700" cap="rnd" cmpd="sng">
                  <a:solidFill>
                    <a:srgbClr val="000000"/>
                  </a:solidFill>
                  <a:prstDash val="solid"/>
                  <a:round/>
                  <a:headEnd type="none" w="med" len="med"/>
                  <a:tailEnd type="none" w="med" len="med"/>
                </a:ln>
                <a:effectLst/>
              </p:spPr>
              <p:txBody>
                <a:bodyPr/>
                <a:lstStyle/>
                <a:p>
                  <a:endParaRPr lang="en-US"/>
                </a:p>
              </p:txBody>
            </p:sp>
          </p:grpSp>
        </p:grpSp>
        <p:grpSp>
          <p:nvGrpSpPr>
            <p:cNvPr id="95277" name="Group 45"/>
            <p:cNvGrpSpPr>
              <a:grpSpLocks/>
            </p:cNvGrpSpPr>
            <p:nvPr/>
          </p:nvGrpSpPr>
          <p:grpSpPr bwMode="auto">
            <a:xfrm>
              <a:off x="1028" y="1274"/>
              <a:ext cx="321" cy="417"/>
              <a:chOff x="1028" y="1274"/>
              <a:chExt cx="321" cy="417"/>
            </a:xfrm>
          </p:grpSpPr>
          <p:grpSp>
            <p:nvGrpSpPr>
              <p:cNvPr id="95278" name="Group 46"/>
              <p:cNvGrpSpPr>
                <a:grpSpLocks/>
              </p:cNvGrpSpPr>
              <p:nvPr/>
            </p:nvGrpSpPr>
            <p:grpSpPr bwMode="auto">
              <a:xfrm>
                <a:off x="1060" y="1396"/>
                <a:ext cx="275" cy="199"/>
                <a:chOff x="1060" y="1396"/>
                <a:chExt cx="275" cy="199"/>
              </a:xfrm>
            </p:grpSpPr>
            <p:sp>
              <p:nvSpPr>
                <p:cNvPr id="95279" name="Freeform 47"/>
                <p:cNvSpPr>
                  <a:spLocks/>
                </p:cNvSpPr>
                <p:nvPr/>
              </p:nvSpPr>
              <p:spPr bwMode="auto">
                <a:xfrm>
                  <a:off x="1295" y="1396"/>
                  <a:ext cx="40" cy="91"/>
                </a:xfrm>
                <a:custGeom>
                  <a:avLst/>
                  <a:gdLst/>
                  <a:ahLst/>
                  <a:cxnLst>
                    <a:cxn ang="0">
                      <a:pos x="0" y="10"/>
                    </a:cxn>
                    <a:cxn ang="0">
                      <a:pos x="6" y="0"/>
                    </a:cxn>
                    <a:cxn ang="0">
                      <a:pos x="19" y="0"/>
                    </a:cxn>
                    <a:cxn ang="0">
                      <a:pos x="24" y="6"/>
                    </a:cxn>
                    <a:cxn ang="0">
                      <a:pos x="30" y="17"/>
                    </a:cxn>
                    <a:cxn ang="0">
                      <a:pos x="34" y="40"/>
                    </a:cxn>
                    <a:cxn ang="0">
                      <a:pos x="39" y="68"/>
                    </a:cxn>
                    <a:cxn ang="0">
                      <a:pos x="39" y="90"/>
                    </a:cxn>
                    <a:cxn ang="0">
                      <a:pos x="29" y="90"/>
                    </a:cxn>
                    <a:cxn ang="0">
                      <a:pos x="0" y="10"/>
                    </a:cxn>
                  </a:cxnLst>
                  <a:rect l="0" t="0" r="r" b="b"/>
                  <a:pathLst>
                    <a:path w="40" h="91">
                      <a:moveTo>
                        <a:pt x="0" y="10"/>
                      </a:moveTo>
                      <a:lnTo>
                        <a:pt x="6" y="0"/>
                      </a:lnTo>
                      <a:lnTo>
                        <a:pt x="19" y="0"/>
                      </a:lnTo>
                      <a:lnTo>
                        <a:pt x="24" y="6"/>
                      </a:lnTo>
                      <a:lnTo>
                        <a:pt x="30" y="17"/>
                      </a:lnTo>
                      <a:lnTo>
                        <a:pt x="34" y="40"/>
                      </a:lnTo>
                      <a:lnTo>
                        <a:pt x="39" y="68"/>
                      </a:lnTo>
                      <a:lnTo>
                        <a:pt x="39" y="90"/>
                      </a:lnTo>
                      <a:lnTo>
                        <a:pt x="29" y="90"/>
                      </a:lnTo>
                      <a:lnTo>
                        <a:pt x="0" y="10"/>
                      </a:lnTo>
                    </a:path>
                  </a:pathLst>
                </a:custGeom>
                <a:solidFill>
                  <a:srgbClr val="FFE0C0"/>
                </a:solidFill>
                <a:ln w="12700" cap="rnd" cmpd="sng">
                  <a:solidFill>
                    <a:srgbClr val="000000"/>
                  </a:solidFill>
                  <a:prstDash val="solid"/>
                  <a:round/>
                  <a:headEnd type="none" w="med" len="med"/>
                  <a:tailEnd type="none" w="med" len="med"/>
                </a:ln>
                <a:effectLst/>
              </p:spPr>
              <p:txBody>
                <a:bodyPr/>
                <a:lstStyle/>
                <a:p>
                  <a:endParaRPr lang="en-US"/>
                </a:p>
              </p:txBody>
            </p:sp>
            <p:sp>
              <p:nvSpPr>
                <p:cNvPr id="95280" name="Freeform 48"/>
                <p:cNvSpPr>
                  <a:spLocks/>
                </p:cNvSpPr>
                <p:nvPr/>
              </p:nvSpPr>
              <p:spPr bwMode="auto">
                <a:xfrm>
                  <a:off x="1060" y="1520"/>
                  <a:ext cx="66" cy="75"/>
                </a:xfrm>
                <a:custGeom>
                  <a:avLst/>
                  <a:gdLst/>
                  <a:ahLst/>
                  <a:cxnLst>
                    <a:cxn ang="0">
                      <a:pos x="15" y="0"/>
                    </a:cxn>
                    <a:cxn ang="0">
                      <a:pos x="4" y="6"/>
                    </a:cxn>
                    <a:cxn ang="0">
                      <a:pos x="0" y="14"/>
                    </a:cxn>
                    <a:cxn ang="0">
                      <a:pos x="4" y="26"/>
                    </a:cxn>
                    <a:cxn ang="0">
                      <a:pos x="12" y="39"/>
                    </a:cxn>
                    <a:cxn ang="0">
                      <a:pos x="22" y="51"/>
                    </a:cxn>
                    <a:cxn ang="0">
                      <a:pos x="41" y="69"/>
                    </a:cxn>
                    <a:cxn ang="0">
                      <a:pos x="53" y="74"/>
                    </a:cxn>
                    <a:cxn ang="0">
                      <a:pos x="65" y="65"/>
                    </a:cxn>
                    <a:cxn ang="0">
                      <a:pos x="15" y="0"/>
                    </a:cxn>
                  </a:cxnLst>
                  <a:rect l="0" t="0" r="r" b="b"/>
                  <a:pathLst>
                    <a:path w="66" h="75">
                      <a:moveTo>
                        <a:pt x="15" y="0"/>
                      </a:moveTo>
                      <a:lnTo>
                        <a:pt x="4" y="6"/>
                      </a:lnTo>
                      <a:lnTo>
                        <a:pt x="0" y="14"/>
                      </a:lnTo>
                      <a:lnTo>
                        <a:pt x="4" y="26"/>
                      </a:lnTo>
                      <a:lnTo>
                        <a:pt x="12" y="39"/>
                      </a:lnTo>
                      <a:lnTo>
                        <a:pt x="22" y="51"/>
                      </a:lnTo>
                      <a:lnTo>
                        <a:pt x="41" y="69"/>
                      </a:lnTo>
                      <a:lnTo>
                        <a:pt x="53" y="74"/>
                      </a:lnTo>
                      <a:lnTo>
                        <a:pt x="65" y="65"/>
                      </a:lnTo>
                      <a:lnTo>
                        <a:pt x="15" y="0"/>
                      </a:lnTo>
                    </a:path>
                  </a:pathLst>
                </a:custGeom>
                <a:solidFill>
                  <a:srgbClr val="FFE0C0"/>
                </a:solidFill>
                <a:ln w="12700" cap="rnd" cmpd="sng">
                  <a:solidFill>
                    <a:srgbClr val="000000"/>
                  </a:solidFill>
                  <a:prstDash val="solid"/>
                  <a:round/>
                  <a:headEnd type="none" w="med" len="med"/>
                  <a:tailEnd type="none" w="med" len="med"/>
                </a:ln>
                <a:effectLst/>
              </p:spPr>
              <p:txBody>
                <a:bodyPr/>
                <a:lstStyle/>
                <a:p>
                  <a:endParaRPr lang="en-US"/>
                </a:p>
              </p:txBody>
            </p:sp>
          </p:grpSp>
          <p:sp>
            <p:nvSpPr>
              <p:cNvPr id="95281" name="Freeform 49"/>
              <p:cNvSpPr>
                <a:spLocks/>
              </p:cNvSpPr>
              <p:nvPr/>
            </p:nvSpPr>
            <p:spPr bwMode="auto">
              <a:xfrm>
                <a:off x="1042" y="1319"/>
                <a:ext cx="307" cy="372"/>
              </a:xfrm>
              <a:custGeom>
                <a:avLst/>
                <a:gdLst/>
                <a:ahLst/>
                <a:cxnLst>
                  <a:cxn ang="0">
                    <a:pos x="27" y="53"/>
                  </a:cxn>
                  <a:cxn ang="0">
                    <a:pos x="12" y="74"/>
                  </a:cxn>
                  <a:cxn ang="0">
                    <a:pos x="4" y="100"/>
                  </a:cxn>
                  <a:cxn ang="0">
                    <a:pos x="0" y="130"/>
                  </a:cxn>
                  <a:cxn ang="0">
                    <a:pos x="5" y="155"/>
                  </a:cxn>
                  <a:cxn ang="0">
                    <a:pos x="15" y="179"/>
                  </a:cxn>
                  <a:cxn ang="0">
                    <a:pos x="33" y="199"/>
                  </a:cxn>
                  <a:cxn ang="0">
                    <a:pos x="49" y="222"/>
                  </a:cxn>
                  <a:cxn ang="0">
                    <a:pos x="64" y="253"/>
                  </a:cxn>
                  <a:cxn ang="0">
                    <a:pos x="81" y="290"/>
                  </a:cxn>
                  <a:cxn ang="0">
                    <a:pos x="98" y="320"/>
                  </a:cxn>
                  <a:cxn ang="0">
                    <a:pos x="115" y="337"/>
                  </a:cxn>
                  <a:cxn ang="0">
                    <a:pos x="134" y="348"/>
                  </a:cxn>
                  <a:cxn ang="0">
                    <a:pos x="167" y="362"/>
                  </a:cxn>
                  <a:cxn ang="0">
                    <a:pos x="200" y="371"/>
                  </a:cxn>
                  <a:cxn ang="0">
                    <a:pos x="222" y="368"/>
                  </a:cxn>
                  <a:cxn ang="0">
                    <a:pos x="241" y="365"/>
                  </a:cxn>
                  <a:cxn ang="0">
                    <a:pos x="274" y="353"/>
                  </a:cxn>
                  <a:cxn ang="0">
                    <a:pos x="287" y="340"/>
                  </a:cxn>
                  <a:cxn ang="0">
                    <a:pos x="293" y="323"/>
                  </a:cxn>
                  <a:cxn ang="0">
                    <a:pos x="303" y="287"/>
                  </a:cxn>
                  <a:cxn ang="0">
                    <a:pos x="306" y="259"/>
                  </a:cxn>
                  <a:cxn ang="0">
                    <a:pos x="306" y="225"/>
                  </a:cxn>
                  <a:cxn ang="0">
                    <a:pos x="302" y="201"/>
                  </a:cxn>
                  <a:cxn ang="0">
                    <a:pos x="293" y="174"/>
                  </a:cxn>
                  <a:cxn ang="0">
                    <a:pos x="279" y="137"/>
                  </a:cxn>
                  <a:cxn ang="0">
                    <a:pos x="262" y="109"/>
                  </a:cxn>
                  <a:cxn ang="0">
                    <a:pos x="254" y="77"/>
                  </a:cxn>
                  <a:cxn ang="0">
                    <a:pos x="238" y="41"/>
                  </a:cxn>
                  <a:cxn ang="0">
                    <a:pos x="220" y="22"/>
                  </a:cxn>
                  <a:cxn ang="0">
                    <a:pos x="202" y="12"/>
                  </a:cxn>
                  <a:cxn ang="0">
                    <a:pos x="167" y="1"/>
                  </a:cxn>
                  <a:cxn ang="0">
                    <a:pos x="144" y="0"/>
                  </a:cxn>
                  <a:cxn ang="0">
                    <a:pos x="110" y="6"/>
                  </a:cxn>
                  <a:cxn ang="0">
                    <a:pos x="78" y="17"/>
                  </a:cxn>
                  <a:cxn ang="0">
                    <a:pos x="47" y="37"/>
                  </a:cxn>
                  <a:cxn ang="0">
                    <a:pos x="27" y="53"/>
                  </a:cxn>
                </a:cxnLst>
                <a:rect l="0" t="0" r="r" b="b"/>
                <a:pathLst>
                  <a:path w="307" h="372">
                    <a:moveTo>
                      <a:pt x="27" y="53"/>
                    </a:moveTo>
                    <a:lnTo>
                      <a:pt x="12" y="74"/>
                    </a:lnTo>
                    <a:lnTo>
                      <a:pt x="4" y="100"/>
                    </a:lnTo>
                    <a:lnTo>
                      <a:pt x="0" y="130"/>
                    </a:lnTo>
                    <a:lnTo>
                      <a:pt x="5" y="155"/>
                    </a:lnTo>
                    <a:lnTo>
                      <a:pt x="15" y="179"/>
                    </a:lnTo>
                    <a:lnTo>
                      <a:pt x="33" y="199"/>
                    </a:lnTo>
                    <a:lnTo>
                      <a:pt x="49" y="222"/>
                    </a:lnTo>
                    <a:lnTo>
                      <a:pt x="64" y="253"/>
                    </a:lnTo>
                    <a:lnTo>
                      <a:pt x="81" y="290"/>
                    </a:lnTo>
                    <a:lnTo>
                      <a:pt x="98" y="320"/>
                    </a:lnTo>
                    <a:lnTo>
                      <a:pt x="115" y="337"/>
                    </a:lnTo>
                    <a:lnTo>
                      <a:pt x="134" y="348"/>
                    </a:lnTo>
                    <a:lnTo>
                      <a:pt x="167" y="362"/>
                    </a:lnTo>
                    <a:lnTo>
                      <a:pt x="200" y="371"/>
                    </a:lnTo>
                    <a:lnTo>
                      <a:pt x="222" y="368"/>
                    </a:lnTo>
                    <a:lnTo>
                      <a:pt x="241" y="365"/>
                    </a:lnTo>
                    <a:lnTo>
                      <a:pt x="274" y="353"/>
                    </a:lnTo>
                    <a:lnTo>
                      <a:pt x="287" y="340"/>
                    </a:lnTo>
                    <a:lnTo>
                      <a:pt x="293" y="323"/>
                    </a:lnTo>
                    <a:lnTo>
                      <a:pt x="303" y="287"/>
                    </a:lnTo>
                    <a:lnTo>
                      <a:pt x="306" y="259"/>
                    </a:lnTo>
                    <a:lnTo>
                      <a:pt x="306" y="225"/>
                    </a:lnTo>
                    <a:lnTo>
                      <a:pt x="302" y="201"/>
                    </a:lnTo>
                    <a:lnTo>
                      <a:pt x="293" y="174"/>
                    </a:lnTo>
                    <a:lnTo>
                      <a:pt x="279" y="137"/>
                    </a:lnTo>
                    <a:lnTo>
                      <a:pt x="262" y="109"/>
                    </a:lnTo>
                    <a:lnTo>
                      <a:pt x="254" y="77"/>
                    </a:lnTo>
                    <a:lnTo>
                      <a:pt x="238" y="41"/>
                    </a:lnTo>
                    <a:lnTo>
                      <a:pt x="220" y="22"/>
                    </a:lnTo>
                    <a:lnTo>
                      <a:pt x="202" y="12"/>
                    </a:lnTo>
                    <a:lnTo>
                      <a:pt x="167" y="1"/>
                    </a:lnTo>
                    <a:lnTo>
                      <a:pt x="144" y="0"/>
                    </a:lnTo>
                    <a:lnTo>
                      <a:pt x="110" y="6"/>
                    </a:lnTo>
                    <a:lnTo>
                      <a:pt x="78" y="17"/>
                    </a:lnTo>
                    <a:lnTo>
                      <a:pt x="47" y="37"/>
                    </a:lnTo>
                    <a:lnTo>
                      <a:pt x="27" y="53"/>
                    </a:lnTo>
                  </a:path>
                </a:pathLst>
              </a:custGeom>
              <a:solidFill>
                <a:srgbClr val="FFE0C0"/>
              </a:solidFill>
              <a:ln w="12700" cap="rnd" cmpd="sng">
                <a:solidFill>
                  <a:srgbClr val="000000"/>
                </a:solidFill>
                <a:prstDash val="solid"/>
                <a:round/>
                <a:headEnd type="none" w="med" len="med"/>
                <a:tailEnd type="none" w="med" len="med"/>
              </a:ln>
              <a:effectLst/>
            </p:spPr>
            <p:txBody>
              <a:bodyPr/>
              <a:lstStyle/>
              <a:p>
                <a:endParaRPr lang="en-US"/>
              </a:p>
            </p:txBody>
          </p:sp>
          <p:grpSp>
            <p:nvGrpSpPr>
              <p:cNvPr id="95282" name="Group 50"/>
              <p:cNvGrpSpPr>
                <a:grpSpLocks/>
              </p:cNvGrpSpPr>
              <p:nvPr/>
            </p:nvGrpSpPr>
            <p:grpSpPr bwMode="auto">
              <a:xfrm>
                <a:off x="1073" y="1400"/>
                <a:ext cx="232" cy="129"/>
                <a:chOff x="1073" y="1400"/>
                <a:chExt cx="232" cy="129"/>
              </a:xfrm>
            </p:grpSpPr>
            <p:sp>
              <p:nvSpPr>
                <p:cNvPr id="95283" name="Freeform 51"/>
                <p:cNvSpPr>
                  <a:spLocks/>
                </p:cNvSpPr>
                <p:nvPr/>
              </p:nvSpPr>
              <p:spPr bwMode="auto">
                <a:xfrm>
                  <a:off x="1186" y="1458"/>
                  <a:ext cx="18" cy="20"/>
                </a:xfrm>
                <a:custGeom>
                  <a:avLst/>
                  <a:gdLst/>
                  <a:ahLst/>
                  <a:cxnLst>
                    <a:cxn ang="0">
                      <a:pos x="0" y="11"/>
                    </a:cxn>
                    <a:cxn ang="0">
                      <a:pos x="5" y="4"/>
                    </a:cxn>
                    <a:cxn ang="0">
                      <a:pos x="15" y="0"/>
                    </a:cxn>
                    <a:cxn ang="0">
                      <a:pos x="17" y="10"/>
                    </a:cxn>
                    <a:cxn ang="0">
                      <a:pos x="9" y="10"/>
                    </a:cxn>
                    <a:cxn ang="0">
                      <a:pos x="3" y="19"/>
                    </a:cxn>
                    <a:cxn ang="0">
                      <a:pos x="0" y="11"/>
                    </a:cxn>
                  </a:cxnLst>
                  <a:rect l="0" t="0" r="r" b="b"/>
                  <a:pathLst>
                    <a:path w="18" h="20">
                      <a:moveTo>
                        <a:pt x="0" y="11"/>
                      </a:moveTo>
                      <a:lnTo>
                        <a:pt x="5" y="4"/>
                      </a:lnTo>
                      <a:lnTo>
                        <a:pt x="15" y="0"/>
                      </a:lnTo>
                      <a:lnTo>
                        <a:pt x="17" y="10"/>
                      </a:lnTo>
                      <a:lnTo>
                        <a:pt x="9" y="10"/>
                      </a:lnTo>
                      <a:lnTo>
                        <a:pt x="3" y="19"/>
                      </a:lnTo>
                      <a:lnTo>
                        <a:pt x="0" y="11"/>
                      </a:lnTo>
                    </a:path>
                  </a:pathLst>
                </a:custGeom>
                <a:solidFill>
                  <a:srgbClr val="C0C0C0"/>
                </a:solidFill>
                <a:ln w="12700" cap="rnd" cmpd="sng">
                  <a:solidFill>
                    <a:srgbClr val="000000"/>
                  </a:solidFill>
                  <a:prstDash val="solid"/>
                  <a:round/>
                  <a:headEnd type="none" w="med" len="med"/>
                  <a:tailEnd type="none" w="med" len="med"/>
                </a:ln>
                <a:effectLst/>
              </p:spPr>
              <p:txBody>
                <a:bodyPr/>
                <a:lstStyle/>
                <a:p>
                  <a:endParaRPr lang="en-US"/>
                </a:p>
              </p:txBody>
            </p:sp>
            <p:sp>
              <p:nvSpPr>
                <p:cNvPr id="95284" name="Freeform 52"/>
                <p:cNvSpPr>
                  <a:spLocks/>
                </p:cNvSpPr>
                <p:nvPr/>
              </p:nvSpPr>
              <p:spPr bwMode="auto">
                <a:xfrm>
                  <a:off x="1073" y="1507"/>
                  <a:ext cx="34" cy="22"/>
                </a:xfrm>
                <a:custGeom>
                  <a:avLst/>
                  <a:gdLst/>
                  <a:ahLst/>
                  <a:cxnLst>
                    <a:cxn ang="0">
                      <a:pos x="28" y="0"/>
                    </a:cxn>
                    <a:cxn ang="0">
                      <a:pos x="33" y="11"/>
                    </a:cxn>
                    <a:cxn ang="0">
                      <a:pos x="5" y="21"/>
                    </a:cxn>
                    <a:cxn ang="0">
                      <a:pos x="0" y="16"/>
                    </a:cxn>
                    <a:cxn ang="0">
                      <a:pos x="28" y="0"/>
                    </a:cxn>
                  </a:cxnLst>
                  <a:rect l="0" t="0" r="r" b="b"/>
                  <a:pathLst>
                    <a:path w="34" h="22">
                      <a:moveTo>
                        <a:pt x="28" y="0"/>
                      </a:moveTo>
                      <a:lnTo>
                        <a:pt x="33" y="11"/>
                      </a:lnTo>
                      <a:lnTo>
                        <a:pt x="5" y="21"/>
                      </a:lnTo>
                      <a:lnTo>
                        <a:pt x="0" y="16"/>
                      </a:lnTo>
                      <a:lnTo>
                        <a:pt x="28" y="0"/>
                      </a:lnTo>
                    </a:path>
                  </a:pathLst>
                </a:custGeom>
                <a:solidFill>
                  <a:srgbClr val="C0C0C0"/>
                </a:solidFill>
                <a:ln w="12700" cap="rnd" cmpd="sng">
                  <a:solidFill>
                    <a:srgbClr val="000000"/>
                  </a:solidFill>
                  <a:prstDash val="solid"/>
                  <a:round/>
                  <a:headEnd type="none" w="med" len="med"/>
                  <a:tailEnd type="none" w="med" len="med"/>
                </a:ln>
                <a:effectLst/>
              </p:spPr>
              <p:txBody>
                <a:bodyPr/>
                <a:lstStyle/>
                <a:p>
                  <a:endParaRPr lang="en-US"/>
                </a:p>
              </p:txBody>
            </p:sp>
            <p:sp>
              <p:nvSpPr>
                <p:cNvPr id="95285" name="Freeform 53"/>
                <p:cNvSpPr>
                  <a:spLocks/>
                </p:cNvSpPr>
                <p:nvPr/>
              </p:nvSpPr>
              <p:spPr bwMode="auto">
                <a:xfrm>
                  <a:off x="1275" y="1400"/>
                  <a:ext cx="30" cy="22"/>
                </a:xfrm>
                <a:custGeom>
                  <a:avLst/>
                  <a:gdLst/>
                  <a:ahLst/>
                  <a:cxnLst>
                    <a:cxn ang="0">
                      <a:pos x="0" y="11"/>
                    </a:cxn>
                    <a:cxn ang="0">
                      <a:pos x="6" y="21"/>
                    </a:cxn>
                    <a:cxn ang="0">
                      <a:pos x="29" y="5"/>
                    </a:cxn>
                    <a:cxn ang="0">
                      <a:pos x="26" y="0"/>
                    </a:cxn>
                    <a:cxn ang="0">
                      <a:pos x="0" y="11"/>
                    </a:cxn>
                  </a:cxnLst>
                  <a:rect l="0" t="0" r="r" b="b"/>
                  <a:pathLst>
                    <a:path w="30" h="22">
                      <a:moveTo>
                        <a:pt x="0" y="11"/>
                      </a:moveTo>
                      <a:lnTo>
                        <a:pt x="6" y="21"/>
                      </a:lnTo>
                      <a:lnTo>
                        <a:pt x="29" y="5"/>
                      </a:lnTo>
                      <a:lnTo>
                        <a:pt x="26" y="0"/>
                      </a:lnTo>
                      <a:lnTo>
                        <a:pt x="0" y="11"/>
                      </a:lnTo>
                    </a:path>
                  </a:pathLst>
                </a:custGeom>
                <a:solidFill>
                  <a:srgbClr val="C0C0C0"/>
                </a:solidFill>
                <a:ln w="12700" cap="rnd" cmpd="sng">
                  <a:solidFill>
                    <a:srgbClr val="000000"/>
                  </a:solidFill>
                  <a:prstDash val="solid"/>
                  <a:round/>
                  <a:headEnd type="none" w="med" len="med"/>
                  <a:tailEnd type="none" w="med" len="med"/>
                </a:ln>
                <a:effectLst/>
              </p:spPr>
              <p:txBody>
                <a:bodyPr/>
                <a:lstStyle/>
                <a:p>
                  <a:endParaRPr lang="en-US"/>
                </a:p>
              </p:txBody>
            </p:sp>
          </p:grpSp>
          <p:grpSp>
            <p:nvGrpSpPr>
              <p:cNvPr id="95286" name="Group 54"/>
              <p:cNvGrpSpPr>
                <a:grpSpLocks/>
              </p:cNvGrpSpPr>
              <p:nvPr/>
            </p:nvGrpSpPr>
            <p:grpSpPr bwMode="auto">
              <a:xfrm>
                <a:off x="1100" y="1409"/>
                <a:ext cx="197" cy="143"/>
                <a:chOff x="1100" y="1409"/>
                <a:chExt cx="197" cy="143"/>
              </a:xfrm>
            </p:grpSpPr>
            <p:sp>
              <p:nvSpPr>
                <p:cNvPr id="95287" name="Freeform 55"/>
                <p:cNvSpPr>
                  <a:spLocks/>
                </p:cNvSpPr>
                <p:nvPr/>
              </p:nvSpPr>
              <p:spPr bwMode="auto">
                <a:xfrm>
                  <a:off x="1100" y="1461"/>
                  <a:ext cx="100" cy="91"/>
                </a:xfrm>
                <a:custGeom>
                  <a:avLst/>
                  <a:gdLst/>
                  <a:ahLst/>
                  <a:cxnLst>
                    <a:cxn ang="0">
                      <a:pos x="0" y="46"/>
                    </a:cxn>
                    <a:cxn ang="0">
                      <a:pos x="81" y="0"/>
                    </a:cxn>
                    <a:cxn ang="0">
                      <a:pos x="95" y="23"/>
                    </a:cxn>
                    <a:cxn ang="0">
                      <a:pos x="99" y="40"/>
                    </a:cxn>
                    <a:cxn ang="0">
                      <a:pos x="98" y="57"/>
                    </a:cxn>
                    <a:cxn ang="0">
                      <a:pos x="91" y="68"/>
                    </a:cxn>
                    <a:cxn ang="0">
                      <a:pos x="80" y="77"/>
                    </a:cxn>
                    <a:cxn ang="0">
                      <a:pos x="64" y="83"/>
                    </a:cxn>
                    <a:cxn ang="0">
                      <a:pos x="54" y="89"/>
                    </a:cxn>
                    <a:cxn ang="0">
                      <a:pos x="44" y="90"/>
                    </a:cxn>
                    <a:cxn ang="0">
                      <a:pos x="32" y="88"/>
                    </a:cxn>
                    <a:cxn ang="0">
                      <a:pos x="23" y="82"/>
                    </a:cxn>
                    <a:cxn ang="0">
                      <a:pos x="16" y="75"/>
                    </a:cxn>
                    <a:cxn ang="0">
                      <a:pos x="13" y="68"/>
                    </a:cxn>
                    <a:cxn ang="0">
                      <a:pos x="5" y="54"/>
                    </a:cxn>
                    <a:cxn ang="0">
                      <a:pos x="0" y="46"/>
                    </a:cxn>
                  </a:cxnLst>
                  <a:rect l="0" t="0" r="r" b="b"/>
                  <a:pathLst>
                    <a:path w="100" h="91">
                      <a:moveTo>
                        <a:pt x="0" y="46"/>
                      </a:moveTo>
                      <a:lnTo>
                        <a:pt x="81" y="0"/>
                      </a:lnTo>
                      <a:lnTo>
                        <a:pt x="95" y="23"/>
                      </a:lnTo>
                      <a:lnTo>
                        <a:pt x="99" y="40"/>
                      </a:lnTo>
                      <a:lnTo>
                        <a:pt x="98" y="57"/>
                      </a:lnTo>
                      <a:lnTo>
                        <a:pt x="91" y="68"/>
                      </a:lnTo>
                      <a:lnTo>
                        <a:pt x="80" y="77"/>
                      </a:lnTo>
                      <a:lnTo>
                        <a:pt x="64" y="83"/>
                      </a:lnTo>
                      <a:lnTo>
                        <a:pt x="54" y="89"/>
                      </a:lnTo>
                      <a:lnTo>
                        <a:pt x="44" y="90"/>
                      </a:lnTo>
                      <a:lnTo>
                        <a:pt x="32" y="88"/>
                      </a:lnTo>
                      <a:lnTo>
                        <a:pt x="23" y="82"/>
                      </a:lnTo>
                      <a:lnTo>
                        <a:pt x="16" y="75"/>
                      </a:lnTo>
                      <a:lnTo>
                        <a:pt x="13" y="68"/>
                      </a:lnTo>
                      <a:lnTo>
                        <a:pt x="5" y="54"/>
                      </a:lnTo>
                      <a:lnTo>
                        <a:pt x="0" y="46"/>
                      </a:lnTo>
                    </a:path>
                  </a:pathLst>
                </a:custGeom>
                <a:solidFill>
                  <a:srgbClr val="80FFFF"/>
                </a:solidFill>
                <a:ln w="12700" cap="rnd" cmpd="sng">
                  <a:solidFill>
                    <a:srgbClr val="000000"/>
                  </a:solidFill>
                  <a:prstDash val="solid"/>
                  <a:round/>
                  <a:headEnd type="none" w="med" len="med"/>
                  <a:tailEnd type="none" w="med" len="med"/>
                </a:ln>
                <a:effectLst/>
              </p:spPr>
              <p:txBody>
                <a:bodyPr/>
                <a:lstStyle/>
                <a:p>
                  <a:endParaRPr lang="en-US"/>
                </a:p>
              </p:txBody>
            </p:sp>
            <p:sp>
              <p:nvSpPr>
                <p:cNvPr id="95288" name="Oval 56"/>
                <p:cNvSpPr>
                  <a:spLocks noChangeArrowheads="1"/>
                </p:cNvSpPr>
                <p:nvPr/>
              </p:nvSpPr>
              <p:spPr bwMode="auto">
                <a:xfrm>
                  <a:off x="1146" y="1502"/>
                  <a:ext cx="9" cy="8"/>
                </a:xfrm>
                <a:prstGeom prst="ellipse">
                  <a:avLst/>
                </a:prstGeom>
                <a:solidFill>
                  <a:srgbClr val="00A000"/>
                </a:solidFill>
                <a:ln w="12700">
                  <a:solidFill>
                    <a:srgbClr val="000000"/>
                  </a:solidFill>
                  <a:round/>
                  <a:headEnd/>
                  <a:tailEnd/>
                </a:ln>
                <a:effectLst/>
              </p:spPr>
              <p:txBody>
                <a:bodyPr wrap="none" anchor="ctr"/>
                <a:lstStyle/>
                <a:p>
                  <a:endParaRPr lang="en-US"/>
                </a:p>
              </p:txBody>
            </p:sp>
            <p:sp>
              <p:nvSpPr>
                <p:cNvPr id="95289" name="Freeform 57"/>
                <p:cNvSpPr>
                  <a:spLocks/>
                </p:cNvSpPr>
                <p:nvPr/>
              </p:nvSpPr>
              <p:spPr bwMode="auto">
                <a:xfrm>
                  <a:off x="1196" y="1409"/>
                  <a:ext cx="101" cy="90"/>
                </a:xfrm>
                <a:custGeom>
                  <a:avLst/>
                  <a:gdLst/>
                  <a:ahLst/>
                  <a:cxnLst>
                    <a:cxn ang="0">
                      <a:pos x="0" y="45"/>
                    </a:cxn>
                    <a:cxn ang="0">
                      <a:pos x="83" y="0"/>
                    </a:cxn>
                    <a:cxn ang="0">
                      <a:pos x="95" y="25"/>
                    </a:cxn>
                    <a:cxn ang="0">
                      <a:pos x="100" y="40"/>
                    </a:cxn>
                    <a:cxn ang="0">
                      <a:pos x="97" y="56"/>
                    </a:cxn>
                    <a:cxn ang="0">
                      <a:pos x="91" y="66"/>
                    </a:cxn>
                    <a:cxn ang="0">
                      <a:pos x="79" y="76"/>
                    </a:cxn>
                    <a:cxn ang="0">
                      <a:pos x="66" y="83"/>
                    </a:cxn>
                    <a:cxn ang="0">
                      <a:pos x="55" y="87"/>
                    </a:cxn>
                    <a:cxn ang="0">
                      <a:pos x="43" y="89"/>
                    </a:cxn>
                    <a:cxn ang="0">
                      <a:pos x="32" y="87"/>
                    </a:cxn>
                    <a:cxn ang="0">
                      <a:pos x="23" y="81"/>
                    </a:cxn>
                    <a:cxn ang="0">
                      <a:pos x="17" y="76"/>
                    </a:cxn>
                    <a:cxn ang="0">
                      <a:pos x="13" y="67"/>
                    </a:cxn>
                    <a:cxn ang="0">
                      <a:pos x="5" y="54"/>
                    </a:cxn>
                    <a:cxn ang="0">
                      <a:pos x="0" y="45"/>
                    </a:cxn>
                  </a:cxnLst>
                  <a:rect l="0" t="0" r="r" b="b"/>
                  <a:pathLst>
                    <a:path w="101" h="90">
                      <a:moveTo>
                        <a:pt x="0" y="45"/>
                      </a:moveTo>
                      <a:lnTo>
                        <a:pt x="83" y="0"/>
                      </a:lnTo>
                      <a:lnTo>
                        <a:pt x="95" y="25"/>
                      </a:lnTo>
                      <a:lnTo>
                        <a:pt x="100" y="40"/>
                      </a:lnTo>
                      <a:lnTo>
                        <a:pt x="97" y="56"/>
                      </a:lnTo>
                      <a:lnTo>
                        <a:pt x="91" y="66"/>
                      </a:lnTo>
                      <a:lnTo>
                        <a:pt x="79" y="76"/>
                      </a:lnTo>
                      <a:lnTo>
                        <a:pt x="66" y="83"/>
                      </a:lnTo>
                      <a:lnTo>
                        <a:pt x="55" y="87"/>
                      </a:lnTo>
                      <a:lnTo>
                        <a:pt x="43" y="89"/>
                      </a:lnTo>
                      <a:lnTo>
                        <a:pt x="32" y="87"/>
                      </a:lnTo>
                      <a:lnTo>
                        <a:pt x="23" y="81"/>
                      </a:lnTo>
                      <a:lnTo>
                        <a:pt x="17" y="76"/>
                      </a:lnTo>
                      <a:lnTo>
                        <a:pt x="13" y="67"/>
                      </a:lnTo>
                      <a:lnTo>
                        <a:pt x="5" y="54"/>
                      </a:lnTo>
                      <a:lnTo>
                        <a:pt x="0" y="45"/>
                      </a:lnTo>
                    </a:path>
                  </a:pathLst>
                </a:custGeom>
                <a:solidFill>
                  <a:srgbClr val="80FFFF"/>
                </a:solidFill>
                <a:ln w="12700" cap="rnd" cmpd="sng">
                  <a:solidFill>
                    <a:srgbClr val="000000"/>
                  </a:solidFill>
                  <a:prstDash val="solid"/>
                  <a:round/>
                  <a:headEnd type="none" w="med" len="med"/>
                  <a:tailEnd type="none" w="med" len="med"/>
                </a:ln>
                <a:effectLst/>
              </p:spPr>
              <p:txBody>
                <a:bodyPr/>
                <a:lstStyle/>
                <a:p>
                  <a:endParaRPr lang="en-US"/>
                </a:p>
              </p:txBody>
            </p:sp>
            <p:sp>
              <p:nvSpPr>
                <p:cNvPr id="95290" name="Oval 58"/>
                <p:cNvSpPr>
                  <a:spLocks noChangeArrowheads="1"/>
                </p:cNvSpPr>
                <p:nvPr/>
              </p:nvSpPr>
              <p:spPr bwMode="auto">
                <a:xfrm>
                  <a:off x="1242" y="1450"/>
                  <a:ext cx="9" cy="8"/>
                </a:xfrm>
                <a:prstGeom prst="ellipse">
                  <a:avLst/>
                </a:prstGeom>
                <a:solidFill>
                  <a:srgbClr val="00A000"/>
                </a:solidFill>
                <a:ln w="12700">
                  <a:solidFill>
                    <a:srgbClr val="000000"/>
                  </a:solidFill>
                  <a:round/>
                  <a:headEnd/>
                  <a:tailEnd/>
                </a:ln>
                <a:effectLst/>
              </p:spPr>
              <p:txBody>
                <a:bodyPr wrap="none" anchor="ctr"/>
                <a:lstStyle/>
                <a:p>
                  <a:endParaRPr lang="en-US"/>
                </a:p>
              </p:txBody>
            </p:sp>
          </p:grpSp>
          <p:sp>
            <p:nvSpPr>
              <p:cNvPr id="95291" name="Freeform 59"/>
              <p:cNvSpPr>
                <a:spLocks/>
              </p:cNvSpPr>
              <p:nvPr/>
            </p:nvSpPr>
            <p:spPr bwMode="auto">
              <a:xfrm>
                <a:off x="1203" y="1555"/>
                <a:ext cx="100" cy="82"/>
              </a:xfrm>
              <a:custGeom>
                <a:avLst/>
                <a:gdLst/>
                <a:ahLst/>
                <a:cxnLst>
                  <a:cxn ang="0">
                    <a:pos x="0" y="42"/>
                  </a:cxn>
                  <a:cxn ang="0">
                    <a:pos x="15" y="42"/>
                  </a:cxn>
                  <a:cxn ang="0">
                    <a:pos x="29" y="39"/>
                  </a:cxn>
                  <a:cxn ang="0">
                    <a:pos x="45" y="35"/>
                  </a:cxn>
                  <a:cxn ang="0">
                    <a:pos x="59" y="30"/>
                  </a:cxn>
                  <a:cxn ang="0">
                    <a:pos x="75" y="19"/>
                  </a:cxn>
                  <a:cxn ang="0">
                    <a:pos x="84" y="11"/>
                  </a:cxn>
                  <a:cxn ang="0">
                    <a:pos x="93" y="0"/>
                  </a:cxn>
                  <a:cxn ang="0">
                    <a:pos x="98" y="22"/>
                  </a:cxn>
                  <a:cxn ang="0">
                    <a:pos x="99" y="30"/>
                  </a:cxn>
                  <a:cxn ang="0">
                    <a:pos x="99" y="46"/>
                  </a:cxn>
                  <a:cxn ang="0">
                    <a:pos x="95" y="57"/>
                  </a:cxn>
                  <a:cxn ang="0">
                    <a:pos x="88" y="69"/>
                  </a:cxn>
                  <a:cxn ang="0">
                    <a:pos x="79" y="76"/>
                  </a:cxn>
                  <a:cxn ang="0">
                    <a:pos x="68" y="80"/>
                  </a:cxn>
                  <a:cxn ang="0">
                    <a:pos x="56" y="81"/>
                  </a:cxn>
                  <a:cxn ang="0">
                    <a:pos x="44" y="80"/>
                  </a:cxn>
                  <a:cxn ang="0">
                    <a:pos x="33" y="75"/>
                  </a:cxn>
                  <a:cxn ang="0">
                    <a:pos x="28" y="73"/>
                  </a:cxn>
                  <a:cxn ang="0">
                    <a:pos x="17" y="66"/>
                  </a:cxn>
                  <a:cxn ang="0">
                    <a:pos x="10" y="52"/>
                  </a:cxn>
                  <a:cxn ang="0">
                    <a:pos x="0" y="42"/>
                  </a:cxn>
                </a:cxnLst>
                <a:rect l="0" t="0" r="r" b="b"/>
                <a:pathLst>
                  <a:path w="100" h="82">
                    <a:moveTo>
                      <a:pt x="0" y="42"/>
                    </a:moveTo>
                    <a:lnTo>
                      <a:pt x="15" y="42"/>
                    </a:lnTo>
                    <a:lnTo>
                      <a:pt x="29" y="39"/>
                    </a:lnTo>
                    <a:lnTo>
                      <a:pt x="45" y="35"/>
                    </a:lnTo>
                    <a:lnTo>
                      <a:pt x="59" y="30"/>
                    </a:lnTo>
                    <a:lnTo>
                      <a:pt x="75" y="19"/>
                    </a:lnTo>
                    <a:lnTo>
                      <a:pt x="84" y="11"/>
                    </a:lnTo>
                    <a:lnTo>
                      <a:pt x="93" y="0"/>
                    </a:lnTo>
                    <a:lnTo>
                      <a:pt x="98" y="22"/>
                    </a:lnTo>
                    <a:lnTo>
                      <a:pt x="99" y="30"/>
                    </a:lnTo>
                    <a:lnTo>
                      <a:pt x="99" y="46"/>
                    </a:lnTo>
                    <a:lnTo>
                      <a:pt x="95" y="57"/>
                    </a:lnTo>
                    <a:lnTo>
                      <a:pt x="88" y="69"/>
                    </a:lnTo>
                    <a:lnTo>
                      <a:pt x="79" y="76"/>
                    </a:lnTo>
                    <a:lnTo>
                      <a:pt x="68" y="80"/>
                    </a:lnTo>
                    <a:lnTo>
                      <a:pt x="56" y="81"/>
                    </a:lnTo>
                    <a:lnTo>
                      <a:pt x="44" y="80"/>
                    </a:lnTo>
                    <a:lnTo>
                      <a:pt x="33" y="75"/>
                    </a:lnTo>
                    <a:lnTo>
                      <a:pt x="28" y="73"/>
                    </a:lnTo>
                    <a:lnTo>
                      <a:pt x="17" y="66"/>
                    </a:lnTo>
                    <a:lnTo>
                      <a:pt x="10" y="52"/>
                    </a:lnTo>
                    <a:lnTo>
                      <a:pt x="0" y="42"/>
                    </a:lnTo>
                  </a:path>
                </a:pathLst>
              </a:custGeom>
              <a:solidFill>
                <a:srgbClr val="FFFFFF"/>
              </a:solidFill>
              <a:ln w="12700" cap="rnd" cmpd="sng">
                <a:solidFill>
                  <a:srgbClr val="000000"/>
                </a:solidFill>
                <a:prstDash val="solid"/>
                <a:round/>
                <a:headEnd type="none" w="med" len="med"/>
                <a:tailEnd type="none" w="med" len="med"/>
              </a:ln>
              <a:effectLst/>
            </p:spPr>
            <p:txBody>
              <a:bodyPr/>
              <a:lstStyle/>
              <a:p>
                <a:endParaRPr lang="en-US"/>
              </a:p>
            </p:txBody>
          </p:sp>
          <p:sp>
            <p:nvSpPr>
              <p:cNvPr id="95292" name="Freeform 60"/>
              <p:cNvSpPr>
                <a:spLocks/>
              </p:cNvSpPr>
              <p:nvPr/>
            </p:nvSpPr>
            <p:spPr bwMode="auto">
              <a:xfrm>
                <a:off x="1210" y="1528"/>
                <a:ext cx="52" cy="30"/>
              </a:xfrm>
              <a:custGeom>
                <a:avLst/>
                <a:gdLst/>
                <a:ahLst/>
                <a:cxnLst>
                  <a:cxn ang="0">
                    <a:pos x="0" y="29"/>
                  </a:cxn>
                  <a:cxn ang="0">
                    <a:pos x="15" y="28"/>
                  </a:cxn>
                  <a:cxn ang="0">
                    <a:pos x="21" y="25"/>
                  </a:cxn>
                  <a:cxn ang="0">
                    <a:pos x="30" y="23"/>
                  </a:cxn>
                  <a:cxn ang="0">
                    <a:pos x="38" y="17"/>
                  </a:cxn>
                  <a:cxn ang="0">
                    <a:pos x="44" y="9"/>
                  </a:cxn>
                  <a:cxn ang="0">
                    <a:pos x="51" y="0"/>
                  </a:cxn>
                </a:cxnLst>
                <a:rect l="0" t="0" r="r" b="b"/>
                <a:pathLst>
                  <a:path w="52" h="30">
                    <a:moveTo>
                      <a:pt x="0" y="29"/>
                    </a:moveTo>
                    <a:lnTo>
                      <a:pt x="15" y="28"/>
                    </a:lnTo>
                    <a:lnTo>
                      <a:pt x="21" y="25"/>
                    </a:lnTo>
                    <a:lnTo>
                      <a:pt x="30" y="23"/>
                    </a:lnTo>
                    <a:lnTo>
                      <a:pt x="38" y="17"/>
                    </a:lnTo>
                    <a:lnTo>
                      <a:pt x="44" y="9"/>
                    </a:lnTo>
                    <a:lnTo>
                      <a:pt x="51" y="0"/>
                    </a:lnTo>
                  </a:path>
                </a:pathLst>
              </a:custGeom>
              <a:noFill/>
              <a:ln w="12700" cap="rnd" cmpd="sng">
                <a:solidFill>
                  <a:srgbClr val="000000"/>
                </a:solidFill>
                <a:prstDash val="solid"/>
                <a:round/>
                <a:headEnd type="none" w="med" len="med"/>
                <a:tailEnd type="none" w="med" len="med"/>
              </a:ln>
              <a:effectLst/>
            </p:spPr>
            <p:txBody>
              <a:bodyPr/>
              <a:lstStyle/>
              <a:p>
                <a:endParaRPr lang="en-US"/>
              </a:p>
            </p:txBody>
          </p:sp>
          <p:sp>
            <p:nvSpPr>
              <p:cNvPr id="95293" name="Freeform 61"/>
              <p:cNvSpPr>
                <a:spLocks/>
              </p:cNvSpPr>
              <p:nvPr/>
            </p:nvSpPr>
            <p:spPr bwMode="auto">
              <a:xfrm>
                <a:off x="1028" y="1274"/>
                <a:ext cx="277" cy="255"/>
              </a:xfrm>
              <a:custGeom>
                <a:avLst/>
                <a:gdLst/>
                <a:ahLst/>
                <a:cxnLst>
                  <a:cxn ang="0">
                    <a:pos x="47" y="254"/>
                  </a:cxn>
                  <a:cxn ang="0">
                    <a:pos x="58" y="249"/>
                  </a:cxn>
                  <a:cxn ang="0">
                    <a:pos x="61" y="232"/>
                  </a:cxn>
                  <a:cxn ang="0">
                    <a:pos x="63" y="210"/>
                  </a:cxn>
                  <a:cxn ang="0">
                    <a:pos x="52" y="165"/>
                  </a:cxn>
                  <a:cxn ang="0">
                    <a:pos x="46" y="139"/>
                  </a:cxn>
                  <a:cxn ang="0">
                    <a:pos x="80" y="140"/>
                  </a:cxn>
                  <a:cxn ang="0">
                    <a:pos x="125" y="138"/>
                  </a:cxn>
                  <a:cxn ang="0">
                    <a:pos x="139" y="123"/>
                  </a:cxn>
                  <a:cxn ang="0">
                    <a:pos x="163" y="106"/>
                  </a:cxn>
                  <a:cxn ang="0">
                    <a:pos x="199" y="110"/>
                  </a:cxn>
                  <a:cxn ang="0">
                    <a:pos x="234" y="91"/>
                  </a:cxn>
                  <a:cxn ang="0">
                    <a:pos x="238" y="111"/>
                  </a:cxn>
                  <a:cxn ang="0">
                    <a:pos x="253" y="119"/>
                  </a:cxn>
                  <a:cxn ang="0">
                    <a:pos x="268" y="144"/>
                  </a:cxn>
                  <a:cxn ang="0">
                    <a:pos x="276" y="139"/>
                  </a:cxn>
                  <a:cxn ang="0">
                    <a:pos x="276" y="122"/>
                  </a:cxn>
                  <a:cxn ang="0">
                    <a:pos x="272" y="95"/>
                  </a:cxn>
                  <a:cxn ang="0">
                    <a:pos x="265" y="74"/>
                  </a:cxn>
                  <a:cxn ang="0">
                    <a:pos x="252" y="58"/>
                  </a:cxn>
                  <a:cxn ang="0">
                    <a:pos x="254" y="30"/>
                  </a:cxn>
                  <a:cxn ang="0">
                    <a:pos x="254" y="14"/>
                  </a:cxn>
                  <a:cxn ang="0">
                    <a:pos x="235" y="17"/>
                  </a:cxn>
                  <a:cxn ang="0">
                    <a:pos x="214" y="17"/>
                  </a:cxn>
                  <a:cxn ang="0">
                    <a:pos x="202" y="13"/>
                  </a:cxn>
                  <a:cxn ang="0">
                    <a:pos x="188" y="0"/>
                  </a:cxn>
                  <a:cxn ang="0">
                    <a:pos x="175" y="12"/>
                  </a:cxn>
                  <a:cxn ang="0">
                    <a:pos x="164" y="17"/>
                  </a:cxn>
                  <a:cxn ang="0">
                    <a:pos x="140" y="19"/>
                  </a:cxn>
                  <a:cxn ang="0">
                    <a:pos x="119" y="23"/>
                  </a:cxn>
                  <a:cxn ang="0">
                    <a:pos x="95" y="32"/>
                  </a:cxn>
                  <a:cxn ang="0">
                    <a:pos x="76" y="44"/>
                  </a:cxn>
                  <a:cxn ang="0">
                    <a:pos x="52" y="66"/>
                  </a:cxn>
                  <a:cxn ang="0">
                    <a:pos x="38" y="70"/>
                  </a:cxn>
                  <a:cxn ang="0">
                    <a:pos x="25" y="82"/>
                  </a:cxn>
                  <a:cxn ang="0">
                    <a:pos x="14" y="93"/>
                  </a:cxn>
                  <a:cxn ang="0">
                    <a:pos x="9" y="110"/>
                  </a:cxn>
                  <a:cxn ang="0">
                    <a:pos x="2" y="129"/>
                  </a:cxn>
                  <a:cxn ang="0">
                    <a:pos x="0" y="145"/>
                  </a:cxn>
                  <a:cxn ang="0">
                    <a:pos x="0" y="180"/>
                  </a:cxn>
                  <a:cxn ang="0">
                    <a:pos x="9" y="217"/>
                  </a:cxn>
                  <a:cxn ang="0">
                    <a:pos x="47" y="254"/>
                  </a:cxn>
                </a:cxnLst>
                <a:rect l="0" t="0" r="r" b="b"/>
                <a:pathLst>
                  <a:path w="277" h="255">
                    <a:moveTo>
                      <a:pt x="47" y="254"/>
                    </a:moveTo>
                    <a:lnTo>
                      <a:pt x="58" y="249"/>
                    </a:lnTo>
                    <a:lnTo>
                      <a:pt x="61" y="232"/>
                    </a:lnTo>
                    <a:lnTo>
                      <a:pt x="63" y="210"/>
                    </a:lnTo>
                    <a:lnTo>
                      <a:pt x="52" y="165"/>
                    </a:lnTo>
                    <a:lnTo>
                      <a:pt x="46" y="139"/>
                    </a:lnTo>
                    <a:lnTo>
                      <a:pt x="80" y="140"/>
                    </a:lnTo>
                    <a:lnTo>
                      <a:pt x="125" y="138"/>
                    </a:lnTo>
                    <a:lnTo>
                      <a:pt x="139" y="123"/>
                    </a:lnTo>
                    <a:lnTo>
                      <a:pt x="163" y="106"/>
                    </a:lnTo>
                    <a:lnTo>
                      <a:pt x="199" y="110"/>
                    </a:lnTo>
                    <a:lnTo>
                      <a:pt x="234" y="91"/>
                    </a:lnTo>
                    <a:lnTo>
                      <a:pt x="238" y="111"/>
                    </a:lnTo>
                    <a:lnTo>
                      <a:pt x="253" y="119"/>
                    </a:lnTo>
                    <a:lnTo>
                      <a:pt x="268" y="144"/>
                    </a:lnTo>
                    <a:lnTo>
                      <a:pt x="276" y="139"/>
                    </a:lnTo>
                    <a:lnTo>
                      <a:pt x="276" y="122"/>
                    </a:lnTo>
                    <a:lnTo>
                      <a:pt x="272" y="95"/>
                    </a:lnTo>
                    <a:lnTo>
                      <a:pt x="265" y="74"/>
                    </a:lnTo>
                    <a:lnTo>
                      <a:pt x="252" y="58"/>
                    </a:lnTo>
                    <a:lnTo>
                      <a:pt x="254" y="30"/>
                    </a:lnTo>
                    <a:lnTo>
                      <a:pt x="254" y="14"/>
                    </a:lnTo>
                    <a:lnTo>
                      <a:pt x="235" y="17"/>
                    </a:lnTo>
                    <a:lnTo>
                      <a:pt x="214" y="17"/>
                    </a:lnTo>
                    <a:lnTo>
                      <a:pt x="202" y="13"/>
                    </a:lnTo>
                    <a:lnTo>
                      <a:pt x="188" y="0"/>
                    </a:lnTo>
                    <a:lnTo>
                      <a:pt x="175" y="12"/>
                    </a:lnTo>
                    <a:lnTo>
                      <a:pt x="164" y="17"/>
                    </a:lnTo>
                    <a:lnTo>
                      <a:pt x="140" y="19"/>
                    </a:lnTo>
                    <a:lnTo>
                      <a:pt x="119" y="23"/>
                    </a:lnTo>
                    <a:lnTo>
                      <a:pt x="95" y="32"/>
                    </a:lnTo>
                    <a:lnTo>
                      <a:pt x="76" y="44"/>
                    </a:lnTo>
                    <a:lnTo>
                      <a:pt x="52" y="66"/>
                    </a:lnTo>
                    <a:lnTo>
                      <a:pt x="38" y="70"/>
                    </a:lnTo>
                    <a:lnTo>
                      <a:pt x="25" y="82"/>
                    </a:lnTo>
                    <a:lnTo>
                      <a:pt x="14" y="93"/>
                    </a:lnTo>
                    <a:lnTo>
                      <a:pt x="9" y="110"/>
                    </a:lnTo>
                    <a:lnTo>
                      <a:pt x="2" y="129"/>
                    </a:lnTo>
                    <a:lnTo>
                      <a:pt x="0" y="145"/>
                    </a:lnTo>
                    <a:lnTo>
                      <a:pt x="0" y="180"/>
                    </a:lnTo>
                    <a:lnTo>
                      <a:pt x="9" y="217"/>
                    </a:lnTo>
                    <a:lnTo>
                      <a:pt x="47" y="254"/>
                    </a:lnTo>
                  </a:path>
                </a:pathLst>
              </a:custGeom>
              <a:solidFill>
                <a:srgbClr val="C06000"/>
              </a:solidFill>
              <a:ln w="12700" cap="rnd" cmpd="sng">
                <a:solidFill>
                  <a:srgbClr val="000000"/>
                </a:solidFill>
                <a:prstDash val="solid"/>
                <a:round/>
                <a:headEnd type="none" w="med" len="med"/>
                <a:tailEnd type="none" w="med" len="med"/>
              </a:ln>
              <a:effectLst/>
            </p:spPr>
            <p:txBody>
              <a:bodyPr/>
              <a:lstStyle/>
              <a:p>
                <a:endParaRPr lang="en-US"/>
              </a:p>
            </p:txBody>
          </p:sp>
        </p:grpSp>
        <p:sp>
          <p:nvSpPr>
            <p:cNvPr id="95294" name="Freeform 62"/>
            <p:cNvSpPr>
              <a:spLocks/>
            </p:cNvSpPr>
            <p:nvPr/>
          </p:nvSpPr>
          <p:spPr bwMode="auto">
            <a:xfrm>
              <a:off x="1289" y="1686"/>
              <a:ext cx="275" cy="689"/>
            </a:xfrm>
            <a:custGeom>
              <a:avLst/>
              <a:gdLst/>
              <a:ahLst/>
              <a:cxnLst>
                <a:cxn ang="0">
                  <a:pos x="14" y="5"/>
                </a:cxn>
                <a:cxn ang="0">
                  <a:pos x="31" y="0"/>
                </a:cxn>
                <a:cxn ang="0">
                  <a:pos x="68" y="23"/>
                </a:cxn>
                <a:cxn ang="0">
                  <a:pos x="68" y="64"/>
                </a:cxn>
                <a:cxn ang="0">
                  <a:pos x="99" y="103"/>
                </a:cxn>
                <a:cxn ang="0">
                  <a:pos x="130" y="144"/>
                </a:cxn>
                <a:cxn ang="0">
                  <a:pos x="162" y="198"/>
                </a:cxn>
                <a:cxn ang="0">
                  <a:pos x="187" y="249"/>
                </a:cxn>
                <a:cxn ang="0">
                  <a:pos x="214" y="321"/>
                </a:cxn>
                <a:cxn ang="0">
                  <a:pos x="235" y="385"/>
                </a:cxn>
                <a:cxn ang="0">
                  <a:pos x="262" y="513"/>
                </a:cxn>
                <a:cxn ang="0">
                  <a:pos x="274" y="593"/>
                </a:cxn>
                <a:cxn ang="0">
                  <a:pos x="239" y="688"/>
                </a:cxn>
                <a:cxn ang="0">
                  <a:pos x="170" y="611"/>
                </a:cxn>
                <a:cxn ang="0">
                  <a:pos x="151" y="483"/>
                </a:cxn>
                <a:cxn ang="0">
                  <a:pos x="137" y="404"/>
                </a:cxn>
                <a:cxn ang="0">
                  <a:pos x="116" y="330"/>
                </a:cxn>
                <a:cxn ang="0">
                  <a:pos x="93" y="276"/>
                </a:cxn>
                <a:cxn ang="0">
                  <a:pos x="62" y="197"/>
                </a:cxn>
                <a:cxn ang="0">
                  <a:pos x="44" y="140"/>
                </a:cxn>
                <a:cxn ang="0">
                  <a:pos x="27" y="76"/>
                </a:cxn>
                <a:cxn ang="0">
                  <a:pos x="0" y="59"/>
                </a:cxn>
                <a:cxn ang="0">
                  <a:pos x="14" y="5"/>
                </a:cxn>
              </a:cxnLst>
              <a:rect l="0" t="0" r="r" b="b"/>
              <a:pathLst>
                <a:path w="275" h="689">
                  <a:moveTo>
                    <a:pt x="14" y="5"/>
                  </a:moveTo>
                  <a:lnTo>
                    <a:pt x="31" y="0"/>
                  </a:lnTo>
                  <a:lnTo>
                    <a:pt x="68" y="23"/>
                  </a:lnTo>
                  <a:lnTo>
                    <a:pt x="68" y="64"/>
                  </a:lnTo>
                  <a:lnTo>
                    <a:pt x="99" y="103"/>
                  </a:lnTo>
                  <a:lnTo>
                    <a:pt x="130" y="144"/>
                  </a:lnTo>
                  <a:lnTo>
                    <a:pt x="162" y="198"/>
                  </a:lnTo>
                  <a:lnTo>
                    <a:pt x="187" y="249"/>
                  </a:lnTo>
                  <a:lnTo>
                    <a:pt x="214" y="321"/>
                  </a:lnTo>
                  <a:lnTo>
                    <a:pt x="235" y="385"/>
                  </a:lnTo>
                  <a:lnTo>
                    <a:pt x="262" y="513"/>
                  </a:lnTo>
                  <a:lnTo>
                    <a:pt x="274" y="593"/>
                  </a:lnTo>
                  <a:lnTo>
                    <a:pt x="239" y="688"/>
                  </a:lnTo>
                  <a:lnTo>
                    <a:pt x="170" y="611"/>
                  </a:lnTo>
                  <a:lnTo>
                    <a:pt x="151" y="483"/>
                  </a:lnTo>
                  <a:lnTo>
                    <a:pt x="137" y="404"/>
                  </a:lnTo>
                  <a:lnTo>
                    <a:pt x="116" y="330"/>
                  </a:lnTo>
                  <a:lnTo>
                    <a:pt x="93" y="276"/>
                  </a:lnTo>
                  <a:lnTo>
                    <a:pt x="62" y="197"/>
                  </a:lnTo>
                  <a:lnTo>
                    <a:pt x="44" y="140"/>
                  </a:lnTo>
                  <a:lnTo>
                    <a:pt x="27" y="76"/>
                  </a:lnTo>
                  <a:lnTo>
                    <a:pt x="0" y="59"/>
                  </a:lnTo>
                  <a:lnTo>
                    <a:pt x="14" y="5"/>
                  </a:lnTo>
                </a:path>
              </a:pathLst>
            </a:custGeom>
            <a:solidFill>
              <a:srgbClr val="FF0000"/>
            </a:solidFill>
            <a:ln w="12700" cap="rnd" cmpd="sng">
              <a:solidFill>
                <a:srgbClr val="000000"/>
              </a:solidFill>
              <a:prstDash val="solid"/>
              <a:round/>
              <a:headEnd type="none" w="med" len="med"/>
              <a:tailEnd type="none" w="med" len="med"/>
            </a:ln>
            <a:effectLst/>
          </p:spPr>
          <p:txBody>
            <a:bodyPr/>
            <a:lstStyle/>
            <a:p>
              <a:endParaRPr lang="en-US"/>
            </a:p>
          </p:txBody>
        </p:sp>
      </p:grpSp>
      <p:sp>
        <p:nvSpPr>
          <p:cNvPr id="95295" name="Rectangle 63"/>
          <p:cNvSpPr>
            <a:spLocks noChangeArrowheads="1"/>
          </p:cNvSpPr>
          <p:nvPr/>
        </p:nvSpPr>
        <p:spPr bwMode="auto">
          <a:xfrm>
            <a:off x="2957513" y="5191125"/>
            <a:ext cx="1425575" cy="515938"/>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wrap="none" lIns="90488" tIns="44450" rIns="90488" bIns="44450">
            <a:spAutoFit/>
          </a:bodyPr>
          <a:lstStyle/>
          <a:p>
            <a:pPr eaLnBrk="0" hangingPunct="0"/>
            <a:r>
              <a:rPr lang="en-US" sz="2800" b="1" i="1">
                <a:solidFill>
                  <a:srgbClr val="FAFD00"/>
                </a:solidFill>
                <a:effectLst>
                  <a:outerShdw blurRad="38100" dist="38100" dir="2700000" algn="tl">
                    <a:srgbClr val="000000"/>
                  </a:outerShdw>
                </a:effectLst>
              </a:rPr>
              <a:t>Ordinal</a:t>
            </a:r>
          </a:p>
        </p:txBody>
      </p:sp>
    </p:spTree>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2"/>
          <p:cNvSpPr>
            <a:spLocks noGrp="1" noRot="1" noChangeArrowheads="1"/>
          </p:cNvSpPr>
          <p:nvPr>
            <p:ph type="title"/>
          </p:nvPr>
        </p:nvSpPr>
        <p:spPr/>
        <p:txBody>
          <a:bodyPr/>
          <a:lstStyle/>
          <a:p>
            <a:r>
              <a:rPr lang="en-US"/>
              <a:t>Why do we categorize our variables like this?</a:t>
            </a:r>
          </a:p>
        </p:txBody>
      </p:sp>
      <p:sp>
        <p:nvSpPr>
          <p:cNvPr id="166915" name="Rectangle 3"/>
          <p:cNvSpPr>
            <a:spLocks noGrp="1" noRot="1" noChangeArrowheads="1"/>
          </p:cNvSpPr>
          <p:nvPr>
            <p:ph idx="1"/>
          </p:nvPr>
        </p:nvSpPr>
        <p:spPr/>
        <p:txBody>
          <a:bodyPr/>
          <a:lstStyle/>
          <a:p>
            <a:r>
              <a:rPr lang="en-US" sz="3600"/>
              <a:t>Different levels call for different methods</a:t>
            </a:r>
          </a:p>
          <a:p>
            <a:r>
              <a:rPr lang="en-US" sz="3600"/>
              <a:t>You can convert down but not up!</a:t>
            </a:r>
          </a:p>
          <a:p>
            <a:pPr lvl="1"/>
            <a:r>
              <a:rPr lang="en-US" sz="3200"/>
              <a:t>Can’t get “better” information by assigning numbers to nominal categories for the purposes of doing math with them</a:t>
            </a: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Rot="1" noChangeArrowheads="1"/>
          </p:cNvSpPr>
          <p:nvPr>
            <p:ph type="title"/>
          </p:nvPr>
        </p:nvSpPr>
        <p:spPr/>
        <p:txBody>
          <a:bodyPr/>
          <a:lstStyle/>
          <a:p>
            <a:r>
              <a:rPr lang="en-US"/>
              <a:t>Quiz – 30 seconds</a:t>
            </a:r>
          </a:p>
        </p:txBody>
      </p:sp>
      <p:sp>
        <p:nvSpPr>
          <p:cNvPr id="97283" name="Rectangle 3"/>
          <p:cNvSpPr>
            <a:spLocks noGrp="1" noRot="1" noChangeArrowheads="1"/>
          </p:cNvSpPr>
          <p:nvPr>
            <p:ph idx="1"/>
          </p:nvPr>
        </p:nvSpPr>
        <p:spPr/>
        <p:txBody>
          <a:bodyPr/>
          <a:lstStyle/>
          <a:p>
            <a:r>
              <a:rPr lang="en-US"/>
              <a:t>What level of measurement are the following variables most likely to be?</a:t>
            </a:r>
          </a:p>
          <a:p>
            <a:pPr lvl="1"/>
            <a:r>
              <a:rPr lang="en-US"/>
              <a:t>Whether a city is located in Illinois or Ohio or Indiana</a:t>
            </a:r>
          </a:p>
          <a:p>
            <a:pPr lvl="1"/>
            <a:r>
              <a:rPr lang="en-US"/>
              <a:t>Traffic fatalities</a:t>
            </a:r>
          </a:p>
          <a:p>
            <a:pPr lvl="1"/>
            <a:r>
              <a:rPr lang="en-US"/>
              <a:t>Attitude toward health maintenance organizations (HMOs)</a:t>
            </a:r>
          </a:p>
          <a:p>
            <a:pPr lvl="1"/>
            <a:r>
              <a:rPr lang="en-US"/>
              <a:t>School Enrollment</a:t>
            </a: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2"/>
          <p:cNvSpPr>
            <a:spLocks noGrp="1" noRot="1" noChangeArrowheads="1"/>
          </p:cNvSpPr>
          <p:nvPr>
            <p:ph type="title"/>
          </p:nvPr>
        </p:nvSpPr>
        <p:spPr/>
        <p:txBody>
          <a:bodyPr/>
          <a:lstStyle/>
          <a:p>
            <a:r>
              <a:rPr lang="en-US"/>
              <a:t>Task</a:t>
            </a:r>
          </a:p>
        </p:txBody>
      </p:sp>
      <p:sp>
        <p:nvSpPr>
          <p:cNvPr id="184323" name="Rectangle 3"/>
          <p:cNvSpPr>
            <a:spLocks noGrp="1" noRot="1" noChangeArrowheads="1"/>
          </p:cNvSpPr>
          <p:nvPr>
            <p:ph idx="1"/>
          </p:nvPr>
        </p:nvSpPr>
        <p:spPr/>
        <p:txBody>
          <a:bodyPr/>
          <a:lstStyle/>
          <a:p>
            <a:r>
              <a:rPr lang="en-US" sz="2800"/>
              <a:t>Think about and write down three qualities of a top Masters of Public Administration Program</a:t>
            </a:r>
          </a:p>
          <a:p>
            <a:pPr lvl="1"/>
            <a:r>
              <a:rPr lang="en-US" sz="2400"/>
              <a:t>What makes for a “great” MPA program</a:t>
            </a:r>
          </a:p>
          <a:p>
            <a:pPr lvl="1"/>
            <a:r>
              <a:rPr lang="en-US" sz="2400"/>
              <a:t>Take 10 minutes</a:t>
            </a:r>
          </a:p>
          <a:p>
            <a:r>
              <a:rPr lang="en-US" sz="2800"/>
              <a:t>Now, how would you measure each one of these qualities?</a:t>
            </a:r>
          </a:p>
          <a:p>
            <a:r>
              <a:rPr lang="en-US" sz="2800"/>
              <a:t>What level of measurement are we dealing with with each indicator?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84323">
                                            <p:txEl>
                                              <p:pRg st="3" end="3"/>
                                            </p:txEl>
                                          </p:spTgt>
                                        </p:tgtEl>
                                        <p:attrNameLst>
                                          <p:attrName>style.visibility</p:attrName>
                                        </p:attrNameLst>
                                      </p:cBhvr>
                                      <p:to>
                                        <p:strVal val="visible"/>
                                      </p:to>
                                    </p:set>
                                    <p:animEffect transition="in" filter="blinds(horizontal)">
                                      <p:cBhvr>
                                        <p:cTn id="7" dur="500"/>
                                        <p:tgtEl>
                                          <p:spTgt spid="184323">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84323">
                                            <p:txEl>
                                              <p:pRg st="4" end="4"/>
                                            </p:txEl>
                                          </p:spTgt>
                                        </p:tgtEl>
                                        <p:attrNameLst>
                                          <p:attrName>style.visibility</p:attrName>
                                        </p:attrNameLst>
                                      </p:cBhvr>
                                      <p:to>
                                        <p:strVal val="visible"/>
                                      </p:to>
                                    </p:set>
                                    <p:animEffect transition="in" filter="blinds(horizontal)">
                                      <p:cBhvr>
                                        <p:cTn id="12" dur="500"/>
                                        <p:tgtEl>
                                          <p:spTgt spid="18432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2"/>
          <p:cNvSpPr>
            <a:spLocks noGrp="1" noRot="1" noChangeArrowheads="1"/>
          </p:cNvSpPr>
          <p:nvPr>
            <p:ph type="title"/>
          </p:nvPr>
        </p:nvSpPr>
        <p:spPr/>
        <p:txBody>
          <a:bodyPr/>
          <a:lstStyle/>
          <a:p>
            <a:r>
              <a:rPr lang="en-US"/>
              <a:t>Good Indicators</a:t>
            </a:r>
          </a:p>
        </p:txBody>
      </p:sp>
      <p:sp>
        <p:nvSpPr>
          <p:cNvPr id="174083" name="Rectangle 3"/>
          <p:cNvSpPr>
            <a:spLocks noGrp="1" noRot="1" noChangeArrowheads="1"/>
          </p:cNvSpPr>
          <p:nvPr>
            <p:ph idx="1"/>
          </p:nvPr>
        </p:nvSpPr>
        <p:spPr/>
        <p:txBody>
          <a:bodyPr/>
          <a:lstStyle/>
          <a:p>
            <a:r>
              <a:rPr lang="en-US"/>
              <a:t>Most Importantly</a:t>
            </a:r>
          </a:p>
          <a:p>
            <a:pPr lvl="1"/>
            <a:r>
              <a:rPr lang="en-US"/>
              <a:t>Valid</a:t>
            </a:r>
          </a:p>
          <a:p>
            <a:pPr lvl="1"/>
            <a:r>
              <a:rPr lang="en-US"/>
              <a:t>Reliable</a:t>
            </a:r>
          </a:p>
          <a:p>
            <a:r>
              <a:rPr lang="en-US"/>
              <a:t>But also</a:t>
            </a:r>
          </a:p>
          <a:p>
            <a:pPr lvl="1"/>
            <a:r>
              <a:rPr lang="en-US"/>
              <a:t>Comprehensible</a:t>
            </a:r>
          </a:p>
          <a:p>
            <a:pPr lvl="1"/>
            <a:r>
              <a:rPr lang="en-US"/>
              <a:t>Cost Effective</a:t>
            </a: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2"/>
          <p:cNvSpPr>
            <a:spLocks noGrp="1" noRot="1" noChangeArrowheads="1"/>
          </p:cNvSpPr>
          <p:nvPr>
            <p:ph type="title"/>
          </p:nvPr>
        </p:nvSpPr>
        <p:spPr/>
        <p:txBody>
          <a:bodyPr/>
          <a:lstStyle/>
          <a:p>
            <a:r>
              <a:rPr lang="en-US"/>
              <a:t>Indicator needs to be  “Valid”</a:t>
            </a:r>
          </a:p>
        </p:txBody>
      </p:sp>
      <p:sp>
        <p:nvSpPr>
          <p:cNvPr id="186371" name="Rectangle 3"/>
          <p:cNvSpPr>
            <a:spLocks noGrp="1" noRot="1" noChangeArrowheads="1"/>
          </p:cNvSpPr>
          <p:nvPr>
            <p:ph idx="1"/>
          </p:nvPr>
        </p:nvSpPr>
        <p:spPr/>
        <p:txBody>
          <a:bodyPr/>
          <a:lstStyle/>
          <a:p>
            <a:r>
              <a:rPr lang="en-US" sz="2800"/>
              <a:t>“Construct” Validity</a:t>
            </a:r>
          </a:p>
          <a:p>
            <a:pPr lvl="1"/>
            <a:r>
              <a:rPr lang="en-US" sz="2400"/>
              <a:t>Should measure what it is supposed to measure</a:t>
            </a:r>
          </a:p>
          <a:p>
            <a:r>
              <a:rPr lang="en-US" sz="2800"/>
              <a:t>Can be very difficult</a:t>
            </a:r>
          </a:p>
          <a:p>
            <a:r>
              <a:rPr lang="en-US" sz="2800"/>
              <a:t>What if you want to measure public opinion on an issue?</a:t>
            </a:r>
          </a:p>
          <a:p>
            <a:pPr lvl="1"/>
            <a:r>
              <a:rPr lang="en-US" sz="2400"/>
              <a:t>Who’s the public?</a:t>
            </a:r>
          </a:p>
          <a:p>
            <a:pPr lvl="1"/>
            <a:r>
              <a:rPr lang="en-US" sz="2400"/>
              <a:t>Does it change depending on the issue?</a:t>
            </a:r>
          </a:p>
          <a:p>
            <a:pPr lvl="2"/>
            <a:r>
              <a:rPr lang="en-US" sz="2000"/>
              <a:t>White vs. minority?</a:t>
            </a: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2"/>
          <p:cNvSpPr>
            <a:spLocks noGrp="1" noRot="1" noChangeArrowheads="1"/>
          </p:cNvSpPr>
          <p:nvPr>
            <p:ph type="title"/>
          </p:nvPr>
        </p:nvSpPr>
        <p:spPr/>
        <p:txBody>
          <a:bodyPr/>
          <a:lstStyle/>
          <a:p>
            <a:r>
              <a:rPr lang="en-US"/>
              <a:t>Construct Validity Example</a:t>
            </a:r>
          </a:p>
        </p:txBody>
      </p:sp>
      <p:sp>
        <p:nvSpPr>
          <p:cNvPr id="187395" name="Rectangle 3"/>
          <p:cNvSpPr>
            <a:spLocks noGrp="1" noRot="1" noChangeArrowheads="1"/>
          </p:cNvSpPr>
          <p:nvPr>
            <p:ph idx="1"/>
          </p:nvPr>
        </p:nvSpPr>
        <p:spPr/>
        <p:txBody>
          <a:bodyPr/>
          <a:lstStyle/>
          <a:p>
            <a:r>
              <a:rPr lang="en-US"/>
              <a:t>The Prudeville police are directed to “crack down” on prostitution in the city</a:t>
            </a:r>
          </a:p>
          <a:p>
            <a:r>
              <a:rPr lang="en-US"/>
              <a:t>The police chief increases daily arrests by the vice squad from 3.4 to 4.0</a:t>
            </a:r>
          </a:p>
          <a:p>
            <a:r>
              <a:rPr lang="en-US"/>
              <a:t>Police chief goes to council to show success</a:t>
            </a:r>
          </a:p>
          <a:p>
            <a:r>
              <a:rPr lang="en-US"/>
              <a:t>What is the construct validity problem?</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87395">
                                            <p:txEl>
                                              <p:pRg st="0" end="0"/>
                                            </p:txEl>
                                          </p:spTgt>
                                        </p:tgtEl>
                                        <p:attrNameLst>
                                          <p:attrName>style.visibility</p:attrName>
                                        </p:attrNameLst>
                                      </p:cBhvr>
                                      <p:to>
                                        <p:strVal val="visible"/>
                                      </p:to>
                                    </p:set>
                                    <p:animEffect transition="in" filter="blinds(horizontal)">
                                      <p:cBhvr>
                                        <p:cTn id="7" dur="500"/>
                                        <p:tgtEl>
                                          <p:spTgt spid="18739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87395">
                                            <p:txEl>
                                              <p:pRg st="1" end="1"/>
                                            </p:txEl>
                                          </p:spTgt>
                                        </p:tgtEl>
                                        <p:attrNameLst>
                                          <p:attrName>style.visibility</p:attrName>
                                        </p:attrNameLst>
                                      </p:cBhvr>
                                      <p:to>
                                        <p:strVal val="visible"/>
                                      </p:to>
                                    </p:set>
                                    <p:animEffect transition="in" filter="blinds(horizontal)">
                                      <p:cBhvr>
                                        <p:cTn id="12" dur="500"/>
                                        <p:tgtEl>
                                          <p:spTgt spid="18739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87395">
                                            <p:txEl>
                                              <p:pRg st="2" end="2"/>
                                            </p:txEl>
                                          </p:spTgt>
                                        </p:tgtEl>
                                        <p:attrNameLst>
                                          <p:attrName>style.visibility</p:attrName>
                                        </p:attrNameLst>
                                      </p:cBhvr>
                                      <p:to>
                                        <p:strVal val="visible"/>
                                      </p:to>
                                    </p:set>
                                    <p:animEffect transition="in" filter="blinds(horizontal)">
                                      <p:cBhvr>
                                        <p:cTn id="17" dur="500"/>
                                        <p:tgtEl>
                                          <p:spTgt spid="18739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187395">
                                            <p:txEl>
                                              <p:pRg st="3" end="3"/>
                                            </p:txEl>
                                          </p:spTgt>
                                        </p:tgtEl>
                                        <p:attrNameLst>
                                          <p:attrName>style.visibility</p:attrName>
                                        </p:attrNameLst>
                                      </p:cBhvr>
                                      <p:to>
                                        <p:strVal val="visible"/>
                                      </p:to>
                                    </p:set>
                                    <p:animEffect transition="in" filter="blinds(horizontal)">
                                      <p:cBhvr>
                                        <p:cTn id="22" dur="500"/>
                                        <p:tgtEl>
                                          <p:spTgt spid="18739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2"/>
          <p:cNvSpPr>
            <a:spLocks noGrp="1" noRot="1" noChangeArrowheads="1"/>
          </p:cNvSpPr>
          <p:nvPr>
            <p:ph type="title"/>
          </p:nvPr>
        </p:nvSpPr>
        <p:spPr/>
        <p:txBody>
          <a:bodyPr/>
          <a:lstStyle/>
          <a:p>
            <a:r>
              <a:rPr lang="en-US"/>
              <a:t>An indicator needs to be reliable</a:t>
            </a:r>
          </a:p>
        </p:txBody>
      </p:sp>
      <p:sp>
        <p:nvSpPr>
          <p:cNvPr id="168963" name="Rectangle 3"/>
          <p:cNvSpPr>
            <a:spLocks noGrp="1" noRot="1" noChangeArrowheads="1"/>
          </p:cNvSpPr>
          <p:nvPr>
            <p:ph idx="1"/>
          </p:nvPr>
        </p:nvSpPr>
        <p:spPr/>
        <p:txBody>
          <a:bodyPr/>
          <a:lstStyle/>
          <a:p>
            <a:r>
              <a:rPr lang="en-US"/>
              <a:t>Can you repeat it and get the same results?</a:t>
            </a:r>
          </a:p>
          <a:p>
            <a:pPr lvl="1"/>
            <a:r>
              <a:rPr lang="en-US"/>
              <a:t>Will it get what you are trying to get?</a:t>
            </a:r>
          </a:p>
          <a:p>
            <a:pPr lvl="1"/>
            <a:r>
              <a:rPr lang="en-US"/>
              <a:t>Will it NOT get what you are NOT trying to get?</a:t>
            </a: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p:cNvSpPr>
            <a:spLocks noGrp="1" noRot="1" noChangeArrowheads="1"/>
          </p:cNvSpPr>
          <p:nvPr>
            <p:ph type="title"/>
          </p:nvPr>
        </p:nvSpPr>
        <p:spPr>
          <a:xfrm>
            <a:off x="457200" y="533400"/>
            <a:ext cx="8229600" cy="1143000"/>
          </a:xfrm>
          <a:noFill/>
          <a:ln/>
        </p:spPr>
        <p:txBody>
          <a:bodyPr lIns="90488" tIns="44450" rIns="90488" bIns="44450" anchor="b"/>
          <a:lstStyle/>
          <a:p>
            <a:r>
              <a:rPr lang="en-US" dirty="0"/>
              <a:t>Reliability and Validity</a:t>
            </a:r>
          </a:p>
        </p:txBody>
      </p:sp>
      <p:grpSp>
        <p:nvGrpSpPr>
          <p:cNvPr id="175107" name="Group 3"/>
          <p:cNvGrpSpPr>
            <a:grpSpLocks/>
          </p:cNvGrpSpPr>
          <p:nvPr/>
        </p:nvGrpSpPr>
        <p:grpSpPr bwMode="auto">
          <a:xfrm>
            <a:off x="3289300" y="2603500"/>
            <a:ext cx="3251200" cy="3251200"/>
            <a:chOff x="2072" y="1640"/>
            <a:chExt cx="2048" cy="2048"/>
          </a:xfrm>
        </p:grpSpPr>
        <p:sp>
          <p:nvSpPr>
            <p:cNvPr id="175108" name="Oval 4"/>
            <p:cNvSpPr>
              <a:spLocks noChangeArrowheads="1"/>
            </p:cNvSpPr>
            <p:nvPr/>
          </p:nvSpPr>
          <p:spPr bwMode="auto">
            <a:xfrm>
              <a:off x="2072" y="1640"/>
              <a:ext cx="2048" cy="2048"/>
            </a:xfrm>
            <a:prstGeom prst="ellipse">
              <a:avLst/>
            </a:prstGeom>
            <a:solidFill>
              <a:schemeClr val="tx1"/>
            </a:solidFill>
            <a:ln w="25400">
              <a:solidFill>
                <a:srgbClr val="6E0043"/>
              </a:solidFill>
              <a:round/>
              <a:headEnd/>
              <a:tailEnd/>
            </a:ln>
            <a:effectLst/>
          </p:spPr>
          <p:txBody>
            <a:bodyPr wrap="none" anchor="ctr"/>
            <a:lstStyle/>
            <a:p>
              <a:endParaRPr lang="en-US"/>
            </a:p>
          </p:txBody>
        </p:sp>
        <p:sp>
          <p:nvSpPr>
            <p:cNvPr id="175109" name="Oval 5"/>
            <p:cNvSpPr>
              <a:spLocks noChangeArrowheads="1"/>
            </p:cNvSpPr>
            <p:nvPr/>
          </p:nvSpPr>
          <p:spPr bwMode="auto">
            <a:xfrm>
              <a:off x="2343" y="1911"/>
              <a:ext cx="1506" cy="1506"/>
            </a:xfrm>
            <a:prstGeom prst="ellipse">
              <a:avLst/>
            </a:prstGeom>
            <a:solidFill>
              <a:schemeClr val="tx1"/>
            </a:solidFill>
            <a:ln w="25400">
              <a:solidFill>
                <a:srgbClr val="6E0043"/>
              </a:solidFill>
              <a:round/>
              <a:headEnd/>
              <a:tailEnd/>
            </a:ln>
            <a:effectLst/>
          </p:spPr>
          <p:txBody>
            <a:bodyPr wrap="none" anchor="ctr"/>
            <a:lstStyle/>
            <a:p>
              <a:endParaRPr lang="en-US"/>
            </a:p>
          </p:txBody>
        </p:sp>
        <p:sp>
          <p:nvSpPr>
            <p:cNvPr id="175110" name="Oval 6"/>
            <p:cNvSpPr>
              <a:spLocks noChangeArrowheads="1"/>
            </p:cNvSpPr>
            <p:nvPr/>
          </p:nvSpPr>
          <p:spPr bwMode="auto">
            <a:xfrm>
              <a:off x="2598" y="2166"/>
              <a:ext cx="997" cy="997"/>
            </a:xfrm>
            <a:prstGeom prst="ellipse">
              <a:avLst/>
            </a:prstGeom>
            <a:solidFill>
              <a:schemeClr val="tx1"/>
            </a:solidFill>
            <a:ln w="25400">
              <a:solidFill>
                <a:srgbClr val="6E0043"/>
              </a:solidFill>
              <a:round/>
              <a:headEnd/>
              <a:tailEnd/>
            </a:ln>
            <a:effectLst/>
          </p:spPr>
          <p:txBody>
            <a:bodyPr wrap="none" anchor="ctr"/>
            <a:lstStyle/>
            <a:p>
              <a:endParaRPr lang="en-US"/>
            </a:p>
          </p:txBody>
        </p:sp>
        <p:sp>
          <p:nvSpPr>
            <p:cNvPr id="175111" name="Oval 7"/>
            <p:cNvSpPr>
              <a:spLocks noChangeArrowheads="1"/>
            </p:cNvSpPr>
            <p:nvPr/>
          </p:nvSpPr>
          <p:spPr bwMode="auto">
            <a:xfrm>
              <a:off x="2851" y="2419"/>
              <a:ext cx="491" cy="491"/>
            </a:xfrm>
            <a:prstGeom prst="ellipse">
              <a:avLst/>
            </a:prstGeom>
            <a:solidFill>
              <a:schemeClr val="tx1"/>
            </a:solidFill>
            <a:ln w="25400">
              <a:solidFill>
                <a:srgbClr val="6E0043"/>
              </a:solidFill>
              <a:round/>
              <a:headEnd/>
              <a:tailEnd/>
            </a:ln>
            <a:effectLst/>
          </p:spPr>
          <p:txBody>
            <a:bodyPr wrap="none" anchor="ctr"/>
            <a:lstStyle/>
            <a:p>
              <a:endParaRPr lang="en-US"/>
            </a:p>
          </p:txBody>
        </p:sp>
        <p:sp>
          <p:nvSpPr>
            <p:cNvPr id="175112" name="Oval 8"/>
            <p:cNvSpPr>
              <a:spLocks noChangeArrowheads="1"/>
            </p:cNvSpPr>
            <p:nvPr/>
          </p:nvSpPr>
          <p:spPr bwMode="auto">
            <a:xfrm>
              <a:off x="3028" y="2596"/>
              <a:ext cx="136" cy="136"/>
            </a:xfrm>
            <a:prstGeom prst="ellipse">
              <a:avLst/>
            </a:prstGeom>
            <a:solidFill>
              <a:srgbClr val="FC0128"/>
            </a:solidFill>
            <a:ln w="12700">
              <a:solidFill>
                <a:schemeClr val="tx1"/>
              </a:solidFill>
              <a:round/>
              <a:headEnd/>
              <a:tailEnd/>
            </a:ln>
            <a:effectLst/>
          </p:spPr>
          <p:txBody>
            <a:bodyPr wrap="none" anchor="ctr"/>
            <a:lstStyle/>
            <a:p>
              <a:endParaRPr lang="en-US"/>
            </a:p>
          </p:txBody>
        </p:sp>
      </p:grpSp>
      <p:sp>
        <p:nvSpPr>
          <p:cNvPr id="175113" name="Rectangle 9"/>
          <p:cNvSpPr>
            <a:spLocks noChangeArrowheads="1"/>
          </p:cNvSpPr>
          <p:nvPr/>
        </p:nvSpPr>
        <p:spPr bwMode="auto">
          <a:xfrm>
            <a:off x="2189163" y="1808163"/>
            <a:ext cx="3297237" cy="454025"/>
          </a:xfrm>
          <a:prstGeom prst="rect">
            <a:avLst/>
          </a:prstGeom>
          <a:solidFill>
            <a:srgbClr val="FF99FF"/>
          </a:solidFill>
          <a:ln w="12700">
            <a:noFill/>
            <a:miter lim="800000"/>
            <a:headEnd/>
            <a:tailEnd/>
          </a:ln>
          <a:effectLst>
            <a:prstShdw prst="shdw17" dist="17961" dir="2700000">
              <a:srgbClr val="FF99FF">
                <a:gamma/>
                <a:shade val="60000"/>
                <a:invGamma/>
              </a:srgbClr>
            </a:prstShdw>
          </a:effectLst>
        </p:spPr>
        <p:txBody>
          <a:bodyPr lIns="90488" tIns="44450" rIns="90488" bIns="44450">
            <a:spAutoFit/>
          </a:bodyPr>
          <a:lstStyle/>
          <a:p>
            <a:pPr eaLnBrk="0" hangingPunct="0"/>
            <a:r>
              <a:rPr lang="en-US" sz="2400" i="1">
                <a:solidFill>
                  <a:schemeClr val="bg1"/>
                </a:solidFill>
                <a:effectLst>
                  <a:outerShdw blurRad="38100" dist="38100" dir="2700000" algn="tl">
                    <a:srgbClr val="000000"/>
                  </a:outerShdw>
                </a:effectLst>
              </a:rPr>
              <a:t>Reliable but not valid</a:t>
            </a:r>
          </a:p>
        </p:txBody>
      </p:sp>
      <p:sp>
        <p:nvSpPr>
          <p:cNvPr id="175114" name="Oval 10"/>
          <p:cNvSpPr>
            <a:spLocks noChangeArrowheads="1"/>
          </p:cNvSpPr>
          <p:nvPr/>
        </p:nvSpPr>
        <p:spPr bwMode="auto">
          <a:xfrm>
            <a:off x="5721350" y="3054350"/>
            <a:ext cx="63500" cy="63500"/>
          </a:xfrm>
          <a:prstGeom prst="ellipse">
            <a:avLst/>
          </a:prstGeom>
          <a:solidFill>
            <a:srgbClr val="FF9933"/>
          </a:solidFill>
          <a:ln w="12700">
            <a:solidFill>
              <a:srgbClr val="003530"/>
            </a:solidFill>
            <a:round/>
            <a:headEnd/>
            <a:tailEnd/>
          </a:ln>
          <a:effectLst/>
        </p:spPr>
        <p:txBody>
          <a:bodyPr wrap="none" anchor="ctr"/>
          <a:lstStyle/>
          <a:p>
            <a:endParaRPr lang="en-US"/>
          </a:p>
        </p:txBody>
      </p:sp>
      <p:sp>
        <p:nvSpPr>
          <p:cNvPr id="175115" name="Oval 11"/>
          <p:cNvSpPr>
            <a:spLocks noChangeArrowheads="1"/>
          </p:cNvSpPr>
          <p:nvPr/>
        </p:nvSpPr>
        <p:spPr bwMode="auto">
          <a:xfrm>
            <a:off x="5797550" y="3206750"/>
            <a:ext cx="63500" cy="63500"/>
          </a:xfrm>
          <a:prstGeom prst="ellipse">
            <a:avLst/>
          </a:prstGeom>
          <a:solidFill>
            <a:srgbClr val="FF9933"/>
          </a:solidFill>
          <a:ln w="12700">
            <a:solidFill>
              <a:srgbClr val="000000"/>
            </a:solidFill>
            <a:round/>
            <a:headEnd/>
            <a:tailEnd/>
          </a:ln>
          <a:effectLst/>
        </p:spPr>
        <p:txBody>
          <a:bodyPr wrap="none" anchor="ctr"/>
          <a:lstStyle/>
          <a:p>
            <a:endParaRPr lang="en-US"/>
          </a:p>
        </p:txBody>
      </p:sp>
      <p:sp>
        <p:nvSpPr>
          <p:cNvPr id="175116" name="Oval 12"/>
          <p:cNvSpPr>
            <a:spLocks noChangeArrowheads="1"/>
          </p:cNvSpPr>
          <p:nvPr/>
        </p:nvSpPr>
        <p:spPr bwMode="auto">
          <a:xfrm>
            <a:off x="5645150" y="3206750"/>
            <a:ext cx="63500" cy="63500"/>
          </a:xfrm>
          <a:prstGeom prst="ellipse">
            <a:avLst/>
          </a:prstGeom>
          <a:solidFill>
            <a:srgbClr val="FF9933"/>
          </a:solidFill>
          <a:ln w="12700">
            <a:solidFill>
              <a:srgbClr val="003530"/>
            </a:solidFill>
            <a:round/>
            <a:headEnd/>
            <a:tailEnd/>
          </a:ln>
          <a:effectLst/>
        </p:spPr>
        <p:txBody>
          <a:bodyPr wrap="none" anchor="ctr"/>
          <a:lstStyle/>
          <a:p>
            <a:endParaRPr lang="en-US"/>
          </a:p>
        </p:txBody>
      </p:sp>
      <p:sp>
        <p:nvSpPr>
          <p:cNvPr id="175117" name="Oval 13"/>
          <p:cNvSpPr>
            <a:spLocks noChangeArrowheads="1"/>
          </p:cNvSpPr>
          <p:nvPr/>
        </p:nvSpPr>
        <p:spPr bwMode="auto">
          <a:xfrm>
            <a:off x="5568950" y="3054350"/>
            <a:ext cx="63500" cy="63500"/>
          </a:xfrm>
          <a:prstGeom prst="ellipse">
            <a:avLst/>
          </a:prstGeom>
          <a:solidFill>
            <a:srgbClr val="FF9933"/>
          </a:solidFill>
          <a:ln w="12700">
            <a:solidFill>
              <a:srgbClr val="003530"/>
            </a:solidFill>
            <a:round/>
            <a:headEnd/>
            <a:tailEnd/>
          </a:ln>
          <a:effectLst/>
        </p:spPr>
        <p:txBody>
          <a:bodyPr wrap="none" anchor="ctr"/>
          <a:lstStyle/>
          <a:p>
            <a:endParaRPr lang="en-US"/>
          </a:p>
        </p:txBody>
      </p:sp>
      <p:sp>
        <p:nvSpPr>
          <p:cNvPr id="175118" name="Oval 14"/>
          <p:cNvSpPr>
            <a:spLocks noChangeArrowheads="1"/>
          </p:cNvSpPr>
          <p:nvPr/>
        </p:nvSpPr>
        <p:spPr bwMode="auto">
          <a:xfrm>
            <a:off x="5645150" y="2901950"/>
            <a:ext cx="63500" cy="63500"/>
          </a:xfrm>
          <a:prstGeom prst="ellipse">
            <a:avLst/>
          </a:prstGeom>
          <a:solidFill>
            <a:srgbClr val="FF9933"/>
          </a:solidFill>
          <a:ln w="12700">
            <a:solidFill>
              <a:srgbClr val="003530"/>
            </a:solidFill>
            <a:round/>
            <a:headEnd/>
            <a:tailEnd/>
          </a:ln>
          <a:effectLst/>
        </p:spPr>
        <p:txBody>
          <a:bodyPr wrap="none" anchor="ctr"/>
          <a:lstStyle/>
          <a:p>
            <a:endParaRPr lang="en-US"/>
          </a:p>
        </p:txBody>
      </p:sp>
      <p:sp>
        <p:nvSpPr>
          <p:cNvPr id="175119" name="Oval 15"/>
          <p:cNvSpPr>
            <a:spLocks noChangeArrowheads="1"/>
          </p:cNvSpPr>
          <p:nvPr/>
        </p:nvSpPr>
        <p:spPr bwMode="auto">
          <a:xfrm>
            <a:off x="5721350" y="2978150"/>
            <a:ext cx="63500" cy="63500"/>
          </a:xfrm>
          <a:prstGeom prst="ellipse">
            <a:avLst/>
          </a:prstGeom>
          <a:solidFill>
            <a:srgbClr val="FF9933"/>
          </a:solidFill>
          <a:ln w="12700">
            <a:solidFill>
              <a:srgbClr val="003530"/>
            </a:solidFill>
            <a:round/>
            <a:headEnd/>
            <a:tailEnd/>
          </a:ln>
          <a:effectLst/>
        </p:spPr>
        <p:txBody>
          <a:bodyPr wrap="none" anchor="ctr"/>
          <a:lstStyle/>
          <a:p>
            <a:endParaRPr lang="en-US"/>
          </a:p>
        </p:txBody>
      </p:sp>
      <p:sp>
        <p:nvSpPr>
          <p:cNvPr id="175120" name="Oval 16"/>
          <p:cNvSpPr>
            <a:spLocks noChangeArrowheads="1"/>
          </p:cNvSpPr>
          <p:nvPr/>
        </p:nvSpPr>
        <p:spPr bwMode="auto">
          <a:xfrm>
            <a:off x="5797550" y="2901950"/>
            <a:ext cx="63500" cy="63500"/>
          </a:xfrm>
          <a:prstGeom prst="ellipse">
            <a:avLst/>
          </a:prstGeom>
          <a:solidFill>
            <a:srgbClr val="FF9933"/>
          </a:solidFill>
          <a:ln w="12700">
            <a:solidFill>
              <a:srgbClr val="003530"/>
            </a:solidFill>
            <a:round/>
            <a:headEnd/>
            <a:tailEnd/>
          </a:ln>
          <a:effectLst/>
        </p:spPr>
        <p:txBody>
          <a:bodyPr wrap="none" anchor="ctr"/>
          <a:lstStyle/>
          <a:p>
            <a:endParaRPr lang="en-US"/>
          </a:p>
        </p:txBody>
      </p:sp>
      <p:sp>
        <p:nvSpPr>
          <p:cNvPr id="175121" name="Oval 17"/>
          <p:cNvSpPr>
            <a:spLocks noChangeArrowheads="1"/>
          </p:cNvSpPr>
          <p:nvPr/>
        </p:nvSpPr>
        <p:spPr bwMode="auto">
          <a:xfrm>
            <a:off x="5873750" y="3054350"/>
            <a:ext cx="63500" cy="63500"/>
          </a:xfrm>
          <a:prstGeom prst="ellipse">
            <a:avLst/>
          </a:prstGeom>
          <a:solidFill>
            <a:srgbClr val="FF9933"/>
          </a:solidFill>
          <a:ln w="12700">
            <a:solidFill>
              <a:srgbClr val="003530"/>
            </a:solidFill>
            <a:round/>
            <a:headEnd/>
            <a:tailEnd/>
          </a:ln>
          <a:effectLst/>
        </p:spPr>
        <p:txBody>
          <a:bodyPr wrap="none" anchor="ctr"/>
          <a:lstStyle/>
          <a:p>
            <a:endParaRPr lang="en-US"/>
          </a:p>
        </p:txBody>
      </p:sp>
      <p:sp>
        <p:nvSpPr>
          <p:cNvPr id="175122" name="Oval 18"/>
          <p:cNvSpPr>
            <a:spLocks noChangeArrowheads="1"/>
          </p:cNvSpPr>
          <p:nvPr/>
        </p:nvSpPr>
        <p:spPr bwMode="auto">
          <a:xfrm>
            <a:off x="5797550" y="3130550"/>
            <a:ext cx="63500" cy="63500"/>
          </a:xfrm>
          <a:prstGeom prst="ellipse">
            <a:avLst/>
          </a:prstGeom>
          <a:solidFill>
            <a:srgbClr val="FF9933"/>
          </a:solidFill>
          <a:ln w="12700">
            <a:solidFill>
              <a:srgbClr val="003530"/>
            </a:solidFill>
            <a:round/>
            <a:headEnd/>
            <a:tailEnd/>
          </a:ln>
          <a:effectLst/>
        </p:spPr>
        <p:txBody>
          <a:bodyPr wrap="none" anchor="ctr"/>
          <a:lstStyle/>
          <a:p>
            <a:endParaRPr lang="en-US"/>
          </a:p>
        </p:txBody>
      </p:sp>
      <p:sp>
        <p:nvSpPr>
          <p:cNvPr id="175123" name="Oval 19"/>
          <p:cNvSpPr>
            <a:spLocks noChangeArrowheads="1"/>
          </p:cNvSpPr>
          <p:nvPr/>
        </p:nvSpPr>
        <p:spPr bwMode="auto">
          <a:xfrm>
            <a:off x="5721350" y="3282950"/>
            <a:ext cx="63500" cy="63500"/>
          </a:xfrm>
          <a:prstGeom prst="ellipse">
            <a:avLst/>
          </a:prstGeom>
          <a:solidFill>
            <a:srgbClr val="FF9933"/>
          </a:solidFill>
          <a:ln w="12700">
            <a:solidFill>
              <a:srgbClr val="003530"/>
            </a:solidFill>
            <a:round/>
            <a:headEnd/>
            <a:tailEnd/>
          </a:ln>
          <a:effectLst/>
        </p:spPr>
        <p:txBody>
          <a:bodyPr wrap="none" anchor="ctr"/>
          <a:lstStyle/>
          <a:p>
            <a:endParaRPr lang="en-US"/>
          </a:p>
        </p:txBody>
      </p:sp>
      <p:sp>
        <p:nvSpPr>
          <p:cNvPr id="175124" name="Oval 20"/>
          <p:cNvSpPr>
            <a:spLocks noChangeArrowheads="1"/>
          </p:cNvSpPr>
          <p:nvPr/>
        </p:nvSpPr>
        <p:spPr bwMode="auto">
          <a:xfrm>
            <a:off x="5873750" y="3359150"/>
            <a:ext cx="63500" cy="63500"/>
          </a:xfrm>
          <a:prstGeom prst="ellipse">
            <a:avLst/>
          </a:prstGeom>
          <a:solidFill>
            <a:srgbClr val="FF9933"/>
          </a:solidFill>
          <a:ln w="12700">
            <a:solidFill>
              <a:srgbClr val="003530"/>
            </a:solidFill>
            <a:round/>
            <a:headEnd/>
            <a:tailEnd/>
          </a:ln>
          <a:effectLst/>
        </p:spPr>
        <p:txBody>
          <a:bodyPr wrap="none" anchor="ctr"/>
          <a:lstStyle/>
          <a:p>
            <a:endParaRPr lang="en-US"/>
          </a:p>
        </p:txBody>
      </p:sp>
      <p:sp>
        <p:nvSpPr>
          <p:cNvPr id="175125" name="Oval 21"/>
          <p:cNvSpPr>
            <a:spLocks noChangeArrowheads="1"/>
          </p:cNvSpPr>
          <p:nvPr/>
        </p:nvSpPr>
        <p:spPr bwMode="auto">
          <a:xfrm>
            <a:off x="5949950" y="3282950"/>
            <a:ext cx="63500" cy="63500"/>
          </a:xfrm>
          <a:prstGeom prst="ellipse">
            <a:avLst/>
          </a:prstGeom>
          <a:solidFill>
            <a:srgbClr val="FF9933"/>
          </a:solidFill>
          <a:ln w="12700">
            <a:solidFill>
              <a:srgbClr val="003530"/>
            </a:solidFill>
            <a:round/>
            <a:headEnd/>
            <a:tailEnd/>
          </a:ln>
          <a:effectLst/>
        </p:spPr>
        <p:txBody>
          <a:bodyPr wrap="none" anchor="ctr"/>
          <a:lstStyle/>
          <a:p>
            <a:endParaRPr lang="en-US"/>
          </a:p>
        </p:txBody>
      </p:sp>
      <p:sp>
        <p:nvSpPr>
          <p:cNvPr id="175126" name="Oval 22"/>
          <p:cNvSpPr>
            <a:spLocks noChangeArrowheads="1"/>
          </p:cNvSpPr>
          <p:nvPr/>
        </p:nvSpPr>
        <p:spPr bwMode="auto">
          <a:xfrm>
            <a:off x="5949950" y="3206750"/>
            <a:ext cx="63500" cy="63500"/>
          </a:xfrm>
          <a:prstGeom prst="ellipse">
            <a:avLst/>
          </a:prstGeom>
          <a:solidFill>
            <a:srgbClr val="FF9933"/>
          </a:solidFill>
          <a:ln w="12700">
            <a:solidFill>
              <a:srgbClr val="003530"/>
            </a:solidFill>
            <a:round/>
            <a:headEnd/>
            <a:tailEnd/>
          </a:ln>
          <a:effectLst/>
        </p:spPr>
        <p:txBody>
          <a:bodyPr wrap="none" anchor="ctr"/>
          <a:lstStyle/>
          <a:p>
            <a:endParaRPr lang="en-US"/>
          </a:p>
        </p:txBody>
      </p:sp>
      <p:sp>
        <p:nvSpPr>
          <p:cNvPr id="175127" name="Oval 23"/>
          <p:cNvSpPr>
            <a:spLocks noChangeArrowheads="1"/>
          </p:cNvSpPr>
          <p:nvPr/>
        </p:nvSpPr>
        <p:spPr bwMode="auto">
          <a:xfrm>
            <a:off x="6026150" y="3130550"/>
            <a:ext cx="63500" cy="63500"/>
          </a:xfrm>
          <a:prstGeom prst="ellipse">
            <a:avLst/>
          </a:prstGeom>
          <a:solidFill>
            <a:srgbClr val="FF9933"/>
          </a:solidFill>
          <a:ln w="12700">
            <a:solidFill>
              <a:srgbClr val="003530"/>
            </a:solidFill>
            <a:round/>
            <a:headEnd/>
            <a:tailEnd/>
          </a:ln>
          <a:effectLst/>
        </p:spPr>
        <p:txBody>
          <a:bodyPr wrap="none" anchor="ctr"/>
          <a:lstStyle/>
          <a:p>
            <a:endParaRPr lang="en-US"/>
          </a:p>
        </p:txBody>
      </p:sp>
      <p:sp>
        <p:nvSpPr>
          <p:cNvPr id="175128" name="Oval 24"/>
          <p:cNvSpPr>
            <a:spLocks noChangeArrowheads="1"/>
          </p:cNvSpPr>
          <p:nvPr/>
        </p:nvSpPr>
        <p:spPr bwMode="auto">
          <a:xfrm>
            <a:off x="6102350" y="3282950"/>
            <a:ext cx="63500" cy="63500"/>
          </a:xfrm>
          <a:prstGeom prst="ellipse">
            <a:avLst/>
          </a:prstGeom>
          <a:solidFill>
            <a:srgbClr val="FF9933"/>
          </a:solidFill>
          <a:ln w="12700">
            <a:solidFill>
              <a:srgbClr val="003530"/>
            </a:solidFill>
            <a:round/>
            <a:headEnd/>
            <a:tailEnd/>
          </a:ln>
          <a:effectLst/>
        </p:spPr>
        <p:txBody>
          <a:bodyPr wrap="none" anchor="ctr"/>
          <a:lstStyle/>
          <a:p>
            <a:endParaRPr lang="en-US"/>
          </a:p>
        </p:txBody>
      </p:sp>
      <p:sp>
        <p:nvSpPr>
          <p:cNvPr id="175129" name="Oval 25"/>
          <p:cNvSpPr>
            <a:spLocks noChangeArrowheads="1"/>
          </p:cNvSpPr>
          <p:nvPr/>
        </p:nvSpPr>
        <p:spPr bwMode="auto">
          <a:xfrm>
            <a:off x="6026150" y="3359150"/>
            <a:ext cx="63500" cy="63500"/>
          </a:xfrm>
          <a:prstGeom prst="ellipse">
            <a:avLst/>
          </a:prstGeom>
          <a:solidFill>
            <a:srgbClr val="FF9933"/>
          </a:solidFill>
          <a:ln w="12700">
            <a:solidFill>
              <a:srgbClr val="003530"/>
            </a:solidFill>
            <a:round/>
            <a:headEnd/>
            <a:tailEnd/>
          </a:ln>
          <a:effectLst/>
        </p:spPr>
        <p:txBody>
          <a:bodyPr wrap="none" anchor="ctr"/>
          <a:lstStyle/>
          <a:p>
            <a:endParaRPr lang="en-US"/>
          </a:p>
        </p:txBody>
      </p:sp>
      <p:sp>
        <p:nvSpPr>
          <p:cNvPr id="175130" name="Oval 26"/>
          <p:cNvSpPr>
            <a:spLocks noChangeArrowheads="1"/>
          </p:cNvSpPr>
          <p:nvPr/>
        </p:nvSpPr>
        <p:spPr bwMode="auto">
          <a:xfrm>
            <a:off x="5949950" y="3435350"/>
            <a:ext cx="63500" cy="63500"/>
          </a:xfrm>
          <a:prstGeom prst="ellipse">
            <a:avLst/>
          </a:prstGeom>
          <a:solidFill>
            <a:srgbClr val="FF9933"/>
          </a:solidFill>
          <a:ln w="12700">
            <a:solidFill>
              <a:srgbClr val="003530"/>
            </a:solidFill>
            <a:round/>
            <a:headEnd/>
            <a:tailEnd/>
          </a:ln>
          <a:effectLst/>
        </p:spPr>
        <p:txBody>
          <a:bodyPr wrap="none" anchor="ctr"/>
          <a:lstStyle/>
          <a:p>
            <a:endParaRPr lang="en-US"/>
          </a:p>
        </p:txBody>
      </p:sp>
      <p:sp>
        <p:nvSpPr>
          <p:cNvPr id="175131" name="Oval 27"/>
          <p:cNvSpPr>
            <a:spLocks noChangeArrowheads="1"/>
          </p:cNvSpPr>
          <p:nvPr/>
        </p:nvSpPr>
        <p:spPr bwMode="auto">
          <a:xfrm>
            <a:off x="5797550" y="3511550"/>
            <a:ext cx="63500" cy="63500"/>
          </a:xfrm>
          <a:prstGeom prst="ellipse">
            <a:avLst/>
          </a:prstGeom>
          <a:solidFill>
            <a:srgbClr val="FF9933"/>
          </a:solidFill>
          <a:ln w="12700">
            <a:solidFill>
              <a:srgbClr val="003530"/>
            </a:solidFill>
            <a:round/>
            <a:headEnd/>
            <a:tailEnd/>
          </a:ln>
          <a:effectLst/>
        </p:spPr>
        <p:txBody>
          <a:bodyPr wrap="none" anchor="ctr"/>
          <a:lstStyle/>
          <a:p>
            <a:endParaRPr lang="en-US"/>
          </a:p>
        </p:txBody>
      </p:sp>
      <p:sp>
        <p:nvSpPr>
          <p:cNvPr id="175132" name="Oval 28"/>
          <p:cNvSpPr>
            <a:spLocks noChangeArrowheads="1"/>
          </p:cNvSpPr>
          <p:nvPr/>
        </p:nvSpPr>
        <p:spPr bwMode="auto">
          <a:xfrm>
            <a:off x="5721350" y="3435350"/>
            <a:ext cx="63500" cy="63500"/>
          </a:xfrm>
          <a:prstGeom prst="ellipse">
            <a:avLst/>
          </a:prstGeom>
          <a:solidFill>
            <a:srgbClr val="FF9933"/>
          </a:solidFill>
          <a:ln w="12700">
            <a:solidFill>
              <a:srgbClr val="003530"/>
            </a:solidFill>
            <a:round/>
            <a:headEnd/>
            <a:tailEnd/>
          </a:ln>
          <a:effectLst/>
        </p:spPr>
        <p:txBody>
          <a:bodyPr wrap="none" anchor="ctr"/>
          <a:lstStyle/>
          <a:p>
            <a:endParaRPr lang="en-US"/>
          </a:p>
        </p:txBody>
      </p:sp>
      <p:sp>
        <p:nvSpPr>
          <p:cNvPr id="175133" name="Oval 29"/>
          <p:cNvSpPr>
            <a:spLocks noChangeArrowheads="1"/>
          </p:cNvSpPr>
          <p:nvPr/>
        </p:nvSpPr>
        <p:spPr bwMode="auto">
          <a:xfrm>
            <a:off x="5645150" y="3359150"/>
            <a:ext cx="63500" cy="63500"/>
          </a:xfrm>
          <a:prstGeom prst="ellipse">
            <a:avLst/>
          </a:prstGeom>
          <a:solidFill>
            <a:srgbClr val="FF9933"/>
          </a:solidFill>
          <a:ln w="12700">
            <a:solidFill>
              <a:srgbClr val="003530"/>
            </a:solidFill>
            <a:round/>
            <a:headEnd/>
            <a:tailEnd/>
          </a:ln>
          <a:effectLst/>
        </p:spPr>
        <p:txBody>
          <a:bodyPr wrap="none" anchor="ctr"/>
          <a:lstStyle/>
          <a:p>
            <a:endParaRPr lang="en-US"/>
          </a:p>
        </p:txBody>
      </p:sp>
      <p:sp>
        <p:nvSpPr>
          <p:cNvPr id="175134" name="Oval 30"/>
          <p:cNvSpPr>
            <a:spLocks noChangeArrowheads="1"/>
          </p:cNvSpPr>
          <p:nvPr/>
        </p:nvSpPr>
        <p:spPr bwMode="auto">
          <a:xfrm>
            <a:off x="5492750" y="3282950"/>
            <a:ext cx="63500" cy="63500"/>
          </a:xfrm>
          <a:prstGeom prst="ellipse">
            <a:avLst/>
          </a:prstGeom>
          <a:solidFill>
            <a:srgbClr val="FF9933"/>
          </a:solidFill>
          <a:ln w="12700">
            <a:solidFill>
              <a:srgbClr val="003530"/>
            </a:solidFill>
            <a:round/>
            <a:headEnd/>
            <a:tailEnd/>
          </a:ln>
          <a:effectLst/>
        </p:spPr>
        <p:txBody>
          <a:bodyPr wrap="none" anchor="ctr"/>
          <a:lstStyle/>
          <a:p>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5113"/>
                                        </p:tgtEl>
                                        <p:attrNameLst>
                                          <p:attrName>style.visibility</p:attrName>
                                        </p:attrNameLst>
                                      </p:cBhvr>
                                      <p:to>
                                        <p:strVal val="visible"/>
                                      </p:to>
                                    </p:set>
                                    <p:animEffect transition="in" filter="blinds(horizontal)">
                                      <p:cBhvr>
                                        <p:cTn id="7" dur="500"/>
                                        <p:tgtEl>
                                          <p:spTgt spid="1751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5113"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2"/>
          <p:cNvSpPr>
            <a:spLocks noGrp="1" noRot="1" noChangeArrowheads="1"/>
          </p:cNvSpPr>
          <p:nvPr>
            <p:ph type="title"/>
          </p:nvPr>
        </p:nvSpPr>
        <p:spPr>
          <a:xfrm>
            <a:off x="457200" y="533400"/>
            <a:ext cx="8229600" cy="1143000"/>
          </a:xfrm>
          <a:noFill/>
          <a:ln/>
        </p:spPr>
        <p:txBody>
          <a:bodyPr lIns="90488" tIns="44450" rIns="90488" bIns="44450" anchor="b"/>
          <a:lstStyle/>
          <a:p>
            <a:r>
              <a:rPr lang="en-US" dirty="0"/>
              <a:t>Reliability and Validity</a:t>
            </a:r>
          </a:p>
        </p:txBody>
      </p:sp>
      <p:grpSp>
        <p:nvGrpSpPr>
          <p:cNvPr id="177155" name="Group 3"/>
          <p:cNvGrpSpPr>
            <a:grpSpLocks/>
          </p:cNvGrpSpPr>
          <p:nvPr/>
        </p:nvGrpSpPr>
        <p:grpSpPr bwMode="auto">
          <a:xfrm>
            <a:off x="3289300" y="2603500"/>
            <a:ext cx="3251200" cy="3251200"/>
            <a:chOff x="2072" y="1640"/>
            <a:chExt cx="2048" cy="2048"/>
          </a:xfrm>
        </p:grpSpPr>
        <p:sp>
          <p:nvSpPr>
            <p:cNvPr id="177156" name="Oval 4"/>
            <p:cNvSpPr>
              <a:spLocks noChangeArrowheads="1"/>
            </p:cNvSpPr>
            <p:nvPr/>
          </p:nvSpPr>
          <p:spPr bwMode="auto">
            <a:xfrm>
              <a:off x="2072" y="1640"/>
              <a:ext cx="2048" cy="2048"/>
            </a:xfrm>
            <a:prstGeom prst="ellipse">
              <a:avLst/>
            </a:prstGeom>
            <a:solidFill>
              <a:schemeClr val="tx1"/>
            </a:solidFill>
            <a:ln w="25400">
              <a:solidFill>
                <a:srgbClr val="6E0043"/>
              </a:solidFill>
              <a:round/>
              <a:headEnd/>
              <a:tailEnd/>
            </a:ln>
            <a:effectLst/>
          </p:spPr>
          <p:txBody>
            <a:bodyPr wrap="none" anchor="ctr"/>
            <a:lstStyle/>
            <a:p>
              <a:endParaRPr lang="en-US"/>
            </a:p>
          </p:txBody>
        </p:sp>
        <p:sp>
          <p:nvSpPr>
            <p:cNvPr id="177157" name="Oval 5"/>
            <p:cNvSpPr>
              <a:spLocks noChangeArrowheads="1"/>
            </p:cNvSpPr>
            <p:nvPr/>
          </p:nvSpPr>
          <p:spPr bwMode="auto">
            <a:xfrm>
              <a:off x="2343" y="1911"/>
              <a:ext cx="1506" cy="1506"/>
            </a:xfrm>
            <a:prstGeom prst="ellipse">
              <a:avLst/>
            </a:prstGeom>
            <a:solidFill>
              <a:schemeClr val="tx1"/>
            </a:solidFill>
            <a:ln w="25400">
              <a:solidFill>
                <a:srgbClr val="6E0043"/>
              </a:solidFill>
              <a:round/>
              <a:headEnd/>
              <a:tailEnd/>
            </a:ln>
            <a:effectLst/>
          </p:spPr>
          <p:txBody>
            <a:bodyPr wrap="none" anchor="ctr"/>
            <a:lstStyle/>
            <a:p>
              <a:endParaRPr lang="en-US"/>
            </a:p>
          </p:txBody>
        </p:sp>
        <p:sp>
          <p:nvSpPr>
            <p:cNvPr id="177158" name="Oval 6"/>
            <p:cNvSpPr>
              <a:spLocks noChangeArrowheads="1"/>
            </p:cNvSpPr>
            <p:nvPr/>
          </p:nvSpPr>
          <p:spPr bwMode="auto">
            <a:xfrm>
              <a:off x="2598" y="2166"/>
              <a:ext cx="997" cy="997"/>
            </a:xfrm>
            <a:prstGeom prst="ellipse">
              <a:avLst/>
            </a:prstGeom>
            <a:solidFill>
              <a:schemeClr val="tx1"/>
            </a:solidFill>
            <a:ln w="25400">
              <a:solidFill>
                <a:srgbClr val="6E0043"/>
              </a:solidFill>
              <a:round/>
              <a:headEnd/>
              <a:tailEnd/>
            </a:ln>
            <a:effectLst/>
          </p:spPr>
          <p:txBody>
            <a:bodyPr wrap="none" anchor="ctr"/>
            <a:lstStyle/>
            <a:p>
              <a:endParaRPr lang="en-US"/>
            </a:p>
          </p:txBody>
        </p:sp>
        <p:sp>
          <p:nvSpPr>
            <p:cNvPr id="177159" name="Oval 7"/>
            <p:cNvSpPr>
              <a:spLocks noChangeArrowheads="1"/>
            </p:cNvSpPr>
            <p:nvPr/>
          </p:nvSpPr>
          <p:spPr bwMode="auto">
            <a:xfrm>
              <a:off x="2851" y="2419"/>
              <a:ext cx="491" cy="491"/>
            </a:xfrm>
            <a:prstGeom prst="ellipse">
              <a:avLst/>
            </a:prstGeom>
            <a:solidFill>
              <a:schemeClr val="tx1"/>
            </a:solidFill>
            <a:ln w="25400">
              <a:solidFill>
                <a:srgbClr val="6E0043"/>
              </a:solidFill>
              <a:round/>
              <a:headEnd/>
              <a:tailEnd/>
            </a:ln>
            <a:effectLst/>
          </p:spPr>
          <p:txBody>
            <a:bodyPr wrap="none" anchor="ctr"/>
            <a:lstStyle/>
            <a:p>
              <a:endParaRPr lang="en-US"/>
            </a:p>
          </p:txBody>
        </p:sp>
        <p:sp>
          <p:nvSpPr>
            <p:cNvPr id="177160" name="Oval 8"/>
            <p:cNvSpPr>
              <a:spLocks noChangeArrowheads="1"/>
            </p:cNvSpPr>
            <p:nvPr/>
          </p:nvSpPr>
          <p:spPr bwMode="auto">
            <a:xfrm>
              <a:off x="3028" y="2596"/>
              <a:ext cx="136" cy="136"/>
            </a:xfrm>
            <a:prstGeom prst="ellipse">
              <a:avLst/>
            </a:prstGeom>
            <a:solidFill>
              <a:srgbClr val="FC0128"/>
            </a:solidFill>
            <a:ln w="12700">
              <a:solidFill>
                <a:schemeClr val="tx1"/>
              </a:solidFill>
              <a:round/>
              <a:headEnd/>
              <a:tailEnd/>
            </a:ln>
            <a:effectLst/>
          </p:spPr>
          <p:txBody>
            <a:bodyPr wrap="none" anchor="ctr"/>
            <a:lstStyle/>
            <a:p>
              <a:endParaRPr lang="en-US"/>
            </a:p>
          </p:txBody>
        </p:sp>
      </p:grpSp>
      <p:sp>
        <p:nvSpPr>
          <p:cNvPr id="177161" name="Rectangle 9"/>
          <p:cNvSpPr>
            <a:spLocks noChangeArrowheads="1"/>
          </p:cNvSpPr>
          <p:nvPr/>
        </p:nvSpPr>
        <p:spPr bwMode="auto">
          <a:xfrm>
            <a:off x="2189163" y="1808163"/>
            <a:ext cx="2946400" cy="454025"/>
          </a:xfrm>
          <a:prstGeom prst="rect">
            <a:avLst/>
          </a:prstGeom>
          <a:solidFill>
            <a:srgbClr val="FF99FF"/>
          </a:solidFill>
          <a:ln w="12700">
            <a:noFill/>
            <a:miter lim="800000"/>
            <a:headEnd/>
            <a:tailEnd/>
          </a:ln>
          <a:effectLst>
            <a:prstShdw prst="shdw17" dist="17961" dir="2700000">
              <a:srgbClr val="FF99FF">
                <a:gamma/>
                <a:shade val="60000"/>
                <a:invGamma/>
              </a:srgbClr>
            </a:prstShdw>
          </a:effectLst>
        </p:spPr>
        <p:txBody>
          <a:bodyPr wrap="none" lIns="90488" tIns="44450" rIns="90488" bIns="44450">
            <a:spAutoFit/>
          </a:bodyPr>
          <a:lstStyle/>
          <a:p>
            <a:pPr eaLnBrk="0" hangingPunct="0"/>
            <a:r>
              <a:rPr lang="en-US" sz="2400" i="1">
                <a:solidFill>
                  <a:schemeClr val="bg1"/>
                </a:solidFill>
                <a:effectLst>
                  <a:outerShdw blurRad="38100" dist="38100" dir="2700000" algn="tl">
                    <a:srgbClr val="000000"/>
                  </a:outerShdw>
                </a:effectLst>
              </a:rPr>
              <a:t>Valid but not reliable</a:t>
            </a:r>
          </a:p>
        </p:txBody>
      </p:sp>
      <p:sp>
        <p:nvSpPr>
          <p:cNvPr id="177162" name="Oval 10"/>
          <p:cNvSpPr>
            <a:spLocks noChangeArrowheads="1"/>
          </p:cNvSpPr>
          <p:nvPr/>
        </p:nvSpPr>
        <p:spPr bwMode="auto">
          <a:xfrm>
            <a:off x="5340350" y="2901950"/>
            <a:ext cx="63500" cy="63500"/>
          </a:xfrm>
          <a:prstGeom prst="ellipse">
            <a:avLst/>
          </a:prstGeom>
          <a:solidFill>
            <a:srgbClr val="FF9933"/>
          </a:solidFill>
          <a:ln w="12700">
            <a:solidFill>
              <a:srgbClr val="003530"/>
            </a:solidFill>
            <a:round/>
            <a:headEnd/>
            <a:tailEnd/>
          </a:ln>
          <a:effectLst/>
        </p:spPr>
        <p:txBody>
          <a:bodyPr wrap="none" anchor="ctr"/>
          <a:lstStyle/>
          <a:p>
            <a:endParaRPr lang="en-US"/>
          </a:p>
        </p:txBody>
      </p:sp>
      <p:sp>
        <p:nvSpPr>
          <p:cNvPr id="177163" name="Oval 11"/>
          <p:cNvSpPr>
            <a:spLocks noChangeArrowheads="1"/>
          </p:cNvSpPr>
          <p:nvPr/>
        </p:nvSpPr>
        <p:spPr bwMode="auto">
          <a:xfrm>
            <a:off x="5721350" y="3663950"/>
            <a:ext cx="63500" cy="63500"/>
          </a:xfrm>
          <a:prstGeom prst="ellipse">
            <a:avLst/>
          </a:prstGeom>
          <a:solidFill>
            <a:srgbClr val="FF9933"/>
          </a:solidFill>
          <a:ln w="12700">
            <a:solidFill>
              <a:srgbClr val="003530"/>
            </a:solidFill>
            <a:round/>
            <a:headEnd/>
            <a:tailEnd/>
          </a:ln>
          <a:effectLst/>
        </p:spPr>
        <p:txBody>
          <a:bodyPr wrap="none" anchor="ctr"/>
          <a:lstStyle/>
          <a:p>
            <a:endParaRPr lang="en-US"/>
          </a:p>
        </p:txBody>
      </p:sp>
      <p:sp>
        <p:nvSpPr>
          <p:cNvPr id="177164" name="Oval 12"/>
          <p:cNvSpPr>
            <a:spLocks noChangeArrowheads="1"/>
          </p:cNvSpPr>
          <p:nvPr/>
        </p:nvSpPr>
        <p:spPr bwMode="auto">
          <a:xfrm>
            <a:off x="3968750" y="3130550"/>
            <a:ext cx="63500" cy="63500"/>
          </a:xfrm>
          <a:prstGeom prst="ellipse">
            <a:avLst/>
          </a:prstGeom>
          <a:solidFill>
            <a:srgbClr val="FF9933"/>
          </a:solidFill>
          <a:ln w="12700">
            <a:solidFill>
              <a:srgbClr val="003530"/>
            </a:solidFill>
            <a:round/>
            <a:headEnd/>
            <a:tailEnd/>
          </a:ln>
          <a:effectLst/>
        </p:spPr>
        <p:txBody>
          <a:bodyPr wrap="none" anchor="ctr"/>
          <a:lstStyle/>
          <a:p>
            <a:endParaRPr lang="en-US"/>
          </a:p>
        </p:txBody>
      </p:sp>
      <p:sp>
        <p:nvSpPr>
          <p:cNvPr id="177165" name="Oval 13"/>
          <p:cNvSpPr>
            <a:spLocks noChangeArrowheads="1"/>
          </p:cNvSpPr>
          <p:nvPr/>
        </p:nvSpPr>
        <p:spPr bwMode="auto">
          <a:xfrm>
            <a:off x="3435350" y="3892550"/>
            <a:ext cx="63500" cy="63500"/>
          </a:xfrm>
          <a:prstGeom prst="ellipse">
            <a:avLst/>
          </a:prstGeom>
          <a:solidFill>
            <a:srgbClr val="FF9933"/>
          </a:solidFill>
          <a:ln w="12700">
            <a:solidFill>
              <a:srgbClr val="003530"/>
            </a:solidFill>
            <a:round/>
            <a:headEnd/>
            <a:tailEnd/>
          </a:ln>
          <a:effectLst/>
        </p:spPr>
        <p:txBody>
          <a:bodyPr wrap="none" anchor="ctr"/>
          <a:lstStyle/>
          <a:p>
            <a:endParaRPr lang="en-US"/>
          </a:p>
        </p:txBody>
      </p:sp>
      <p:sp>
        <p:nvSpPr>
          <p:cNvPr id="177166" name="Oval 14"/>
          <p:cNvSpPr>
            <a:spLocks noChangeArrowheads="1"/>
          </p:cNvSpPr>
          <p:nvPr/>
        </p:nvSpPr>
        <p:spPr bwMode="auto">
          <a:xfrm>
            <a:off x="4654550" y="3282950"/>
            <a:ext cx="63500" cy="63500"/>
          </a:xfrm>
          <a:prstGeom prst="ellipse">
            <a:avLst/>
          </a:prstGeom>
          <a:solidFill>
            <a:srgbClr val="FF9933"/>
          </a:solidFill>
          <a:ln w="12700">
            <a:solidFill>
              <a:srgbClr val="003530"/>
            </a:solidFill>
            <a:round/>
            <a:headEnd/>
            <a:tailEnd/>
          </a:ln>
          <a:effectLst/>
        </p:spPr>
        <p:txBody>
          <a:bodyPr wrap="none" anchor="ctr"/>
          <a:lstStyle/>
          <a:p>
            <a:endParaRPr lang="en-US"/>
          </a:p>
        </p:txBody>
      </p:sp>
      <p:sp>
        <p:nvSpPr>
          <p:cNvPr id="177167" name="Oval 15"/>
          <p:cNvSpPr>
            <a:spLocks noChangeArrowheads="1"/>
          </p:cNvSpPr>
          <p:nvPr/>
        </p:nvSpPr>
        <p:spPr bwMode="auto">
          <a:xfrm>
            <a:off x="5035550" y="3435350"/>
            <a:ext cx="63500" cy="63500"/>
          </a:xfrm>
          <a:prstGeom prst="ellipse">
            <a:avLst/>
          </a:prstGeom>
          <a:solidFill>
            <a:srgbClr val="FF9933"/>
          </a:solidFill>
          <a:ln w="12700">
            <a:solidFill>
              <a:srgbClr val="003530"/>
            </a:solidFill>
            <a:round/>
            <a:headEnd/>
            <a:tailEnd/>
          </a:ln>
          <a:effectLst/>
        </p:spPr>
        <p:txBody>
          <a:bodyPr wrap="none" anchor="ctr"/>
          <a:lstStyle/>
          <a:p>
            <a:endParaRPr lang="en-US"/>
          </a:p>
        </p:txBody>
      </p:sp>
      <p:sp>
        <p:nvSpPr>
          <p:cNvPr id="177168" name="Oval 16"/>
          <p:cNvSpPr>
            <a:spLocks noChangeArrowheads="1"/>
          </p:cNvSpPr>
          <p:nvPr/>
        </p:nvSpPr>
        <p:spPr bwMode="auto">
          <a:xfrm>
            <a:off x="5416550" y="4121150"/>
            <a:ext cx="63500" cy="63500"/>
          </a:xfrm>
          <a:prstGeom prst="ellipse">
            <a:avLst/>
          </a:prstGeom>
          <a:solidFill>
            <a:srgbClr val="FF9933"/>
          </a:solidFill>
          <a:ln w="12700">
            <a:solidFill>
              <a:srgbClr val="003530"/>
            </a:solidFill>
            <a:round/>
            <a:headEnd/>
            <a:tailEnd/>
          </a:ln>
          <a:effectLst/>
        </p:spPr>
        <p:txBody>
          <a:bodyPr wrap="none" anchor="ctr"/>
          <a:lstStyle/>
          <a:p>
            <a:endParaRPr lang="en-US"/>
          </a:p>
        </p:txBody>
      </p:sp>
      <p:sp>
        <p:nvSpPr>
          <p:cNvPr id="177169" name="Oval 17"/>
          <p:cNvSpPr>
            <a:spLocks noChangeArrowheads="1"/>
          </p:cNvSpPr>
          <p:nvPr/>
        </p:nvSpPr>
        <p:spPr bwMode="auto">
          <a:xfrm>
            <a:off x="5873750" y="3054350"/>
            <a:ext cx="63500" cy="63500"/>
          </a:xfrm>
          <a:prstGeom prst="ellipse">
            <a:avLst/>
          </a:prstGeom>
          <a:solidFill>
            <a:srgbClr val="FF9933"/>
          </a:solidFill>
          <a:ln w="12700">
            <a:solidFill>
              <a:srgbClr val="003530"/>
            </a:solidFill>
            <a:round/>
            <a:headEnd/>
            <a:tailEnd/>
          </a:ln>
          <a:effectLst/>
        </p:spPr>
        <p:txBody>
          <a:bodyPr wrap="none" anchor="ctr"/>
          <a:lstStyle/>
          <a:p>
            <a:endParaRPr lang="en-US"/>
          </a:p>
        </p:txBody>
      </p:sp>
      <p:sp>
        <p:nvSpPr>
          <p:cNvPr id="177170" name="Oval 18"/>
          <p:cNvSpPr>
            <a:spLocks noChangeArrowheads="1"/>
          </p:cNvSpPr>
          <p:nvPr/>
        </p:nvSpPr>
        <p:spPr bwMode="auto">
          <a:xfrm>
            <a:off x="4578350" y="2825750"/>
            <a:ext cx="63500" cy="63500"/>
          </a:xfrm>
          <a:prstGeom prst="ellipse">
            <a:avLst/>
          </a:prstGeom>
          <a:solidFill>
            <a:srgbClr val="FF9933"/>
          </a:solidFill>
          <a:ln w="12700">
            <a:solidFill>
              <a:srgbClr val="003530"/>
            </a:solidFill>
            <a:round/>
            <a:headEnd/>
            <a:tailEnd/>
          </a:ln>
          <a:effectLst/>
        </p:spPr>
        <p:txBody>
          <a:bodyPr wrap="none" anchor="ctr"/>
          <a:lstStyle/>
          <a:p>
            <a:endParaRPr lang="en-US"/>
          </a:p>
        </p:txBody>
      </p:sp>
      <p:sp>
        <p:nvSpPr>
          <p:cNvPr id="177171" name="Oval 19"/>
          <p:cNvSpPr>
            <a:spLocks noChangeArrowheads="1"/>
          </p:cNvSpPr>
          <p:nvPr/>
        </p:nvSpPr>
        <p:spPr bwMode="auto">
          <a:xfrm>
            <a:off x="4197350" y="3587750"/>
            <a:ext cx="63500" cy="63500"/>
          </a:xfrm>
          <a:prstGeom prst="ellipse">
            <a:avLst/>
          </a:prstGeom>
          <a:solidFill>
            <a:srgbClr val="FF9933"/>
          </a:solidFill>
          <a:ln w="12700">
            <a:solidFill>
              <a:srgbClr val="003530"/>
            </a:solidFill>
            <a:round/>
            <a:headEnd/>
            <a:tailEnd/>
          </a:ln>
          <a:effectLst/>
        </p:spPr>
        <p:txBody>
          <a:bodyPr wrap="none" anchor="ctr"/>
          <a:lstStyle/>
          <a:p>
            <a:endParaRPr lang="en-US"/>
          </a:p>
        </p:txBody>
      </p:sp>
      <p:sp>
        <p:nvSpPr>
          <p:cNvPr id="177172" name="Oval 20"/>
          <p:cNvSpPr>
            <a:spLocks noChangeArrowheads="1"/>
          </p:cNvSpPr>
          <p:nvPr/>
        </p:nvSpPr>
        <p:spPr bwMode="auto">
          <a:xfrm>
            <a:off x="5111750" y="4730750"/>
            <a:ext cx="63500" cy="63500"/>
          </a:xfrm>
          <a:prstGeom prst="ellipse">
            <a:avLst/>
          </a:prstGeom>
          <a:solidFill>
            <a:srgbClr val="FF9933"/>
          </a:solidFill>
          <a:ln w="12700">
            <a:solidFill>
              <a:srgbClr val="003530"/>
            </a:solidFill>
            <a:round/>
            <a:headEnd/>
            <a:tailEnd/>
          </a:ln>
          <a:effectLst/>
        </p:spPr>
        <p:txBody>
          <a:bodyPr wrap="none" anchor="ctr"/>
          <a:lstStyle/>
          <a:p>
            <a:endParaRPr lang="en-US"/>
          </a:p>
        </p:txBody>
      </p:sp>
      <p:sp>
        <p:nvSpPr>
          <p:cNvPr id="177173" name="Oval 21"/>
          <p:cNvSpPr>
            <a:spLocks noChangeArrowheads="1"/>
          </p:cNvSpPr>
          <p:nvPr/>
        </p:nvSpPr>
        <p:spPr bwMode="auto">
          <a:xfrm>
            <a:off x="4806950" y="3968750"/>
            <a:ext cx="63500" cy="63500"/>
          </a:xfrm>
          <a:prstGeom prst="ellipse">
            <a:avLst/>
          </a:prstGeom>
          <a:solidFill>
            <a:srgbClr val="FF9933"/>
          </a:solidFill>
          <a:ln w="12700">
            <a:solidFill>
              <a:srgbClr val="003530"/>
            </a:solidFill>
            <a:round/>
            <a:headEnd/>
            <a:tailEnd/>
          </a:ln>
          <a:effectLst/>
        </p:spPr>
        <p:txBody>
          <a:bodyPr wrap="none" anchor="ctr"/>
          <a:lstStyle/>
          <a:p>
            <a:endParaRPr lang="en-US"/>
          </a:p>
        </p:txBody>
      </p:sp>
      <p:sp>
        <p:nvSpPr>
          <p:cNvPr id="177174" name="Oval 22"/>
          <p:cNvSpPr>
            <a:spLocks noChangeArrowheads="1"/>
          </p:cNvSpPr>
          <p:nvPr/>
        </p:nvSpPr>
        <p:spPr bwMode="auto">
          <a:xfrm>
            <a:off x="6178550" y="3740150"/>
            <a:ext cx="63500" cy="63500"/>
          </a:xfrm>
          <a:prstGeom prst="ellipse">
            <a:avLst/>
          </a:prstGeom>
          <a:solidFill>
            <a:srgbClr val="FF9933"/>
          </a:solidFill>
          <a:ln w="12700">
            <a:solidFill>
              <a:srgbClr val="003530"/>
            </a:solidFill>
            <a:round/>
            <a:headEnd/>
            <a:tailEnd/>
          </a:ln>
          <a:effectLst/>
        </p:spPr>
        <p:txBody>
          <a:bodyPr wrap="none" anchor="ctr"/>
          <a:lstStyle/>
          <a:p>
            <a:endParaRPr lang="en-US"/>
          </a:p>
        </p:txBody>
      </p:sp>
      <p:sp>
        <p:nvSpPr>
          <p:cNvPr id="177175" name="Oval 23"/>
          <p:cNvSpPr>
            <a:spLocks noChangeArrowheads="1"/>
          </p:cNvSpPr>
          <p:nvPr/>
        </p:nvSpPr>
        <p:spPr bwMode="auto">
          <a:xfrm>
            <a:off x="4425950" y="4578350"/>
            <a:ext cx="63500" cy="63500"/>
          </a:xfrm>
          <a:prstGeom prst="ellipse">
            <a:avLst/>
          </a:prstGeom>
          <a:solidFill>
            <a:srgbClr val="FF9933"/>
          </a:solidFill>
          <a:ln w="12700">
            <a:solidFill>
              <a:srgbClr val="003530"/>
            </a:solidFill>
            <a:round/>
            <a:headEnd/>
            <a:tailEnd/>
          </a:ln>
          <a:effectLst/>
        </p:spPr>
        <p:txBody>
          <a:bodyPr wrap="none" anchor="ctr"/>
          <a:lstStyle/>
          <a:p>
            <a:endParaRPr lang="en-US"/>
          </a:p>
        </p:txBody>
      </p:sp>
      <p:sp>
        <p:nvSpPr>
          <p:cNvPr id="177176" name="Oval 24"/>
          <p:cNvSpPr>
            <a:spLocks noChangeArrowheads="1"/>
          </p:cNvSpPr>
          <p:nvPr/>
        </p:nvSpPr>
        <p:spPr bwMode="auto">
          <a:xfrm>
            <a:off x="6178550" y="4730750"/>
            <a:ext cx="63500" cy="63500"/>
          </a:xfrm>
          <a:prstGeom prst="ellipse">
            <a:avLst/>
          </a:prstGeom>
          <a:solidFill>
            <a:srgbClr val="FF9933"/>
          </a:solidFill>
          <a:ln w="12700">
            <a:solidFill>
              <a:srgbClr val="003530"/>
            </a:solidFill>
            <a:round/>
            <a:headEnd/>
            <a:tailEnd/>
          </a:ln>
          <a:effectLst/>
        </p:spPr>
        <p:txBody>
          <a:bodyPr wrap="none" anchor="ctr"/>
          <a:lstStyle/>
          <a:p>
            <a:endParaRPr lang="en-US"/>
          </a:p>
        </p:txBody>
      </p:sp>
      <p:sp>
        <p:nvSpPr>
          <p:cNvPr id="177177" name="Oval 25"/>
          <p:cNvSpPr>
            <a:spLocks noChangeArrowheads="1"/>
          </p:cNvSpPr>
          <p:nvPr/>
        </p:nvSpPr>
        <p:spPr bwMode="auto">
          <a:xfrm>
            <a:off x="5645150" y="5340350"/>
            <a:ext cx="63500" cy="63500"/>
          </a:xfrm>
          <a:prstGeom prst="ellipse">
            <a:avLst/>
          </a:prstGeom>
          <a:solidFill>
            <a:srgbClr val="FF9933"/>
          </a:solidFill>
          <a:ln w="12700">
            <a:solidFill>
              <a:srgbClr val="003530"/>
            </a:solidFill>
            <a:round/>
            <a:headEnd/>
            <a:tailEnd/>
          </a:ln>
          <a:effectLst/>
        </p:spPr>
        <p:txBody>
          <a:bodyPr wrap="none" anchor="ctr"/>
          <a:lstStyle/>
          <a:p>
            <a:endParaRPr lang="en-US"/>
          </a:p>
        </p:txBody>
      </p:sp>
      <p:sp>
        <p:nvSpPr>
          <p:cNvPr id="177178" name="Oval 26"/>
          <p:cNvSpPr>
            <a:spLocks noChangeArrowheads="1"/>
          </p:cNvSpPr>
          <p:nvPr/>
        </p:nvSpPr>
        <p:spPr bwMode="auto">
          <a:xfrm>
            <a:off x="4425950" y="5111750"/>
            <a:ext cx="63500" cy="63500"/>
          </a:xfrm>
          <a:prstGeom prst="ellipse">
            <a:avLst/>
          </a:prstGeom>
          <a:solidFill>
            <a:srgbClr val="FF9933"/>
          </a:solidFill>
          <a:ln w="12700">
            <a:solidFill>
              <a:srgbClr val="003530"/>
            </a:solidFill>
            <a:round/>
            <a:headEnd/>
            <a:tailEnd/>
          </a:ln>
          <a:effectLst/>
        </p:spPr>
        <p:txBody>
          <a:bodyPr wrap="none" anchor="ctr"/>
          <a:lstStyle/>
          <a:p>
            <a:endParaRPr lang="en-US"/>
          </a:p>
        </p:txBody>
      </p:sp>
      <p:sp>
        <p:nvSpPr>
          <p:cNvPr id="177179" name="Oval 27"/>
          <p:cNvSpPr>
            <a:spLocks noChangeArrowheads="1"/>
          </p:cNvSpPr>
          <p:nvPr/>
        </p:nvSpPr>
        <p:spPr bwMode="auto">
          <a:xfrm>
            <a:off x="4425950" y="5568950"/>
            <a:ext cx="63500" cy="63500"/>
          </a:xfrm>
          <a:prstGeom prst="ellipse">
            <a:avLst/>
          </a:prstGeom>
          <a:solidFill>
            <a:srgbClr val="FF9933"/>
          </a:solidFill>
          <a:ln w="12700">
            <a:solidFill>
              <a:srgbClr val="003530"/>
            </a:solidFill>
            <a:round/>
            <a:headEnd/>
            <a:tailEnd/>
          </a:ln>
          <a:effectLst/>
        </p:spPr>
        <p:txBody>
          <a:bodyPr wrap="none" anchor="ctr"/>
          <a:lstStyle/>
          <a:p>
            <a:endParaRPr lang="en-US"/>
          </a:p>
        </p:txBody>
      </p:sp>
      <p:sp>
        <p:nvSpPr>
          <p:cNvPr id="177180" name="Oval 28"/>
          <p:cNvSpPr>
            <a:spLocks noChangeArrowheads="1"/>
          </p:cNvSpPr>
          <p:nvPr/>
        </p:nvSpPr>
        <p:spPr bwMode="auto">
          <a:xfrm>
            <a:off x="3816350" y="5111750"/>
            <a:ext cx="63500" cy="63500"/>
          </a:xfrm>
          <a:prstGeom prst="ellipse">
            <a:avLst/>
          </a:prstGeom>
          <a:solidFill>
            <a:srgbClr val="FF9933"/>
          </a:solidFill>
          <a:ln w="12700">
            <a:solidFill>
              <a:srgbClr val="003530"/>
            </a:solidFill>
            <a:round/>
            <a:headEnd/>
            <a:tailEnd/>
          </a:ln>
          <a:effectLst/>
        </p:spPr>
        <p:txBody>
          <a:bodyPr wrap="none" anchor="ctr"/>
          <a:lstStyle/>
          <a:p>
            <a:endParaRPr lang="en-US"/>
          </a:p>
        </p:txBody>
      </p:sp>
      <p:sp>
        <p:nvSpPr>
          <p:cNvPr id="177181" name="Oval 29"/>
          <p:cNvSpPr>
            <a:spLocks noChangeArrowheads="1"/>
          </p:cNvSpPr>
          <p:nvPr/>
        </p:nvSpPr>
        <p:spPr bwMode="auto">
          <a:xfrm>
            <a:off x="5721350" y="4883150"/>
            <a:ext cx="63500" cy="63500"/>
          </a:xfrm>
          <a:prstGeom prst="ellipse">
            <a:avLst/>
          </a:prstGeom>
          <a:solidFill>
            <a:srgbClr val="FF9933"/>
          </a:solidFill>
          <a:ln w="12700">
            <a:solidFill>
              <a:srgbClr val="003530"/>
            </a:solidFill>
            <a:round/>
            <a:headEnd/>
            <a:tailEnd/>
          </a:ln>
          <a:effectLst/>
        </p:spPr>
        <p:txBody>
          <a:bodyPr wrap="none" anchor="ctr"/>
          <a:lstStyle/>
          <a:p>
            <a:endParaRPr lang="en-US"/>
          </a:p>
        </p:txBody>
      </p:sp>
      <p:sp>
        <p:nvSpPr>
          <p:cNvPr id="177182" name="Oval 30"/>
          <p:cNvSpPr>
            <a:spLocks noChangeArrowheads="1"/>
          </p:cNvSpPr>
          <p:nvPr/>
        </p:nvSpPr>
        <p:spPr bwMode="auto">
          <a:xfrm>
            <a:off x="3892550" y="4349750"/>
            <a:ext cx="63500" cy="63500"/>
          </a:xfrm>
          <a:prstGeom prst="ellipse">
            <a:avLst/>
          </a:prstGeom>
          <a:solidFill>
            <a:srgbClr val="FF9933"/>
          </a:solidFill>
          <a:ln w="12700">
            <a:solidFill>
              <a:srgbClr val="003530"/>
            </a:solidFill>
            <a:round/>
            <a:headEnd/>
            <a:tailEnd/>
          </a:ln>
          <a:effectLst/>
        </p:spPr>
        <p:txBody>
          <a:bodyPr wrap="none" anchor="ctr"/>
          <a:lstStyle/>
          <a:p>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7161"/>
                                        </p:tgtEl>
                                        <p:attrNameLst>
                                          <p:attrName>style.visibility</p:attrName>
                                        </p:attrNameLst>
                                      </p:cBhvr>
                                      <p:to>
                                        <p:strVal val="visible"/>
                                      </p:to>
                                    </p:set>
                                    <p:animEffect transition="in" filter="blinds(horizontal)">
                                      <p:cBhvr>
                                        <p:cTn id="7" dur="500"/>
                                        <p:tgtEl>
                                          <p:spTgt spid="1771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7161"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2"/>
          <p:cNvSpPr>
            <a:spLocks noGrp="1" noRot="1" noChangeArrowheads="1"/>
          </p:cNvSpPr>
          <p:nvPr>
            <p:ph type="title"/>
          </p:nvPr>
        </p:nvSpPr>
        <p:spPr>
          <a:xfrm>
            <a:off x="457200" y="533400"/>
            <a:ext cx="8229600" cy="1143000"/>
          </a:xfrm>
          <a:noFill/>
          <a:ln/>
        </p:spPr>
        <p:txBody>
          <a:bodyPr lIns="90488" tIns="44450" rIns="90488" bIns="44450" anchor="b"/>
          <a:lstStyle/>
          <a:p>
            <a:r>
              <a:rPr lang="en-US" dirty="0"/>
              <a:t>Reliability and Validity</a:t>
            </a:r>
          </a:p>
        </p:txBody>
      </p:sp>
      <p:grpSp>
        <p:nvGrpSpPr>
          <p:cNvPr id="179203" name="Group 3"/>
          <p:cNvGrpSpPr>
            <a:grpSpLocks/>
          </p:cNvGrpSpPr>
          <p:nvPr/>
        </p:nvGrpSpPr>
        <p:grpSpPr bwMode="auto">
          <a:xfrm>
            <a:off x="3289300" y="2603500"/>
            <a:ext cx="3251200" cy="3251200"/>
            <a:chOff x="2072" y="1640"/>
            <a:chExt cx="2048" cy="2048"/>
          </a:xfrm>
        </p:grpSpPr>
        <p:sp>
          <p:nvSpPr>
            <p:cNvPr id="179204" name="Oval 4"/>
            <p:cNvSpPr>
              <a:spLocks noChangeArrowheads="1"/>
            </p:cNvSpPr>
            <p:nvPr/>
          </p:nvSpPr>
          <p:spPr bwMode="auto">
            <a:xfrm>
              <a:off x="2072" y="1640"/>
              <a:ext cx="2048" cy="2048"/>
            </a:xfrm>
            <a:prstGeom prst="ellipse">
              <a:avLst/>
            </a:prstGeom>
            <a:solidFill>
              <a:schemeClr val="tx1"/>
            </a:solidFill>
            <a:ln w="25400">
              <a:solidFill>
                <a:srgbClr val="6E0043"/>
              </a:solidFill>
              <a:round/>
              <a:headEnd/>
              <a:tailEnd/>
            </a:ln>
            <a:effectLst/>
          </p:spPr>
          <p:txBody>
            <a:bodyPr wrap="none" anchor="ctr"/>
            <a:lstStyle/>
            <a:p>
              <a:endParaRPr lang="en-US"/>
            </a:p>
          </p:txBody>
        </p:sp>
        <p:sp>
          <p:nvSpPr>
            <p:cNvPr id="179205" name="Oval 5"/>
            <p:cNvSpPr>
              <a:spLocks noChangeArrowheads="1"/>
            </p:cNvSpPr>
            <p:nvPr/>
          </p:nvSpPr>
          <p:spPr bwMode="auto">
            <a:xfrm>
              <a:off x="2343" y="1911"/>
              <a:ext cx="1506" cy="1506"/>
            </a:xfrm>
            <a:prstGeom prst="ellipse">
              <a:avLst/>
            </a:prstGeom>
            <a:solidFill>
              <a:schemeClr val="tx1"/>
            </a:solidFill>
            <a:ln w="25400">
              <a:solidFill>
                <a:srgbClr val="6E0043"/>
              </a:solidFill>
              <a:round/>
              <a:headEnd/>
              <a:tailEnd/>
            </a:ln>
            <a:effectLst/>
          </p:spPr>
          <p:txBody>
            <a:bodyPr wrap="none" anchor="ctr"/>
            <a:lstStyle/>
            <a:p>
              <a:endParaRPr lang="en-US"/>
            </a:p>
          </p:txBody>
        </p:sp>
        <p:sp>
          <p:nvSpPr>
            <p:cNvPr id="179206" name="Oval 6"/>
            <p:cNvSpPr>
              <a:spLocks noChangeArrowheads="1"/>
            </p:cNvSpPr>
            <p:nvPr/>
          </p:nvSpPr>
          <p:spPr bwMode="auto">
            <a:xfrm>
              <a:off x="2598" y="2166"/>
              <a:ext cx="997" cy="997"/>
            </a:xfrm>
            <a:prstGeom prst="ellipse">
              <a:avLst/>
            </a:prstGeom>
            <a:solidFill>
              <a:schemeClr val="tx1"/>
            </a:solidFill>
            <a:ln w="25400">
              <a:solidFill>
                <a:srgbClr val="6E0043"/>
              </a:solidFill>
              <a:round/>
              <a:headEnd/>
              <a:tailEnd/>
            </a:ln>
            <a:effectLst/>
          </p:spPr>
          <p:txBody>
            <a:bodyPr wrap="none" anchor="ctr"/>
            <a:lstStyle/>
            <a:p>
              <a:endParaRPr lang="en-US"/>
            </a:p>
          </p:txBody>
        </p:sp>
        <p:sp>
          <p:nvSpPr>
            <p:cNvPr id="179207" name="Oval 7"/>
            <p:cNvSpPr>
              <a:spLocks noChangeArrowheads="1"/>
            </p:cNvSpPr>
            <p:nvPr/>
          </p:nvSpPr>
          <p:spPr bwMode="auto">
            <a:xfrm>
              <a:off x="2851" y="2419"/>
              <a:ext cx="491" cy="491"/>
            </a:xfrm>
            <a:prstGeom prst="ellipse">
              <a:avLst/>
            </a:prstGeom>
            <a:solidFill>
              <a:schemeClr val="tx1"/>
            </a:solidFill>
            <a:ln w="25400">
              <a:solidFill>
                <a:srgbClr val="6E0043"/>
              </a:solidFill>
              <a:round/>
              <a:headEnd/>
              <a:tailEnd/>
            </a:ln>
            <a:effectLst/>
          </p:spPr>
          <p:txBody>
            <a:bodyPr wrap="none" anchor="ctr"/>
            <a:lstStyle/>
            <a:p>
              <a:endParaRPr lang="en-US"/>
            </a:p>
          </p:txBody>
        </p:sp>
        <p:sp>
          <p:nvSpPr>
            <p:cNvPr id="179208" name="Oval 8"/>
            <p:cNvSpPr>
              <a:spLocks noChangeArrowheads="1"/>
            </p:cNvSpPr>
            <p:nvPr/>
          </p:nvSpPr>
          <p:spPr bwMode="auto">
            <a:xfrm>
              <a:off x="3028" y="2596"/>
              <a:ext cx="136" cy="136"/>
            </a:xfrm>
            <a:prstGeom prst="ellipse">
              <a:avLst/>
            </a:prstGeom>
            <a:solidFill>
              <a:srgbClr val="FC0128"/>
            </a:solidFill>
            <a:ln w="12700">
              <a:solidFill>
                <a:schemeClr val="tx1"/>
              </a:solidFill>
              <a:round/>
              <a:headEnd/>
              <a:tailEnd/>
            </a:ln>
            <a:effectLst/>
          </p:spPr>
          <p:txBody>
            <a:bodyPr wrap="none" anchor="ctr"/>
            <a:lstStyle/>
            <a:p>
              <a:endParaRPr lang="en-US"/>
            </a:p>
          </p:txBody>
        </p:sp>
      </p:grpSp>
      <p:sp>
        <p:nvSpPr>
          <p:cNvPr id="179209" name="Rectangle 9"/>
          <p:cNvSpPr>
            <a:spLocks noChangeArrowheads="1"/>
          </p:cNvSpPr>
          <p:nvPr/>
        </p:nvSpPr>
        <p:spPr bwMode="auto">
          <a:xfrm>
            <a:off x="2209800" y="1828800"/>
            <a:ext cx="3473450" cy="454025"/>
          </a:xfrm>
          <a:prstGeom prst="rect">
            <a:avLst/>
          </a:prstGeom>
          <a:solidFill>
            <a:srgbClr val="FF99FF"/>
          </a:solidFill>
          <a:ln w="12700">
            <a:noFill/>
            <a:miter lim="800000"/>
            <a:headEnd/>
            <a:tailEnd/>
          </a:ln>
          <a:effectLst>
            <a:prstShdw prst="shdw17" dist="17961" dir="2700000">
              <a:srgbClr val="FF99FF">
                <a:gamma/>
                <a:shade val="60000"/>
                <a:invGamma/>
              </a:srgbClr>
            </a:prstShdw>
          </a:effectLst>
        </p:spPr>
        <p:txBody>
          <a:bodyPr wrap="none" lIns="90488" tIns="44450" rIns="90488" bIns="44450">
            <a:spAutoFit/>
          </a:bodyPr>
          <a:lstStyle/>
          <a:p>
            <a:pPr eaLnBrk="0" hangingPunct="0"/>
            <a:r>
              <a:rPr lang="en-US" sz="2400" i="1">
                <a:solidFill>
                  <a:schemeClr val="bg1"/>
                </a:solidFill>
                <a:effectLst>
                  <a:outerShdw blurRad="38100" dist="38100" dir="2700000" algn="tl">
                    <a:srgbClr val="000000"/>
                  </a:outerShdw>
                </a:effectLst>
              </a:rPr>
              <a:t>Neither reliable nor valid</a:t>
            </a:r>
          </a:p>
        </p:txBody>
      </p:sp>
      <p:sp>
        <p:nvSpPr>
          <p:cNvPr id="179210" name="Oval 10"/>
          <p:cNvSpPr>
            <a:spLocks noChangeArrowheads="1"/>
          </p:cNvSpPr>
          <p:nvPr/>
        </p:nvSpPr>
        <p:spPr bwMode="auto">
          <a:xfrm>
            <a:off x="4806950" y="3359150"/>
            <a:ext cx="63500" cy="63500"/>
          </a:xfrm>
          <a:prstGeom prst="ellipse">
            <a:avLst/>
          </a:prstGeom>
          <a:solidFill>
            <a:srgbClr val="FF9933"/>
          </a:solidFill>
          <a:ln w="12700">
            <a:solidFill>
              <a:srgbClr val="003530"/>
            </a:solidFill>
            <a:round/>
            <a:headEnd/>
            <a:tailEnd/>
          </a:ln>
          <a:effectLst/>
        </p:spPr>
        <p:txBody>
          <a:bodyPr wrap="none" anchor="ctr"/>
          <a:lstStyle/>
          <a:p>
            <a:endParaRPr lang="en-US"/>
          </a:p>
        </p:txBody>
      </p:sp>
      <p:sp>
        <p:nvSpPr>
          <p:cNvPr id="179211" name="Oval 11"/>
          <p:cNvSpPr>
            <a:spLocks noChangeArrowheads="1"/>
          </p:cNvSpPr>
          <p:nvPr/>
        </p:nvSpPr>
        <p:spPr bwMode="auto">
          <a:xfrm>
            <a:off x="5187950" y="2978150"/>
            <a:ext cx="63500" cy="63500"/>
          </a:xfrm>
          <a:prstGeom prst="ellipse">
            <a:avLst/>
          </a:prstGeom>
          <a:solidFill>
            <a:srgbClr val="FF9933"/>
          </a:solidFill>
          <a:ln w="12700">
            <a:solidFill>
              <a:srgbClr val="003530"/>
            </a:solidFill>
            <a:round/>
            <a:headEnd/>
            <a:tailEnd/>
          </a:ln>
          <a:effectLst/>
        </p:spPr>
        <p:txBody>
          <a:bodyPr wrap="none" anchor="ctr"/>
          <a:lstStyle/>
          <a:p>
            <a:endParaRPr lang="en-US"/>
          </a:p>
        </p:txBody>
      </p:sp>
      <p:sp>
        <p:nvSpPr>
          <p:cNvPr id="179212" name="Oval 12"/>
          <p:cNvSpPr>
            <a:spLocks noChangeArrowheads="1"/>
          </p:cNvSpPr>
          <p:nvPr/>
        </p:nvSpPr>
        <p:spPr bwMode="auto">
          <a:xfrm>
            <a:off x="4197350" y="3740150"/>
            <a:ext cx="63500" cy="63500"/>
          </a:xfrm>
          <a:prstGeom prst="ellipse">
            <a:avLst/>
          </a:prstGeom>
          <a:solidFill>
            <a:srgbClr val="FF9933"/>
          </a:solidFill>
          <a:ln w="12700">
            <a:solidFill>
              <a:srgbClr val="003530"/>
            </a:solidFill>
            <a:round/>
            <a:headEnd/>
            <a:tailEnd/>
          </a:ln>
          <a:effectLst/>
        </p:spPr>
        <p:txBody>
          <a:bodyPr wrap="none" anchor="ctr"/>
          <a:lstStyle/>
          <a:p>
            <a:endParaRPr lang="en-US"/>
          </a:p>
        </p:txBody>
      </p:sp>
      <p:sp>
        <p:nvSpPr>
          <p:cNvPr id="179213" name="Oval 13"/>
          <p:cNvSpPr>
            <a:spLocks noChangeArrowheads="1"/>
          </p:cNvSpPr>
          <p:nvPr/>
        </p:nvSpPr>
        <p:spPr bwMode="auto">
          <a:xfrm>
            <a:off x="3587750" y="3892550"/>
            <a:ext cx="63500" cy="63500"/>
          </a:xfrm>
          <a:prstGeom prst="ellipse">
            <a:avLst/>
          </a:prstGeom>
          <a:solidFill>
            <a:srgbClr val="FF9933"/>
          </a:solidFill>
          <a:ln w="12700">
            <a:solidFill>
              <a:srgbClr val="003530"/>
            </a:solidFill>
            <a:round/>
            <a:headEnd/>
            <a:tailEnd/>
          </a:ln>
          <a:effectLst/>
        </p:spPr>
        <p:txBody>
          <a:bodyPr wrap="none" anchor="ctr"/>
          <a:lstStyle/>
          <a:p>
            <a:endParaRPr lang="en-US"/>
          </a:p>
        </p:txBody>
      </p:sp>
      <p:sp>
        <p:nvSpPr>
          <p:cNvPr id="179214" name="Oval 14"/>
          <p:cNvSpPr>
            <a:spLocks noChangeArrowheads="1"/>
          </p:cNvSpPr>
          <p:nvPr/>
        </p:nvSpPr>
        <p:spPr bwMode="auto">
          <a:xfrm>
            <a:off x="4578350" y="2749550"/>
            <a:ext cx="63500" cy="63500"/>
          </a:xfrm>
          <a:prstGeom prst="ellipse">
            <a:avLst/>
          </a:prstGeom>
          <a:solidFill>
            <a:srgbClr val="FF9933"/>
          </a:solidFill>
          <a:ln w="12700">
            <a:solidFill>
              <a:srgbClr val="003530"/>
            </a:solidFill>
            <a:round/>
            <a:headEnd/>
            <a:tailEnd/>
          </a:ln>
          <a:effectLst/>
        </p:spPr>
        <p:txBody>
          <a:bodyPr wrap="none" anchor="ctr"/>
          <a:lstStyle/>
          <a:p>
            <a:endParaRPr lang="en-US"/>
          </a:p>
        </p:txBody>
      </p:sp>
      <p:sp>
        <p:nvSpPr>
          <p:cNvPr id="179215" name="Oval 15"/>
          <p:cNvSpPr>
            <a:spLocks noChangeArrowheads="1"/>
          </p:cNvSpPr>
          <p:nvPr/>
        </p:nvSpPr>
        <p:spPr bwMode="auto">
          <a:xfrm>
            <a:off x="5111750" y="3968750"/>
            <a:ext cx="63500" cy="63500"/>
          </a:xfrm>
          <a:prstGeom prst="ellipse">
            <a:avLst/>
          </a:prstGeom>
          <a:solidFill>
            <a:srgbClr val="FF9933"/>
          </a:solidFill>
          <a:ln w="12700">
            <a:solidFill>
              <a:srgbClr val="003530"/>
            </a:solidFill>
            <a:round/>
            <a:headEnd/>
            <a:tailEnd/>
          </a:ln>
          <a:effectLst/>
        </p:spPr>
        <p:txBody>
          <a:bodyPr wrap="none" anchor="ctr"/>
          <a:lstStyle/>
          <a:p>
            <a:endParaRPr lang="en-US"/>
          </a:p>
        </p:txBody>
      </p:sp>
      <p:sp>
        <p:nvSpPr>
          <p:cNvPr id="179216" name="Oval 16"/>
          <p:cNvSpPr>
            <a:spLocks noChangeArrowheads="1"/>
          </p:cNvSpPr>
          <p:nvPr/>
        </p:nvSpPr>
        <p:spPr bwMode="auto">
          <a:xfrm>
            <a:off x="5797550" y="2901950"/>
            <a:ext cx="63500" cy="63500"/>
          </a:xfrm>
          <a:prstGeom prst="ellipse">
            <a:avLst/>
          </a:prstGeom>
          <a:solidFill>
            <a:srgbClr val="FF9933"/>
          </a:solidFill>
          <a:ln w="12700">
            <a:solidFill>
              <a:srgbClr val="003530"/>
            </a:solidFill>
            <a:round/>
            <a:headEnd/>
            <a:tailEnd/>
          </a:ln>
          <a:effectLst/>
        </p:spPr>
        <p:txBody>
          <a:bodyPr wrap="none" anchor="ctr"/>
          <a:lstStyle/>
          <a:p>
            <a:endParaRPr lang="en-US"/>
          </a:p>
        </p:txBody>
      </p:sp>
      <p:sp>
        <p:nvSpPr>
          <p:cNvPr id="179217" name="Oval 17"/>
          <p:cNvSpPr>
            <a:spLocks noChangeArrowheads="1"/>
          </p:cNvSpPr>
          <p:nvPr/>
        </p:nvSpPr>
        <p:spPr bwMode="auto">
          <a:xfrm>
            <a:off x="3968750" y="4044950"/>
            <a:ext cx="63500" cy="63500"/>
          </a:xfrm>
          <a:prstGeom prst="ellipse">
            <a:avLst/>
          </a:prstGeom>
          <a:solidFill>
            <a:srgbClr val="FF9933"/>
          </a:solidFill>
          <a:ln w="12700">
            <a:solidFill>
              <a:srgbClr val="003530"/>
            </a:solidFill>
            <a:round/>
            <a:headEnd/>
            <a:tailEnd/>
          </a:ln>
          <a:effectLst/>
        </p:spPr>
        <p:txBody>
          <a:bodyPr wrap="none" anchor="ctr"/>
          <a:lstStyle/>
          <a:p>
            <a:endParaRPr lang="en-US"/>
          </a:p>
        </p:txBody>
      </p:sp>
      <p:sp>
        <p:nvSpPr>
          <p:cNvPr id="179218" name="Oval 18"/>
          <p:cNvSpPr>
            <a:spLocks noChangeArrowheads="1"/>
          </p:cNvSpPr>
          <p:nvPr/>
        </p:nvSpPr>
        <p:spPr bwMode="auto">
          <a:xfrm>
            <a:off x="4349750" y="3054350"/>
            <a:ext cx="63500" cy="63500"/>
          </a:xfrm>
          <a:prstGeom prst="ellipse">
            <a:avLst/>
          </a:prstGeom>
          <a:solidFill>
            <a:srgbClr val="FF9933"/>
          </a:solidFill>
          <a:ln w="12700">
            <a:solidFill>
              <a:srgbClr val="003530"/>
            </a:solidFill>
            <a:round/>
            <a:headEnd/>
            <a:tailEnd/>
          </a:ln>
          <a:effectLst/>
        </p:spPr>
        <p:txBody>
          <a:bodyPr wrap="none" anchor="ctr"/>
          <a:lstStyle/>
          <a:p>
            <a:endParaRPr lang="en-US"/>
          </a:p>
        </p:txBody>
      </p:sp>
      <p:sp>
        <p:nvSpPr>
          <p:cNvPr id="179219" name="Oval 19"/>
          <p:cNvSpPr>
            <a:spLocks noChangeArrowheads="1"/>
          </p:cNvSpPr>
          <p:nvPr/>
        </p:nvSpPr>
        <p:spPr bwMode="auto">
          <a:xfrm>
            <a:off x="5721350" y="3740150"/>
            <a:ext cx="63500" cy="63500"/>
          </a:xfrm>
          <a:prstGeom prst="ellipse">
            <a:avLst/>
          </a:prstGeom>
          <a:solidFill>
            <a:srgbClr val="FF9933"/>
          </a:solidFill>
          <a:ln w="12700">
            <a:solidFill>
              <a:srgbClr val="003530"/>
            </a:solidFill>
            <a:round/>
            <a:headEnd/>
            <a:tailEnd/>
          </a:ln>
          <a:effectLst/>
        </p:spPr>
        <p:txBody>
          <a:bodyPr wrap="none" anchor="ctr"/>
          <a:lstStyle/>
          <a:p>
            <a:endParaRPr lang="en-US"/>
          </a:p>
        </p:txBody>
      </p:sp>
      <p:sp>
        <p:nvSpPr>
          <p:cNvPr id="179220" name="Oval 20"/>
          <p:cNvSpPr>
            <a:spLocks noChangeArrowheads="1"/>
          </p:cNvSpPr>
          <p:nvPr/>
        </p:nvSpPr>
        <p:spPr bwMode="auto">
          <a:xfrm>
            <a:off x="4349750" y="3359150"/>
            <a:ext cx="63500" cy="63500"/>
          </a:xfrm>
          <a:prstGeom prst="ellipse">
            <a:avLst/>
          </a:prstGeom>
          <a:solidFill>
            <a:srgbClr val="FF9933"/>
          </a:solidFill>
          <a:ln w="12700">
            <a:solidFill>
              <a:srgbClr val="003530"/>
            </a:solidFill>
            <a:round/>
            <a:headEnd/>
            <a:tailEnd/>
          </a:ln>
          <a:effectLst/>
        </p:spPr>
        <p:txBody>
          <a:bodyPr wrap="none" anchor="ctr"/>
          <a:lstStyle/>
          <a:p>
            <a:endParaRPr lang="en-US"/>
          </a:p>
        </p:txBody>
      </p:sp>
      <p:sp>
        <p:nvSpPr>
          <p:cNvPr id="179221" name="Oval 21"/>
          <p:cNvSpPr>
            <a:spLocks noChangeArrowheads="1"/>
          </p:cNvSpPr>
          <p:nvPr/>
        </p:nvSpPr>
        <p:spPr bwMode="auto">
          <a:xfrm>
            <a:off x="5340350" y="3359150"/>
            <a:ext cx="63500" cy="63500"/>
          </a:xfrm>
          <a:prstGeom prst="ellipse">
            <a:avLst/>
          </a:prstGeom>
          <a:solidFill>
            <a:srgbClr val="FF9933"/>
          </a:solidFill>
          <a:ln w="12700">
            <a:solidFill>
              <a:srgbClr val="003530"/>
            </a:solidFill>
            <a:round/>
            <a:headEnd/>
            <a:tailEnd/>
          </a:ln>
          <a:effectLst/>
        </p:spPr>
        <p:txBody>
          <a:bodyPr wrap="none" anchor="ctr"/>
          <a:lstStyle/>
          <a:p>
            <a:endParaRPr lang="en-US"/>
          </a:p>
        </p:txBody>
      </p:sp>
      <p:sp>
        <p:nvSpPr>
          <p:cNvPr id="179222" name="Oval 22"/>
          <p:cNvSpPr>
            <a:spLocks noChangeArrowheads="1"/>
          </p:cNvSpPr>
          <p:nvPr/>
        </p:nvSpPr>
        <p:spPr bwMode="auto">
          <a:xfrm>
            <a:off x="4197350" y="2901950"/>
            <a:ext cx="63500" cy="63500"/>
          </a:xfrm>
          <a:prstGeom prst="ellipse">
            <a:avLst/>
          </a:prstGeom>
          <a:solidFill>
            <a:srgbClr val="FF9933"/>
          </a:solidFill>
          <a:ln w="12700">
            <a:solidFill>
              <a:srgbClr val="003530"/>
            </a:solidFill>
            <a:round/>
            <a:headEnd/>
            <a:tailEnd/>
          </a:ln>
          <a:effectLst/>
        </p:spPr>
        <p:txBody>
          <a:bodyPr wrap="none" anchor="ctr"/>
          <a:lstStyle/>
          <a:p>
            <a:endParaRPr lang="en-US"/>
          </a:p>
        </p:txBody>
      </p:sp>
      <p:sp>
        <p:nvSpPr>
          <p:cNvPr id="179223" name="Oval 23"/>
          <p:cNvSpPr>
            <a:spLocks noChangeArrowheads="1"/>
          </p:cNvSpPr>
          <p:nvPr/>
        </p:nvSpPr>
        <p:spPr bwMode="auto">
          <a:xfrm>
            <a:off x="6026150" y="3130550"/>
            <a:ext cx="63500" cy="63500"/>
          </a:xfrm>
          <a:prstGeom prst="ellipse">
            <a:avLst/>
          </a:prstGeom>
          <a:solidFill>
            <a:srgbClr val="FF9933"/>
          </a:solidFill>
          <a:ln w="12700">
            <a:solidFill>
              <a:srgbClr val="003530"/>
            </a:solidFill>
            <a:round/>
            <a:headEnd/>
            <a:tailEnd/>
          </a:ln>
          <a:effectLst/>
        </p:spPr>
        <p:txBody>
          <a:bodyPr wrap="none" anchor="ctr"/>
          <a:lstStyle/>
          <a:p>
            <a:endParaRPr lang="en-US"/>
          </a:p>
        </p:txBody>
      </p:sp>
      <p:sp>
        <p:nvSpPr>
          <p:cNvPr id="179224" name="Oval 24"/>
          <p:cNvSpPr>
            <a:spLocks noChangeArrowheads="1"/>
          </p:cNvSpPr>
          <p:nvPr/>
        </p:nvSpPr>
        <p:spPr bwMode="auto">
          <a:xfrm>
            <a:off x="6178550" y="3740150"/>
            <a:ext cx="63500" cy="63500"/>
          </a:xfrm>
          <a:prstGeom prst="ellipse">
            <a:avLst/>
          </a:prstGeom>
          <a:solidFill>
            <a:srgbClr val="FF9933"/>
          </a:solidFill>
          <a:ln w="12700">
            <a:solidFill>
              <a:srgbClr val="003530"/>
            </a:solidFill>
            <a:round/>
            <a:headEnd/>
            <a:tailEnd/>
          </a:ln>
          <a:effectLst/>
        </p:spPr>
        <p:txBody>
          <a:bodyPr wrap="none" anchor="ctr"/>
          <a:lstStyle/>
          <a:p>
            <a:endParaRPr lang="en-US"/>
          </a:p>
        </p:txBody>
      </p:sp>
      <p:sp>
        <p:nvSpPr>
          <p:cNvPr id="179225" name="Oval 25"/>
          <p:cNvSpPr>
            <a:spLocks noChangeArrowheads="1"/>
          </p:cNvSpPr>
          <p:nvPr/>
        </p:nvSpPr>
        <p:spPr bwMode="auto">
          <a:xfrm>
            <a:off x="5111750" y="3663950"/>
            <a:ext cx="63500" cy="63500"/>
          </a:xfrm>
          <a:prstGeom prst="ellipse">
            <a:avLst/>
          </a:prstGeom>
          <a:solidFill>
            <a:srgbClr val="FF9933"/>
          </a:solidFill>
          <a:ln w="12700">
            <a:solidFill>
              <a:srgbClr val="003530"/>
            </a:solidFill>
            <a:round/>
            <a:headEnd/>
            <a:tailEnd/>
          </a:ln>
          <a:effectLst/>
        </p:spPr>
        <p:txBody>
          <a:bodyPr wrap="none" anchor="ctr"/>
          <a:lstStyle/>
          <a:p>
            <a:endParaRPr lang="en-US"/>
          </a:p>
        </p:txBody>
      </p:sp>
      <p:sp>
        <p:nvSpPr>
          <p:cNvPr id="179226" name="Oval 26"/>
          <p:cNvSpPr>
            <a:spLocks noChangeArrowheads="1"/>
          </p:cNvSpPr>
          <p:nvPr/>
        </p:nvSpPr>
        <p:spPr bwMode="auto">
          <a:xfrm>
            <a:off x="4578350" y="3740150"/>
            <a:ext cx="63500" cy="63500"/>
          </a:xfrm>
          <a:prstGeom prst="ellipse">
            <a:avLst/>
          </a:prstGeom>
          <a:solidFill>
            <a:srgbClr val="FF9933"/>
          </a:solidFill>
          <a:ln w="12700">
            <a:solidFill>
              <a:srgbClr val="003530"/>
            </a:solidFill>
            <a:round/>
            <a:headEnd/>
            <a:tailEnd/>
          </a:ln>
          <a:effectLst/>
        </p:spPr>
        <p:txBody>
          <a:bodyPr wrap="none" anchor="ctr"/>
          <a:lstStyle/>
          <a:p>
            <a:endParaRPr lang="en-US"/>
          </a:p>
        </p:txBody>
      </p:sp>
      <p:sp>
        <p:nvSpPr>
          <p:cNvPr id="179227" name="Oval 27"/>
          <p:cNvSpPr>
            <a:spLocks noChangeArrowheads="1"/>
          </p:cNvSpPr>
          <p:nvPr/>
        </p:nvSpPr>
        <p:spPr bwMode="auto">
          <a:xfrm>
            <a:off x="6254750" y="4121150"/>
            <a:ext cx="63500" cy="63500"/>
          </a:xfrm>
          <a:prstGeom prst="ellipse">
            <a:avLst/>
          </a:prstGeom>
          <a:solidFill>
            <a:srgbClr val="FF9933"/>
          </a:solidFill>
          <a:ln w="12700">
            <a:solidFill>
              <a:srgbClr val="003530"/>
            </a:solidFill>
            <a:round/>
            <a:headEnd/>
            <a:tailEnd/>
          </a:ln>
          <a:effectLst/>
        </p:spPr>
        <p:txBody>
          <a:bodyPr wrap="none" anchor="ctr"/>
          <a:lstStyle/>
          <a:p>
            <a:endParaRPr lang="en-US"/>
          </a:p>
        </p:txBody>
      </p:sp>
      <p:sp>
        <p:nvSpPr>
          <p:cNvPr id="179228" name="Oval 28"/>
          <p:cNvSpPr>
            <a:spLocks noChangeArrowheads="1"/>
          </p:cNvSpPr>
          <p:nvPr/>
        </p:nvSpPr>
        <p:spPr bwMode="auto">
          <a:xfrm>
            <a:off x="5721350" y="3435350"/>
            <a:ext cx="63500" cy="63500"/>
          </a:xfrm>
          <a:prstGeom prst="ellipse">
            <a:avLst/>
          </a:prstGeom>
          <a:solidFill>
            <a:srgbClr val="FF9933"/>
          </a:solidFill>
          <a:ln w="12700">
            <a:solidFill>
              <a:srgbClr val="003530"/>
            </a:solidFill>
            <a:round/>
            <a:headEnd/>
            <a:tailEnd/>
          </a:ln>
          <a:effectLst/>
        </p:spPr>
        <p:txBody>
          <a:bodyPr wrap="none" anchor="ctr"/>
          <a:lstStyle/>
          <a:p>
            <a:endParaRPr lang="en-US"/>
          </a:p>
        </p:txBody>
      </p:sp>
      <p:sp>
        <p:nvSpPr>
          <p:cNvPr id="179229" name="Oval 29"/>
          <p:cNvSpPr>
            <a:spLocks noChangeArrowheads="1"/>
          </p:cNvSpPr>
          <p:nvPr/>
        </p:nvSpPr>
        <p:spPr bwMode="auto">
          <a:xfrm>
            <a:off x="3816350" y="4197350"/>
            <a:ext cx="63500" cy="63500"/>
          </a:xfrm>
          <a:prstGeom prst="ellipse">
            <a:avLst/>
          </a:prstGeom>
          <a:solidFill>
            <a:srgbClr val="FF9933"/>
          </a:solidFill>
          <a:ln w="12700">
            <a:solidFill>
              <a:srgbClr val="003530"/>
            </a:solidFill>
            <a:round/>
            <a:headEnd/>
            <a:tailEnd/>
          </a:ln>
          <a:effectLst/>
        </p:spPr>
        <p:txBody>
          <a:bodyPr wrap="none" anchor="ctr"/>
          <a:lstStyle/>
          <a:p>
            <a:endParaRPr lang="en-US"/>
          </a:p>
        </p:txBody>
      </p:sp>
      <p:sp>
        <p:nvSpPr>
          <p:cNvPr id="179230" name="Oval 30"/>
          <p:cNvSpPr>
            <a:spLocks noChangeArrowheads="1"/>
          </p:cNvSpPr>
          <p:nvPr/>
        </p:nvSpPr>
        <p:spPr bwMode="auto">
          <a:xfrm>
            <a:off x="3892550" y="3130550"/>
            <a:ext cx="63500" cy="63500"/>
          </a:xfrm>
          <a:prstGeom prst="ellipse">
            <a:avLst/>
          </a:prstGeom>
          <a:solidFill>
            <a:srgbClr val="FF9933"/>
          </a:solidFill>
          <a:ln w="12700">
            <a:solidFill>
              <a:srgbClr val="003530"/>
            </a:solidFill>
            <a:round/>
            <a:headEnd/>
            <a:tailEnd/>
          </a:ln>
          <a:effectLst/>
        </p:spPr>
        <p:txBody>
          <a:bodyPr wrap="none" anchor="ctr"/>
          <a:lstStyle/>
          <a:p>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9209"/>
                                        </p:tgtEl>
                                        <p:attrNameLst>
                                          <p:attrName>style.visibility</p:attrName>
                                        </p:attrNameLst>
                                      </p:cBhvr>
                                      <p:to>
                                        <p:strVal val="visible"/>
                                      </p:to>
                                    </p:set>
                                    <p:animEffect transition="in" filter="blinds(horizontal)">
                                      <p:cBhvr>
                                        <p:cTn id="7" dur="500"/>
                                        <p:tgtEl>
                                          <p:spTgt spid="1792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9209"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2"/>
          <p:cNvSpPr>
            <a:spLocks noGrp="1" noRot="1" noChangeArrowheads="1"/>
          </p:cNvSpPr>
          <p:nvPr>
            <p:ph type="title"/>
          </p:nvPr>
        </p:nvSpPr>
        <p:spPr>
          <a:xfrm>
            <a:off x="457200" y="533400"/>
            <a:ext cx="8229600" cy="1143000"/>
          </a:xfrm>
          <a:noFill/>
          <a:ln/>
        </p:spPr>
        <p:txBody>
          <a:bodyPr lIns="90488" tIns="44450" rIns="90488" bIns="44450" anchor="b"/>
          <a:lstStyle/>
          <a:p>
            <a:r>
              <a:rPr lang="en-US" dirty="0"/>
              <a:t>Reliability and Validity</a:t>
            </a:r>
          </a:p>
        </p:txBody>
      </p:sp>
      <p:grpSp>
        <p:nvGrpSpPr>
          <p:cNvPr id="181251" name="Group 3"/>
          <p:cNvGrpSpPr>
            <a:grpSpLocks/>
          </p:cNvGrpSpPr>
          <p:nvPr/>
        </p:nvGrpSpPr>
        <p:grpSpPr bwMode="auto">
          <a:xfrm>
            <a:off x="3289300" y="2603500"/>
            <a:ext cx="3251200" cy="3251200"/>
            <a:chOff x="2072" y="1640"/>
            <a:chExt cx="2048" cy="2048"/>
          </a:xfrm>
        </p:grpSpPr>
        <p:sp>
          <p:nvSpPr>
            <p:cNvPr id="181252" name="Oval 4"/>
            <p:cNvSpPr>
              <a:spLocks noChangeArrowheads="1"/>
            </p:cNvSpPr>
            <p:nvPr/>
          </p:nvSpPr>
          <p:spPr bwMode="auto">
            <a:xfrm>
              <a:off x="2072" y="1640"/>
              <a:ext cx="2048" cy="2048"/>
            </a:xfrm>
            <a:prstGeom prst="ellipse">
              <a:avLst/>
            </a:prstGeom>
            <a:solidFill>
              <a:schemeClr val="tx1"/>
            </a:solidFill>
            <a:ln w="25400">
              <a:solidFill>
                <a:srgbClr val="6E0043"/>
              </a:solidFill>
              <a:round/>
              <a:headEnd/>
              <a:tailEnd/>
            </a:ln>
            <a:effectLst/>
          </p:spPr>
          <p:txBody>
            <a:bodyPr wrap="none" anchor="ctr"/>
            <a:lstStyle/>
            <a:p>
              <a:endParaRPr lang="en-US"/>
            </a:p>
          </p:txBody>
        </p:sp>
        <p:sp>
          <p:nvSpPr>
            <p:cNvPr id="181253" name="Oval 5"/>
            <p:cNvSpPr>
              <a:spLocks noChangeArrowheads="1"/>
            </p:cNvSpPr>
            <p:nvPr/>
          </p:nvSpPr>
          <p:spPr bwMode="auto">
            <a:xfrm>
              <a:off x="2343" y="1911"/>
              <a:ext cx="1506" cy="1506"/>
            </a:xfrm>
            <a:prstGeom prst="ellipse">
              <a:avLst/>
            </a:prstGeom>
            <a:solidFill>
              <a:schemeClr val="tx1"/>
            </a:solidFill>
            <a:ln w="25400">
              <a:solidFill>
                <a:srgbClr val="6E0043"/>
              </a:solidFill>
              <a:round/>
              <a:headEnd/>
              <a:tailEnd/>
            </a:ln>
            <a:effectLst/>
          </p:spPr>
          <p:txBody>
            <a:bodyPr wrap="none" anchor="ctr"/>
            <a:lstStyle/>
            <a:p>
              <a:endParaRPr lang="en-US"/>
            </a:p>
          </p:txBody>
        </p:sp>
        <p:sp>
          <p:nvSpPr>
            <p:cNvPr id="181254" name="Oval 6"/>
            <p:cNvSpPr>
              <a:spLocks noChangeArrowheads="1"/>
            </p:cNvSpPr>
            <p:nvPr/>
          </p:nvSpPr>
          <p:spPr bwMode="auto">
            <a:xfrm>
              <a:off x="2598" y="2166"/>
              <a:ext cx="997" cy="997"/>
            </a:xfrm>
            <a:prstGeom prst="ellipse">
              <a:avLst/>
            </a:prstGeom>
            <a:solidFill>
              <a:schemeClr val="tx1"/>
            </a:solidFill>
            <a:ln w="25400">
              <a:solidFill>
                <a:srgbClr val="6E0043"/>
              </a:solidFill>
              <a:round/>
              <a:headEnd/>
              <a:tailEnd/>
            </a:ln>
            <a:effectLst/>
          </p:spPr>
          <p:txBody>
            <a:bodyPr wrap="none" anchor="ctr"/>
            <a:lstStyle/>
            <a:p>
              <a:endParaRPr lang="en-US"/>
            </a:p>
          </p:txBody>
        </p:sp>
        <p:sp>
          <p:nvSpPr>
            <p:cNvPr id="181255" name="Oval 7"/>
            <p:cNvSpPr>
              <a:spLocks noChangeArrowheads="1"/>
            </p:cNvSpPr>
            <p:nvPr/>
          </p:nvSpPr>
          <p:spPr bwMode="auto">
            <a:xfrm>
              <a:off x="2851" y="2419"/>
              <a:ext cx="491" cy="491"/>
            </a:xfrm>
            <a:prstGeom prst="ellipse">
              <a:avLst/>
            </a:prstGeom>
            <a:solidFill>
              <a:schemeClr val="tx1"/>
            </a:solidFill>
            <a:ln w="25400">
              <a:solidFill>
                <a:srgbClr val="6E0043"/>
              </a:solidFill>
              <a:round/>
              <a:headEnd/>
              <a:tailEnd/>
            </a:ln>
            <a:effectLst/>
          </p:spPr>
          <p:txBody>
            <a:bodyPr wrap="none" anchor="ctr"/>
            <a:lstStyle/>
            <a:p>
              <a:endParaRPr lang="en-US"/>
            </a:p>
          </p:txBody>
        </p:sp>
        <p:sp>
          <p:nvSpPr>
            <p:cNvPr id="181256" name="Oval 8"/>
            <p:cNvSpPr>
              <a:spLocks noChangeArrowheads="1"/>
            </p:cNvSpPr>
            <p:nvPr/>
          </p:nvSpPr>
          <p:spPr bwMode="auto">
            <a:xfrm>
              <a:off x="3028" y="2596"/>
              <a:ext cx="136" cy="136"/>
            </a:xfrm>
            <a:prstGeom prst="ellipse">
              <a:avLst/>
            </a:prstGeom>
            <a:solidFill>
              <a:srgbClr val="FC0128"/>
            </a:solidFill>
            <a:ln w="12700">
              <a:solidFill>
                <a:schemeClr val="tx1"/>
              </a:solidFill>
              <a:round/>
              <a:headEnd/>
              <a:tailEnd/>
            </a:ln>
            <a:effectLst/>
          </p:spPr>
          <p:txBody>
            <a:bodyPr wrap="none" anchor="ctr"/>
            <a:lstStyle/>
            <a:p>
              <a:endParaRPr lang="en-US"/>
            </a:p>
          </p:txBody>
        </p:sp>
      </p:grpSp>
      <p:sp>
        <p:nvSpPr>
          <p:cNvPr id="181257" name="Rectangle 9"/>
          <p:cNvSpPr>
            <a:spLocks noChangeArrowheads="1"/>
          </p:cNvSpPr>
          <p:nvPr/>
        </p:nvSpPr>
        <p:spPr bwMode="auto">
          <a:xfrm>
            <a:off x="2209800" y="1828800"/>
            <a:ext cx="2592388" cy="454025"/>
          </a:xfrm>
          <a:prstGeom prst="rect">
            <a:avLst/>
          </a:prstGeom>
          <a:solidFill>
            <a:srgbClr val="FF99FF"/>
          </a:solidFill>
          <a:ln w="12700">
            <a:noFill/>
            <a:miter lim="800000"/>
            <a:headEnd/>
            <a:tailEnd/>
          </a:ln>
          <a:effectLst>
            <a:prstShdw prst="shdw17" dist="17961" dir="2700000">
              <a:srgbClr val="FF99FF">
                <a:gamma/>
                <a:shade val="60000"/>
                <a:invGamma/>
              </a:srgbClr>
            </a:prstShdw>
          </a:effectLst>
        </p:spPr>
        <p:txBody>
          <a:bodyPr wrap="none" lIns="90488" tIns="44450" rIns="90488" bIns="44450">
            <a:spAutoFit/>
          </a:bodyPr>
          <a:lstStyle/>
          <a:p>
            <a:pPr eaLnBrk="0" hangingPunct="0"/>
            <a:r>
              <a:rPr lang="en-US" sz="2400" i="1">
                <a:solidFill>
                  <a:schemeClr val="bg1"/>
                </a:solidFill>
                <a:effectLst>
                  <a:outerShdw blurRad="38100" dist="38100" dir="2700000" algn="tl">
                    <a:srgbClr val="000000"/>
                  </a:outerShdw>
                </a:effectLst>
              </a:rPr>
              <a:t>Reliable and valid</a:t>
            </a:r>
          </a:p>
        </p:txBody>
      </p:sp>
      <p:grpSp>
        <p:nvGrpSpPr>
          <p:cNvPr id="181258" name="Group 10"/>
          <p:cNvGrpSpPr>
            <a:grpSpLocks/>
          </p:cNvGrpSpPr>
          <p:nvPr/>
        </p:nvGrpSpPr>
        <p:grpSpPr bwMode="auto">
          <a:xfrm>
            <a:off x="4578350" y="3892550"/>
            <a:ext cx="673100" cy="673100"/>
            <a:chOff x="2884" y="2452"/>
            <a:chExt cx="424" cy="424"/>
          </a:xfrm>
        </p:grpSpPr>
        <p:sp>
          <p:nvSpPr>
            <p:cNvPr id="181259" name="Oval 11"/>
            <p:cNvSpPr>
              <a:spLocks noChangeArrowheads="1"/>
            </p:cNvSpPr>
            <p:nvPr/>
          </p:nvSpPr>
          <p:spPr bwMode="auto">
            <a:xfrm>
              <a:off x="3028" y="2548"/>
              <a:ext cx="40" cy="40"/>
            </a:xfrm>
            <a:prstGeom prst="ellipse">
              <a:avLst/>
            </a:prstGeom>
            <a:solidFill>
              <a:srgbClr val="FF9933"/>
            </a:solidFill>
            <a:ln w="12700">
              <a:solidFill>
                <a:srgbClr val="003530"/>
              </a:solidFill>
              <a:round/>
              <a:headEnd/>
              <a:tailEnd/>
            </a:ln>
            <a:effectLst/>
          </p:spPr>
          <p:txBody>
            <a:bodyPr wrap="none" anchor="ctr"/>
            <a:lstStyle/>
            <a:p>
              <a:endParaRPr lang="en-US"/>
            </a:p>
          </p:txBody>
        </p:sp>
        <p:sp>
          <p:nvSpPr>
            <p:cNvPr id="181260" name="Oval 12"/>
            <p:cNvSpPr>
              <a:spLocks noChangeArrowheads="1"/>
            </p:cNvSpPr>
            <p:nvPr/>
          </p:nvSpPr>
          <p:spPr bwMode="auto">
            <a:xfrm>
              <a:off x="3076" y="2644"/>
              <a:ext cx="40" cy="40"/>
            </a:xfrm>
            <a:prstGeom prst="ellipse">
              <a:avLst/>
            </a:prstGeom>
            <a:solidFill>
              <a:srgbClr val="FF9933"/>
            </a:solidFill>
            <a:ln w="12700">
              <a:solidFill>
                <a:srgbClr val="003530"/>
              </a:solidFill>
              <a:round/>
              <a:headEnd/>
              <a:tailEnd/>
            </a:ln>
            <a:effectLst/>
          </p:spPr>
          <p:txBody>
            <a:bodyPr wrap="none" anchor="ctr"/>
            <a:lstStyle/>
            <a:p>
              <a:endParaRPr lang="en-US"/>
            </a:p>
          </p:txBody>
        </p:sp>
        <p:sp>
          <p:nvSpPr>
            <p:cNvPr id="181261" name="Oval 13"/>
            <p:cNvSpPr>
              <a:spLocks noChangeArrowheads="1"/>
            </p:cNvSpPr>
            <p:nvPr/>
          </p:nvSpPr>
          <p:spPr bwMode="auto">
            <a:xfrm>
              <a:off x="2980" y="2644"/>
              <a:ext cx="40" cy="40"/>
            </a:xfrm>
            <a:prstGeom prst="ellipse">
              <a:avLst/>
            </a:prstGeom>
            <a:solidFill>
              <a:srgbClr val="FF9933"/>
            </a:solidFill>
            <a:ln w="12700">
              <a:solidFill>
                <a:srgbClr val="003530"/>
              </a:solidFill>
              <a:round/>
              <a:headEnd/>
              <a:tailEnd/>
            </a:ln>
            <a:effectLst/>
          </p:spPr>
          <p:txBody>
            <a:bodyPr wrap="none" anchor="ctr"/>
            <a:lstStyle/>
            <a:p>
              <a:endParaRPr lang="en-US"/>
            </a:p>
          </p:txBody>
        </p:sp>
        <p:sp>
          <p:nvSpPr>
            <p:cNvPr id="181262" name="Oval 14"/>
            <p:cNvSpPr>
              <a:spLocks noChangeArrowheads="1"/>
            </p:cNvSpPr>
            <p:nvPr/>
          </p:nvSpPr>
          <p:spPr bwMode="auto">
            <a:xfrm>
              <a:off x="2932" y="2548"/>
              <a:ext cx="40" cy="40"/>
            </a:xfrm>
            <a:prstGeom prst="ellipse">
              <a:avLst/>
            </a:prstGeom>
            <a:solidFill>
              <a:srgbClr val="FF9933"/>
            </a:solidFill>
            <a:ln w="12700">
              <a:solidFill>
                <a:srgbClr val="003530"/>
              </a:solidFill>
              <a:round/>
              <a:headEnd/>
              <a:tailEnd/>
            </a:ln>
            <a:effectLst/>
          </p:spPr>
          <p:txBody>
            <a:bodyPr wrap="none" anchor="ctr"/>
            <a:lstStyle/>
            <a:p>
              <a:endParaRPr lang="en-US"/>
            </a:p>
          </p:txBody>
        </p:sp>
        <p:sp>
          <p:nvSpPr>
            <p:cNvPr id="181263" name="Oval 15"/>
            <p:cNvSpPr>
              <a:spLocks noChangeArrowheads="1"/>
            </p:cNvSpPr>
            <p:nvPr/>
          </p:nvSpPr>
          <p:spPr bwMode="auto">
            <a:xfrm>
              <a:off x="2980" y="2452"/>
              <a:ext cx="40" cy="40"/>
            </a:xfrm>
            <a:prstGeom prst="ellipse">
              <a:avLst/>
            </a:prstGeom>
            <a:solidFill>
              <a:srgbClr val="FF9933"/>
            </a:solidFill>
            <a:ln w="12700">
              <a:solidFill>
                <a:srgbClr val="003530"/>
              </a:solidFill>
              <a:round/>
              <a:headEnd/>
              <a:tailEnd/>
            </a:ln>
            <a:effectLst/>
          </p:spPr>
          <p:txBody>
            <a:bodyPr wrap="none" anchor="ctr"/>
            <a:lstStyle/>
            <a:p>
              <a:endParaRPr lang="en-US"/>
            </a:p>
          </p:txBody>
        </p:sp>
        <p:sp>
          <p:nvSpPr>
            <p:cNvPr id="181264" name="Oval 16"/>
            <p:cNvSpPr>
              <a:spLocks noChangeArrowheads="1"/>
            </p:cNvSpPr>
            <p:nvPr/>
          </p:nvSpPr>
          <p:spPr bwMode="auto">
            <a:xfrm>
              <a:off x="3028" y="2500"/>
              <a:ext cx="40" cy="40"/>
            </a:xfrm>
            <a:prstGeom prst="ellipse">
              <a:avLst/>
            </a:prstGeom>
            <a:solidFill>
              <a:srgbClr val="FF9933"/>
            </a:solidFill>
            <a:ln w="12700">
              <a:solidFill>
                <a:srgbClr val="003530"/>
              </a:solidFill>
              <a:round/>
              <a:headEnd/>
              <a:tailEnd/>
            </a:ln>
            <a:effectLst/>
          </p:spPr>
          <p:txBody>
            <a:bodyPr wrap="none" anchor="ctr"/>
            <a:lstStyle/>
            <a:p>
              <a:endParaRPr lang="en-US"/>
            </a:p>
          </p:txBody>
        </p:sp>
        <p:sp>
          <p:nvSpPr>
            <p:cNvPr id="181265" name="Oval 17"/>
            <p:cNvSpPr>
              <a:spLocks noChangeArrowheads="1"/>
            </p:cNvSpPr>
            <p:nvPr/>
          </p:nvSpPr>
          <p:spPr bwMode="auto">
            <a:xfrm>
              <a:off x="3076" y="2452"/>
              <a:ext cx="40" cy="40"/>
            </a:xfrm>
            <a:prstGeom prst="ellipse">
              <a:avLst/>
            </a:prstGeom>
            <a:solidFill>
              <a:srgbClr val="FF9933"/>
            </a:solidFill>
            <a:ln w="12700">
              <a:solidFill>
                <a:srgbClr val="003530"/>
              </a:solidFill>
              <a:round/>
              <a:headEnd/>
              <a:tailEnd/>
            </a:ln>
            <a:effectLst/>
          </p:spPr>
          <p:txBody>
            <a:bodyPr wrap="none" anchor="ctr"/>
            <a:lstStyle/>
            <a:p>
              <a:endParaRPr lang="en-US"/>
            </a:p>
          </p:txBody>
        </p:sp>
        <p:sp>
          <p:nvSpPr>
            <p:cNvPr id="181266" name="Oval 18"/>
            <p:cNvSpPr>
              <a:spLocks noChangeArrowheads="1"/>
            </p:cNvSpPr>
            <p:nvPr/>
          </p:nvSpPr>
          <p:spPr bwMode="auto">
            <a:xfrm>
              <a:off x="3124" y="2548"/>
              <a:ext cx="40" cy="40"/>
            </a:xfrm>
            <a:prstGeom prst="ellipse">
              <a:avLst/>
            </a:prstGeom>
            <a:solidFill>
              <a:srgbClr val="FF9933"/>
            </a:solidFill>
            <a:ln w="12700">
              <a:solidFill>
                <a:srgbClr val="003530"/>
              </a:solidFill>
              <a:round/>
              <a:headEnd/>
              <a:tailEnd/>
            </a:ln>
            <a:effectLst/>
          </p:spPr>
          <p:txBody>
            <a:bodyPr wrap="none" anchor="ctr"/>
            <a:lstStyle/>
            <a:p>
              <a:endParaRPr lang="en-US"/>
            </a:p>
          </p:txBody>
        </p:sp>
        <p:sp>
          <p:nvSpPr>
            <p:cNvPr id="181267" name="Oval 19"/>
            <p:cNvSpPr>
              <a:spLocks noChangeArrowheads="1"/>
            </p:cNvSpPr>
            <p:nvPr/>
          </p:nvSpPr>
          <p:spPr bwMode="auto">
            <a:xfrm>
              <a:off x="3076" y="2596"/>
              <a:ext cx="40" cy="40"/>
            </a:xfrm>
            <a:prstGeom prst="ellipse">
              <a:avLst/>
            </a:prstGeom>
            <a:solidFill>
              <a:srgbClr val="FF9933"/>
            </a:solidFill>
            <a:ln w="12700">
              <a:solidFill>
                <a:srgbClr val="003530"/>
              </a:solidFill>
              <a:round/>
              <a:headEnd/>
              <a:tailEnd/>
            </a:ln>
            <a:effectLst/>
          </p:spPr>
          <p:txBody>
            <a:bodyPr wrap="none" anchor="ctr"/>
            <a:lstStyle/>
            <a:p>
              <a:endParaRPr lang="en-US"/>
            </a:p>
          </p:txBody>
        </p:sp>
        <p:sp>
          <p:nvSpPr>
            <p:cNvPr id="181268" name="Oval 20"/>
            <p:cNvSpPr>
              <a:spLocks noChangeArrowheads="1"/>
            </p:cNvSpPr>
            <p:nvPr/>
          </p:nvSpPr>
          <p:spPr bwMode="auto">
            <a:xfrm>
              <a:off x="3028" y="2692"/>
              <a:ext cx="40" cy="40"/>
            </a:xfrm>
            <a:prstGeom prst="ellipse">
              <a:avLst/>
            </a:prstGeom>
            <a:solidFill>
              <a:srgbClr val="FF9933"/>
            </a:solidFill>
            <a:ln w="12700">
              <a:solidFill>
                <a:srgbClr val="003530"/>
              </a:solidFill>
              <a:round/>
              <a:headEnd/>
              <a:tailEnd/>
            </a:ln>
            <a:effectLst/>
          </p:spPr>
          <p:txBody>
            <a:bodyPr wrap="none" anchor="ctr"/>
            <a:lstStyle/>
            <a:p>
              <a:endParaRPr lang="en-US"/>
            </a:p>
          </p:txBody>
        </p:sp>
        <p:sp>
          <p:nvSpPr>
            <p:cNvPr id="181269" name="Oval 21"/>
            <p:cNvSpPr>
              <a:spLocks noChangeArrowheads="1"/>
            </p:cNvSpPr>
            <p:nvPr/>
          </p:nvSpPr>
          <p:spPr bwMode="auto">
            <a:xfrm>
              <a:off x="3124" y="2740"/>
              <a:ext cx="40" cy="40"/>
            </a:xfrm>
            <a:prstGeom prst="ellipse">
              <a:avLst/>
            </a:prstGeom>
            <a:solidFill>
              <a:srgbClr val="FF9933"/>
            </a:solidFill>
            <a:ln w="12700">
              <a:solidFill>
                <a:srgbClr val="003530"/>
              </a:solidFill>
              <a:round/>
              <a:headEnd/>
              <a:tailEnd/>
            </a:ln>
            <a:effectLst/>
          </p:spPr>
          <p:txBody>
            <a:bodyPr wrap="none" anchor="ctr"/>
            <a:lstStyle/>
            <a:p>
              <a:endParaRPr lang="en-US"/>
            </a:p>
          </p:txBody>
        </p:sp>
        <p:sp>
          <p:nvSpPr>
            <p:cNvPr id="181270" name="Oval 22"/>
            <p:cNvSpPr>
              <a:spLocks noChangeArrowheads="1"/>
            </p:cNvSpPr>
            <p:nvPr/>
          </p:nvSpPr>
          <p:spPr bwMode="auto">
            <a:xfrm>
              <a:off x="3172" y="2692"/>
              <a:ext cx="40" cy="40"/>
            </a:xfrm>
            <a:prstGeom prst="ellipse">
              <a:avLst/>
            </a:prstGeom>
            <a:solidFill>
              <a:srgbClr val="FF9933"/>
            </a:solidFill>
            <a:ln w="12700">
              <a:solidFill>
                <a:srgbClr val="003530"/>
              </a:solidFill>
              <a:round/>
              <a:headEnd/>
              <a:tailEnd/>
            </a:ln>
            <a:effectLst/>
          </p:spPr>
          <p:txBody>
            <a:bodyPr wrap="none" anchor="ctr"/>
            <a:lstStyle/>
            <a:p>
              <a:endParaRPr lang="en-US"/>
            </a:p>
          </p:txBody>
        </p:sp>
        <p:sp>
          <p:nvSpPr>
            <p:cNvPr id="181271" name="Oval 23"/>
            <p:cNvSpPr>
              <a:spLocks noChangeArrowheads="1"/>
            </p:cNvSpPr>
            <p:nvPr/>
          </p:nvSpPr>
          <p:spPr bwMode="auto">
            <a:xfrm>
              <a:off x="3172" y="2644"/>
              <a:ext cx="40" cy="40"/>
            </a:xfrm>
            <a:prstGeom prst="ellipse">
              <a:avLst/>
            </a:prstGeom>
            <a:solidFill>
              <a:srgbClr val="FF9933"/>
            </a:solidFill>
            <a:ln w="12700">
              <a:solidFill>
                <a:srgbClr val="003530"/>
              </a:solidFill>
              <a:round/>
              <a:headEnd/>
              <a:tailEnd/>
            </a:ln>
            <a:effectLst/>
          </p:spPr>
          <p:txBody>
            <a:bodyPr wrap="none" anchor="ctr"/>
            <a:lstStyle/>
            <a:p>
              <a:endParaRPr lang="en-US"/>
            </a:p>
          </p:txBody>
        </p:sp>
        <p:sp>
          <p:nvSpPr>
            <p:cNvPr id="181272" name="Oval 24"/>
            <p:cNvSpPr>
              <a:spLocks noChangeArrowheads="1"/>
            </p:cNvSpPr>
            <p:nvPr/>
          </p:nvSpPr>
          <p:spPr bwMode="auto">
            <a:xfrm>
              <a:off x="3220" y="2596"/>
              <a:ext cx="40" cy="40"/>
            </a:xfrm>
            <a:prstGeom prst="ellipse">
              <a:avLst/>
            </a:prstGeom>
            <a:solidFill>
              <a:srgbClr val="FF9933"/>
            </a:solidFill>
            <a:ln w="12700">
              <a:solidFill>
                <a:srgbClr val="003530"/>
              </a:solidFill>
              <a:round/>
              <a:headEnd/>
              <a:tailEnd/>
            </a:ln>
            <a:effectLst/>
          </p:spPr>
          <p:txBody>
            <a:bodyPr wrap="none" anchor="ctr"/>
            <a:lstStyle/>
            <a:p>
              <a:endParaRPr lang="en-US"/>
            </a:p>
          </p:txBody>
        </p:sp>
        <p:sp>
          <p:nvSpPr>
            <p:cNvPr id="181273" name="Oval 25"/>
            <p:cNvSpPr>
              <a:spLocks noChangeArrowheads="1"/>
            </p:cNvSpPr>
            <p:nvPr/>
          </p:nvSpPr>
          <p:spPr bwMode="auto">
            <a:xfrm>
              <a:off x="3268" y="2692"/>
              <a:ext cx="40" cy="40"/>
            </a:xfrm>
            <a:prstGeom prst="ellipse">
              <a:avLst/>
            </a:prstGeom>
            <a:solidFill>
              <a:srgbClr val="FF9933"/>
            </a:solidFill>
            <a:ln w="12700">
              <a:solidFill>
                <a:srgbClr val="003530"/>
              </a:solidFill>
              <a:round/>
              <a:headEnd/>
              <a:tailEnd/>
            </a:ln>
            <a:effectLst/>
          </p:spPr>
          <p:txBody>
            <a:bodyPr wrap="none" anchor="ctr"/>
            <a:lstStyle/>
            <a:p>
              <a:endParaRPr lang="en-US"/>
            </a:p>
          </p:txBody>
        </p:sp>
        <p:sp>
          <p:nvSpPr>
            <p:cNvPr id="181274" name="Oval 26"/>
            <p:cNvSpPr>
              <a:spLocks noChangeArrowheads="1"/>
            </p:cNvSpPr>
            <p:nvPr/>
          </p:nvSpPr>
          <p:spPr bwMode="auto">
            <a:xfrm>
              <a:off x="3220" y="2740"/>
              <a:ext cx="40" cy="40"/>
            </a:xfrm>
            <a:prstGeom prst="ellipse">
              <a:avLst/>
            </a:prstGeom>
            <a:solidFill>
              <a:srgbClr val="FF9933"/>
            </a:solidFill>
            <a:ln w="12700">
              <a:solidFill>
                <a:srgbClr val="003530"/>
              </a:solidFill>
              <a:round/>
              <a:headEnd/>
              <a:tailEnd/>
            </a:ln>
            <a:effectLst/>
          </p:spPr>
          <p:txBody>
            <a:bodyPr wrap="none" anchor="ctr"/>
            <a:lstStyle/>
            <a:p>
              <a:endParaRPr lang="en-US"/>
            </a:p>
          </p:txBody>
        </p:sp>
        <p:sp>
          <p:nvSpPr>
            <p:cNvPr id="181275" name="Oval 27"/>
            <p:cNvSpPr>
              <a:spLocks noChangeArrowheads="1"/>
            </p:cNvSpPr>
            <p:nvPr/>
          </p:nvSpPr>
          <p:spPr bwMode="auto">
            <a:xfrm>
              <a:off x="3172" y="2788"/>
              <a:ext cx="40" cy="40"/>
            </a:xfrm>
            <a:prstGeom prst="ellipse">
              <a:avLst/>
            </a:prstGeom>
            <a:solidFill>
              <a:srgbClr val="FF9933"/>
            </a:solidFill>
            <a:ln w="12700">
              <a:solidFill>
                <a:srgbClr val="003530"/>
              </a:solidFill>
              <a:round/>
              <a:headEnd/>
              <a:tailEnd/>
            </a:ln>
            <a:effectLst/>
          </p:spPr>
          <p:txBody>
            <a:bodyPr wrap="none" anchor="ctr"/>
            <a:lstStyle/>
            <a:p>
              <a:endParaRPr lang="en-US"/>
            </a:p>
          </p:txBody>
        </p:sp>
        <p:sp>
          <p:nvSpPr>
            <p:cNvPr id="181276" name="Oval 28"/>
            <p:cNvSpPr>
              <a:spLocks noChangeArrowheads="1"/>
            </p:cNvSpPr>
            <p:nvPr/>
          </p:nvSpPr>
          <p:spPr bwMode="auto">
            <a:xfrm>
              <a:off x="3076" y="2836"/>
              <a:ext cx="40" cy="40"/>
            </a:xfrm>
            <a:prstGeom prst="ellipse">
              <a:avLst/>
            </a:prstGeom>
            <a:solidFill>
              <a:srgbClr val="FF9933"/>
            </a:solidFill>
            <a:ln w="12700">
              <a:solidFill>
                <a:srgbClr val="003530"/>
              </a:solidFill>
              <a:round/>
              <a:headEnd/>
              <a:tailEnd/>
            </a:ln>
            <a:effectLst/>
          </p:spPr>
          <p:txBody>
            <a:bodyPr wrap="none" anchor="ctr"/>
            <a:lstStyle/>
            <a:p>
              <a:endParaRPr lang="en-US"/>
            </a:p>
          </p:txBody>
        </p:sp>
        <p:sp>
          <p:nvSpPr>
            <p:cNvPr id="181277" name="Oval 29"/>
            <p:cNvSpPr>
              <a:spLocks noChangeArrowheads="1"/>
            </p:cNvSpPr>
            <p:nvPr/>
          </p:nvSpPr>
          <p:spPr bwMode="auto">
            <a:xfrm>
              <a:off x="3028" y="2788"/>
              <a:ext cx="40" cy="40"/>
            </a:xfrm>
            <a:prstGeom prst="ellipse">
              <a:avLst/>
            </a:prstGeom>
            <a:solidFill>
              <a:srgbClr val="FF9933"/>
            </a:solidFill>
            <a:ln w="12700">
              <a:solidFill>
                <a:srgbClr val="003530"/>
              </a:solidFill>
              <a:round/>
              <a:headEnd/>
              <a:tailEnd/>
            </a:ln>
            <a:effectLst/>
          </p:spPr>
          <p:txBody>
            <a:bodyPr wrap="none" anchor="ctr"/>
            <a:lstStyle/>
            <a:p>
              <a:endParaRPr lang="en-US"/>
            </a:p>
          </p:txBody>
        </p:sp>
        <p:sp>
          <p:nvSpPr>
            <p:cNvPr id="181278" name="Oval 30"/>
            <p:cNvSpPr>
              <a:spLocks noChangeArrowheads="1"/>
            </p:cNvSpPr>
            <p:nvPr/>
          </p:nvSpPr>
          <p:spPr bwMode="auto">
            <a:xfrm>
              <a:off x="2980" y="2740"/>
              <a:ext cx="40" cy="40"/>
            </a:xfrm>
            <a:prstGeom prst="ellipse">
              <a:avLst/>
            </a:prstGeom>
            <a:solidFill>
              <a:srgbClr val="FF9933"/>
            </a:solidFill>
            <a:ln w="12700">
              <a:solidFill>
                <a:srgbClr val="003530"/>
              </a:solidFill>
              <a:round/>
              <a:headEnd/>
              <a:tailEnd/>
            </a:ln>
            <a:effectLst/>
          </p:spPr>
          <p:txBody>
            <a:bodyPr wrap="none" anchor="ctr"/>
            <a:lstStyle/>
            <a:p>
              <a:endParaRPr lang="en-US"/>
            </a:p>
          </p:txBody>
        </p:sp>
        <p:sp>
          <p:nvSpPr>
            <p:cNvPr id="181279" name="Oval 31"/>
            <p:cNvSpPr>
              <a:spLocks noChangeArrowheads="1"/>
            </p:cNvSpPr>
            <p:nvPr/>
          </p:nvSpPr>
          <p:spPr bwMode="auto">
            <a:xfrm>
              <a:off x="2884" y="2692"/>
              <a:ext cx="40" cy="40"/>
            </a:xfrm>
            <a:prstGeom prst="ellipse">
              <a:avLst/>
            </a:prstGeom>
            <a:solidFill>
              <a:srgbClr val="FF9933"/>
            </a:solidFill>
            <a:ln w="12700">
              <a:solidFill>
                <a:srgbClr val="003530"/>
              </a:solidFill>
              <a:round/>
              <a:headEnd/>
              <a:tailEnd/>
            </a:ln>
            <a:effectLst/>
          </p:spPr>
          <p:txBody>
            <a:bodyPr wrap="none" anchor="ctr"/>
            <a:lstStyle/>
            <a:p>
              <a:endParaRPr lang="en-US"/>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81257"/>
                                        </p:tgtEl>
                                        <p:attrNameLst>
                                          <p:attrName>style.visibility</p:attrName>
                                        </p:attrNameLst>
                                      </p:cBhvr>
                                      <p:to>
                                        <p:strVal val="visible"/>
                                      </p:to>
                                    </p:set>
                                    <p:animEffect transition="in" filter="blinds(horizontal)">
                                      <p:cBhvr>
                                        <p:cTn id="7" dur="500"/>
                                        <p:tgtEl>
                                          <p:spTgt spid="1812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1257"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2"/>
          <p:cNvSpPr>
            <a:spLocks noGrp="1" noRot="1" noChangeArrowheads="1"/>
          </p:cNvSpPr>
          <p:nvPr>
            <p:ph type="title"/>
          </p:nvPr>
        </p:nvSpPr>
        <p:spPr/>
        <p:txBody>
          <a:bodyPr/>
          <a:lstStyle/>
          <a:p>
            <a:r>
              <a:rPr lang="en-US"/>
              <a:t>People need to understand your indicator</a:t>
            </a:r>
          </a:p>
        </p:txBody>
      </p:sp>
      <p:sp>
        <p:nvSpPr>
          <p:cNvPr id="169987" name="Rectangle 3"/>
          <p:cNvSpPr>
            <a:spLocks noGrp="1" noRot="1" noChangeArrowheads="1"/>
          </p:cNvSpPr>
          <p:nvPr>
            <p:ph idx="1"/>
          </p:nvPr>
        </p:nvSpPr>
        <p:spPr/>
        <p:txBody>
          <a:bodyPr/>
          <a:lstStyle/>
          <a:p>
            <a:r>
              <a:rPr lang="en-US" sz="2800"/>
              <a:t>Comprehensibility</a:t>
            </a:r>
          </a:p>
          <a:p>
            <a:pPr lvl="1"/>
            <a:r>
              <a:rPr lang="en-US" sz="2400"/>
              <a:t>Will people and/or policy makers understand it?</a:t>
            </a:r>
          </a:p>
          <a:p>
            <a:pPr lvl="1"/>
            <a:r>
              <a:rPr lang="en-US" sz="2400"/>
              <a:t>The farther removed the indicator is from the subject it purports to measure, the easier it is to be dismissed</a:t>
            </a:r>
          </a:p>
          <a:p>
            <a:pPr lvl="2"/>
            <a:r>
              <a:rPr lang="en-US" sz="2000"/>
              <a:t>Need to clearly link variables for the audience</a:t>
            </a:r>
          </a:p>
          <a:p>
            <a:pPr lvl="1"/>
            <a:r>
              <a:rPr lang="en-US" sz="2400"/>
              <a:t>What if you could link free daycare services to prostitution levels in Prudeville?</a:t>
            </a:r>
          </a:p>
          <a:p>
            <a:pPr lvl="2"/>
            <a:r>
              <a:rPr lang="en-US" sz="2000"/>
              <a:t>Even if it is an indicator, it might be very difficult to get the point across to policy makers or the public</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69987">
                                            <p:txEl>
                                              <p:pRg st="1" end="1"/>
                                            </p:txEl>
                                          </p:spTgt>
                                        </p:tgtEl>
                                        <p:attrNameLst>
                                          <p:attrName>style.visibility</p:attrName>
                                        </p:attrNameLst>
                                      </p:cBhvr>
                                      <p:to>
                                        <p:strVal val="visible"/>
                                      </p:to>
                                    </p:set>
                                    <p:animEffect transition="in" filter="blinds(horizontal)">
                                      <p:cBhvr>
                                        <p:cTn id="7" dur="500"/>
                                        <p:tgtEl>
                                          <p:spTgt spid="169987">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69987">
                                            <p:txEl>
                                              <p:pRg st="2" end="2"/>
                                            </p:txEl>
                                          </p:spTgt>
                                        </p:tgtEl>
                                        <p:attrNameLst>
                                          <p:attrName>style.visibility</p:attrName>
                                        </p:attrNameLst>
                                      </p:cBhvr>
                                      <p:to>
                                        <p:strVal val="visible"/>
                                      </p:to>
                                    </p:set>
                                    <p:animEffect transition="in" filter="blinds(horizontal)">
                                      <p:cBhvr>
                                        <p:cTn id="12" dur="500"/>
                                        <p:tgtEl>
                                          <p:spTgt spid="169987">
                                            <p:txEl>
                                              <p:pRg st="2" end="2"/>
                                            </p:txEl>
                                          </p:spTgt>
                                        </p:tgtEl>
                                      </p:cBhvr>
                                    </p:animEffect>
                                  </p:childTnLst>
                                </p:cTn>
                              </p:par>
                              <p:par>
                                <p:cTn id="13" presetID="3" presetClass="entr" presetSubtype="10" fill="hold" nodeType="withEffect">
                                  <p:stCondLst>
                                    <p:cond delay="0"/>
                                  </p:stCondLst>
                                  <p:childTnLst>
                                    <p:set>
                                      <p:cBhvr>
                                        <p:cTn id="14" dur="1" fill="hold">
                                          <p:stCondLst>
                                            <p:cond delay="0"/>
                                          </p:stCondLst>
                                        </p:cTn>
                                        <p:tgtEl>
                                          <p:spTgt spid="169987">
                                            <p:txEl>
                                              <p:pRg st="3" end="3"/>
                                            </p:txEl>
                                          </p:spTgt>
                                        </p:tgtEl>
                                        <p:attrNameLst>
                                          <p:attrName>style.visibility</p:attrName>
                                        </p:attrNameLst>
                                      </p:cBhvr>
                                      <p:to>
                                        <p:strVal val="visible"/>
                                      </p:to>
                                    </p:set>
                                    <p:animEffect transition="in" filter="blinds(horizontal)">
                                      <p:cBhvr>
                                        <p:cTn id="15" dur="500"/>
                                        <p:tgtEl>
                                          <p:spTgt spid="169987">
                                            <p:txEl>
                                              <p:pRg st="3" end="3"/>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nodeType="clickEffect">
                                  <p:stCondLst>
                                    <p:cond delay="0"/>
                                  </p:stCondLst>
                                  <p:childTnLst>
                                    <p:set>
                                      <p:cBhvr>
                                        <p:cTn id="19" dur="1" fill="hold">
                                          <p:stCondLst>
                                            <p:cond delay="0"/>
                                          </p:stCondLst>
                                        </p:cTn>
                                        <p:tgtEl>
                                          <p:spTgt spid="169987">
                                            <p:txEl>
                                              <p:pRg st="4" end="4"/>
                                            </p:txEl>
                                          </p:spTgt>
                                        </p:tgtEl>
                                        <p:attrNameLst>
                                          <p:attrName>style.visibility</p:attrName>
                                        </p:attrNameLst>
                                      </p:cBhvr>
                                      <p:to>
                                        <p:strVal val="visible"/>
                                      </p:to>
                                    </p:set>
                                    <p:animEffect transition="in" filter="blinds(horizontal)">
                                      <p:cBhvr>
                                        <p:cTn id="20" dur="500"/>
                                        <p:tgtEl>
                                          <p:spTgt spid="169987">
                                            <p:txEl>
                                              <p:pRg st="4" end="4"/>
                                            </p:txEl>
                                          </p:spTgt>
                                        </p:tgtEl>
                                      </p:cBhvr>
                                    </p:animEffect>
                                  </p:childTnLst>
                                </p:cTn>
                              </p:par>
                              <p:par>
                                <p:cTn id="21" presetID="3" presetClass="entr" presetSubtype="10" fill="hold" nodeType="withEffect">
                                  <p:stCondLst>
                                    <p:cond delay="0"/>
                                  </p:stCondLst>
                                  <p:childTnLst>
                                    <p:set>
                                      <p:cBhvr>
                                        <p:cTn id="22" dur="1" fill="hold">
                                          <p:stCondLst>
                                            <p:cond delay="0"/>
                                          </p:stCondLst>
                                        </p:cTn>
                                        <p:tgtEl>
                                          <p:spTgt spid="169987">
                                            <p:txEl>
                                              <p:pRg st="5" end="5"/>
                                            </p:txEl>
                                          </p:spTgt>
                                        </p:tgtEl>
                                        <p:attrNameLst>
                                          <p:attrName>style.visibility</p:attrName>
                                        </p:attrNameLst>
                                      </p:cBhvr>
                                      <p:to>
                                        <p:strVal val="visible"/>
                                      </p:to>
                                    </p:set>
                                    <p:animEffect transition="in" filter="blinds(horizontal)">
                                      <p:cBhvr>
                                        <p:cTn id="23" dur="500"/>
                                        <p:tgtEl>
                                          <p:spTgt spid="16998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2"/>
          <p:cNvSpPr>
            <a:spLocks noGrp="1" noRot="1" noChangeArrowheads="1"/>
          </p:cNvSpPr>
          <p:nvPr>
            <p:ph type="title"/>
          </p:nvPr>
        </p:nvSpPr>
        <p:spPr/>
        <p:txBody>
          <a:bodyPr/>
          <a:lstStyle/>
          <a:p>
            <a:r>
              <a:rPr lang="en-US"/>
              <a:t>You need to be able to afford the data collection</a:t>
            </a:r>
          </a:p>
        </p:txBody>
      </p:sp>
      <p:sp>
        <p:nvSpPr>
          <p:cNvPr id="171011" name="Rectangle 3"/>
          <p:cNvSpPr>
            <a:spLocks noGrp="1" noRot="1" noChangeArrowheads="1"/>
          </p:cNvSpPr>
          <p:nvPr>
            <p:ph idx="1"/>
          </p:nvPr>
        </p:nvSpPr>
        <p:spPr/>
        <p:txBody>
          <a:bodyPr/>
          <a:lstStyle/>
          <a:p>
            <a:r>
              <a:rPr lang="en-US"/>
              <a:t>What will it cost to collect this indicator?</a:t>
            </a:r>
          </a:p>
          <a:p>
            <a:r>
              <a:rPr lang="en-US"/>
              <a:t>Are there other indicators that might be just as good for less cost?</a:t>
            </a:r>
          </a:p>
          <a:p>
            <a:r>
              <a:rPr lang="en-US"/>
              <a:t>Can a trade-off be made that will still be satisfactory?</a:t>
            </a: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2"/>
          <p:cNvSpPr>
            <a:spLocks noGrp="1" noRot="1" noChangeArrowheads="1"/>
          </p:cNvSpPr>
          <p:nvPr>
            <p:ph type="title"/>
          </p:nvPr>
        </p:nvSpPr>
        <p:spPr/>
        <p:txBody>
          <a:bodyPr/>
          <a:lstStyle/>
          <a:p>
            <a:r>
              <a:rPr lang="en-US"/>
              <a:t>Exercise</a:t>
            </a:r>
          </a:p>
        </p:txBody>
      </p:sp>
      <p:sp>
        <p:nvSpPr>
          <p:cNvPr id="173059" name="Rectangle 3"/>
          <p:cNvSpPr>
            <a:spLocks noGrp="1" noRot="1" noChangeArrowheads="1"/>
          </p:cNvSpPr>
          <p:nvPr>
            <p:ph idx="1"/>
          </p:nvPr>
        </p:nvSpPr>
        <p:spPr/>
        <p:txBody>
          <a:bodyPr/>
          <a:lstStyle/>
          <a:p>
            <a:pPr>
              <a:lnSpc>
                <a:spcPct val="90000"/>
              </a:lnSpc>
            </a:pPr>
            <a:r>
              <a:rPr lang="en-US" sz="2800"/>
              <a:t>In four groups:</a:t>
            </a:r>
          </a:p>
          <a:p>
            <a:pPr>
              <a:lnSpc>
                <a:spcPct val="90000"/>
              </a:lnSpc>
            </a:pPr>
            <a:r>
              <a:rPr lang="en-US" sz="2800"/>
              <a:t>Think of two possible indicators to measure for each concept.</a:t>
            </a:r>
          </a:p>
          <a:p>
            <a:pPr lvl="1">
              <a:lnSpc>
                <a:spcPct val="90000"/>
              </a:lnSpc>
            </a:pPr>
            <a:r>
              <a:rPr lang="en-US" sz="2400"/>
              <a:t>Citizen support for the current city government</a:t>
            </a:r>
          </a:p>
          <a:p>
            <a:pPr lvl="1">
              <a:lnSpc>
                <a:spcPct val="90000"/>
              </a:lnSpc>
            </a:pPr>
            <a:r>
              <a:rPr lang="en-US" sz="2400"/>
              <a:t>The incidence of chronic illness among those over 65 in your state</a:t>
            </a:r>
          </a:p>
          <a:p>
            <a:pPr lvl="1">
              <a:lnSpc>
                <a:spcPct val="90000"/>
              </a:lnSpc>
            </a:pPr>
            <a:r>
              <a:rPr lang="en-US" sz="2400"/>
              <a:t>Citizen satisfaction with garbage collection in your community</a:t>
            </a:r>
          </a:p>
          <a:p>
            <a:pPr>
              <a:lnSpc>
                <a:spcPct val="90000"/>
              </a:lnSpc>
            </a:pPr>
            <a:r>
              <a:rPr lang="en-US" sz="2800"/>
              <a:t>Discuss each measure in terms of potential validity, reliability, comprehensibility, and cost</a:t>
            </a: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2"/>
          <p:cNvSpPr>
            <a:spLocks noGrp="1" noRot="1" noChangeArrowheads="1"/>
          </p:cNvSpPr>
          <p:nvPr>
            <p:ph type="title"/>
          </p:nvPr>
        </p:nvSpPr>
        <p:spPr/>
        <p:txBody>
          <a:bodyPr/>
          <a:lstStyle/>
          <a:p>
            <a:r>
              <a:rPr lang="en-US"/>
              <a:t>Indexes and Scales</a:t>
            </a:r>
          </a:p>
        </p:txBody>
      </p:sp>
      <p:sp>
        <p:nvSpPr>
          <p:cNvPr id="189443" name="Rectangle 3"/>
          <p:cNvSpPr>
            <a:spLocks noGrp="1" noRot="1" noChangeArrowheads="1"/>
          </p:cNvSpPr>
          <p:nvPr>
            <p:ph idx="1"/>
          </p:nvPr>
        </p:nvSpPr>
        <p:spPr/>
        <p:txBody>
          <a:bodyPr/>
          <a:lstStyle/>
          <a:p>
            <a:r>
              <a:rPr lang="en-US"/>
              <a:t>Often we cannot contain a concept with a single measure</a:t>
            </a:r>
          </a:p>
          <a:p>
            <a:pPr lvl="1"/>
            <a:r>
              <a:rPr lang="en-US"/>
              <a:t>How would we determine if someone is a Blacksburg resident?</a:t>
            </a:r>
          </a:p>
          <a:p>
            <a:r>
              <a:rPr lang="en-US"/>
              <a:t>Many times, we will combine measures to form what is commonly referred to as either an index or a scale</a:t>
            </a:r>
          </a:p>
          <a:p>
            <a:r>
              <a:rPr lang="en-US"/>
              <a:t>Can we think of any common indexes?</a:t>
            </a: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2"/>
          <p:cNvSpPr>
            <a:spLocks noGrp="1" noRot="1" noChangeArrowheads="1"/>
          </p:cNvSpPr>
          <p:nvPr>
            <p:ph type="title"/>
          </p:nvPr>
        </p:nvSpPr>
        <p:spPr/>
        <p:txBody>
          <a:bodyPr/>
          <a:lstStyle/>
          <a:p>
            <a:r>
              <a:rPr lang="en-US"/>
              <a:t>Indexes and Scales</a:t>
            </a:r>
          </a:p>
        </p:txBody>
      </p:sp>
      <p:sp>
        <p:nvSpPr>
          <p:cNvPr id="190467" name="Rectangle 3"/>
          <p:cNvSpPr>
            <a:spLocks noGrp="1" noRot="1" noChangeArrowheads="1"/>
          </p:cNvSpPr>
          <p:nvPr>
            <p:ph idx="1"/>
          </p:nvPr>
        </p:nvSpPr>
        <p:spPr/>
        <p:txBody>
          <a:bodyPr/>
          <a:lstStyle/>
          <a:p>
            <a:r>
              <a:rPr lang="en-US" sz="2800"/>
              <a:t>Indexes can be constructed from items in</a:t>
            </a:r>
          </a:p>
          <a:p>
            <a:pPr lvl="1"/>
            <a:r>
              <a:rPr lang="en-US" sz="2400"/>
              <a:t>Public Opinion Surveys</a:t>
            </a:r>
          </a:p>
          <a:p>
            <a:pPr lvl="1"/>
            <a:r>
              <a:rPr lang="en-US" sz="2400"/>
              <a:t>Data in Public Records</a:t>
            </a:r>
          </a:p>
          <a:p>
            <a:pPr lvl="1"/>
            <a:r>
              <a:rPr lang="en-US" sz="2400"/>
              <a:t>Personal Observations</a:t>
            </a:r>
          </a:p>
          <a:p>
            <a:r>
              <a:rPr lang="en-US" sz="2800"/>
              <a:t>An indexes size is generally dictated by the respondents'’ willingness to answer</a:t>
            </a:r>
          </a:p>
          <a:p>
            <a:pPr lvl="1"/>
            <a:r>
              <a:rPr lang="en-US" sz="2400"/>
              <a:t>Nobody will want to respond to a 200 item survey</a:t>
            </a:r>
          </a:p>
          <a:p>
            <a:pPr lvl="1"/>
            <a:r>
              <a:rPr lang="en-US" sz="2400"/>
              <a:t>Usually 2 to 10 items</a:t>
            </a: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2"/>
          <p:cNvSpPr>
            <a:spLocks noGrp="1" noRot="1" noChangeArrowheads="1"/>
          </p:cNvSpPr>
          <p:nvPr>
            <p:ph type="title"/>
          </p:nvPr>
        </p:nvSpPr>
        <p:spPr/>
        <p:txBody>
          <a:bodyPr/>
          <a:lstStyle/>
          <a:p>
            <a:r>
              <a:rPr lang="en-US"/>
              <a:t>Indexes and Scales</a:t>
            </a:r>
          </a:p>
        </p:txBody>
      </p:sp>
      <p:sp>
        <p:nvSpPr>
          <p:cNvPr id="191491" name="Rectangle 3"/>
          <p:cNvSpPr>
            <a:spLocks noGrp="1" noRot="1" noChangeArrowheads="1"/>
          </p:cNvSpPr>
          <p:nvPr>
            <p:ph idx="1"/>
          </p:nvPr>
        </p:nvSpPr>
        <p:spPr/>
        <p:txBody>
          <a:bodyPr/>
          <a:lstStyle/>
          <a:p>
            <a:r>
              <a:rPr lang="en-US"/>
              <a:t>The simplest indexes involve merely adding together several responses</a:t>
            </a:r>
          </a:p>
          <a:p>
            <a:r>
              <a:rPr lang="en-US"/>
              <a:t>More complicated indexes provide “weights” for different factors</a:t>
            </a: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2"/>
          <p:cNvSpPr>
            <a:spLocks noGrp="1" noRot="1" noChangeArrowheads="1"/>
          </p:cNvSpPr>
          <p:nvPr>
            <p:ph type="title"/>
          </p:nvPr>
        </p:nvSpPr>
        <p:spPr/>
        <p:txBody>
          <a:bodyPr/>
          <a:lstStyle/>
          <a:p>
            <a:r>
              <a:rPr lang="en-US"/>
              <a:t>Example</a:t>
            </a:r>
          </a:p>
        </p:txBody>
      </p:sp>
      <p:sp>
        <p:nvSpPr>
          <p:cNvPr id="192515" name="Rectangle 3"/>
          <p:cNvSpPr>
            <a:spLocks noGrp="1" noRot="1" noChangeArrowheads="1"/>
          </p:cNvSpPr>
          <p:nvPr>
            <p:ph idx="1"/>
          </p:nvPr>
        </p:nvSpPr>
        <p:spPr/>
        <p:txBody>
          <a:bodyPr/>
          <a:lstStyle/>
          <a:p>
            <a:pPr>
              <a:lnSpc>
                <a:spcPct val="90000"/>
              </a:lnSpc>
            </a:pPr>
            <a:r>
              <a:rPr lang="en-US"/>
              <a:t>Suppose you’re researching divorce rates and you’re wondering if a husband’s willingness to share in the household duties has any bearing on the outcome</a:t>
            </a:r>
          </a:p>
          <a:p>
            <a:pPr>
              <a:lnSpc>
                <a:spcPct val="90000"/>
              </a:lnSpc>
            </a:pPr>
            <a:r>
              <a:rPr lang="en-US"/>
              <a:t>To measure this, you might ask the husband how much times he spends doing household chores</a:t>
            </a:r>
          </a:p>
          <a:p>
            <a:pPr lvl="1">
              <a:lnSpc>
                <a:spcPct val="90000"/>
              </a:lnSpc>
            </a:pPr>
            <a:r>
              <a:rPr lang="en-US"/>
              <a:t>Would this be reliable?</a:t>
            </a: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2"/>
          <p:cNvSpPr>
            <a:spLocks noGrp="1" noRot="1" noChangeArrowheads="1"/>
          </p:cNvSpPr>
          <p:nvPr>
            <p:ph type="title"/>
          </p:nvPr>
        </p:nvSpPr>
        <p:spPr/>
        <p:txBody>
          <a:bodyPr/>
          <a:lstStyle/>
          <a:p>
            <a:r>
              <a:rPr lang="en-US"/>
              <a:t>Example cont.</a:t>
            </a:r>
          </a:p>
        </p:txBody>
      </p:sp>
      <p:sp>
        <p:nvSpPr>
          <p:cNvPr id="193539" name="Rectangle 3"/>
          <p:cNvSpPr>
            <a:spLocks noGrp="1" noRot="1" noChangeArrowheads="1"/>
          </p:cNvSpPr>
          <p:nvPr>
            <p:ph idx="1"/>
          </p:nvPr>
        </p:nvSpPr>
        <p:spPr/>
        <p:txBody>
          <a:bodyPr/>
          <a:lstStyle/>
          <a:p>
            <a:pPr>
              <a:lnSpc>
                <a:spcPct val="90000"/>
              </a:lnSpc>
            </a:pPr>
            <a:r>
              <a:rPr lang="en-US" sz="2400"/>
              <a:t>Instead you might construct a scale composed of something like:</a:t>
            </a:r>
          </a:p>
          <a:p>
            <a:pPr lvl="1">
              <a:lnSpc>
                <a:spcPct val="90000"/>
              </a:lnSpc>
            </a:pPr>
            <a:r>
              <a:rPr lang="en-US" sz="2000"/>
              <a:t>Which of the following household chores do you regularly do (check all that apply)</a:t>
            </a:r>
          </a:p>
          <a:p>
            <a:pPr lvl="2">
              <a:lnSpc>
                <a:spcPct val="90000"/>
              </a:lnSpc>
            </a:pPr>
            <a:r>
              <a:rPr lang="en-US" sz="1800"/>
              <a:t>Washing up after meals</a:t>
            </a:r>
          </a:p>
          <a:p>
            <a:pPr lvl="2">
              <a:lnSpc>
                <a:spcPct val="90000"/>
              </a:lnSpc>
            </a:pPr>
            <a:r>
              <a:rPr lang="en-US" sz="1800"/>
              <a:t>Preparing meals</a:t>
            </a:r>
          </a:p>
          <a:p>
            <a:pPr lvl="2">
              <a:lnSpc>
                <a:spcPct val="90000"/>
              </a:lnSpc>
            </a:pPr>
            <a:r>
              <a:rPr lang="en-US" sz="1800"/>
              <a:t>Doing the laundry</a:t>
            </a:r>
          </a:p>
          <a:p>
            <a:pPr lvl="2">
              <a:lnSpc>
                <a:spcPct val="90000"/>
              </a:lnSpc>
            </a:pPr>
            <a:r>
              <a:rPr lang="en-US" sz="1800"/>
              <a:t>Routine household cleaning</a:t>
            </a:r>
          </a:p>
          <a:p>
            <a:pPr lvl="2">
              <a:lnSpc>
                <a:spcPct val="90000"/>
              </a:lnSpc>
            </a:pPr>
            <a:r>
              <a:rPr lang="en-US" sz="1800"/>
              <a:t>Shopping for groceries</a:t>
            </a:r>
          </a:p>
          <a:p>
            <a:pPr lvl="2">
              <a:lnSpc>
                <a:spcPct val="90000"/>
              </a:lnSpc>
            </a:pPr>
            <a:r>
              <a:rPr lang="en-US" sz="1800"/>
              <a:t>Caring for the children</a:t>
            </a:r>
          </a:p>
          <a:p>
            <a:pPr lvl="1">
              <a:lnSpc>
                <a:spcPct val="90000"/>
              </a:lnSpc>
            </a:pPr>
            <a:r>
              <a:rPr lang="en-US" sz="2000"/>
              <a:t>Could ask spouse to verify for reliability</a:t>
            </a:r>
          </a:p>
          <a:p>
            <a:pPr lvl="1">
              <a:lnSpc>
                <a:spcPct val="90000"/>
              </a:lnSpc>
            </a:pPr>
            <a:r>
              <a:rPr lang="en-US" sz="2000"/>
              <a:t>Add together to get a score (index number) between 0-6</a:t>
            </a: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2"/>
          <p:cNvSpPr>
            <a:spLocks noGrp="1" noRot="1" noChangeArrowheads="1"/>
          </p:cNvSpPr>
          <p:nvPr>
            <p:ph type="title"/>
          </p:nvPr>
        </p:nvSpPr>
        <p:spPr/>
        <p:txBody>
          <a:bodyPr/>
          <a:lstStyle/>
          <a:p>
            <a:r>
              <a:rPr lang="en-US"/>
              <a:t>Example cont.</a:t>
            </a:r>
          </a:p>
        </p:txBody>
      </p:sp>
      <p:sp>
        <p:nvSpPr>
          <p:cNvPr id="194563" name="Rectangle 3"/>
          <p:cNvSpPr>
            <a:spLocks noGrp="1" noRot="1" noChangeArrowheads="1"/>
          </p:cNvSpPr>
          <p:nvPr>
            <p:ph idx="1"/>
          </p:nvPr>
        </p:nvSpPr>
        <p:spPr/>
        <p:txBody>
          <a:bodyPr/>
          <a:lstStyle/>
          <a:p>
            <a:pPr>
              <a:lnSpc>
                <a:spcPct val="90000"/>
              </a:lnSpc>
            </a:pPr>
            <a:r>
              <a:rPr lang="en-US"/>
              <a:t>Problem</a:t>
            </a:r>
          </a:p>
          <a:p>
            <a:pPr lvl="1">
              <a:lnSpc>
                <a:spcPct val="90000"/>
              </a:lnSpc>
            </a:pPr>
            <a:r>
              <a:rPr lang="en-US"/>
              <a:t>Are all chores equal in magnitude?</a:t>
            </a:r>
          </a:p>
          <a:p>
            <a:pPr>
              <a:lnSpc>
                <a:spcPct val="90000"/>
              </a:lnSpc>
            </a:pPr>
            <a:r>
              <a:rPr lang="en-US"/>
              <a:t>Solution 1</a:t>
            </a:r>
          </a:p>
          <a:p>
            <a:pPr lvl="1">
              <a:lnSpc>
                <a:spcPct val="90000"/>
              </a:lnSpc>
            </a:pPr>
            <a:r>
              <a:rPr lang="en-US"/>
              <a:t>Give each chore some weight based on relative importance</a:t>
            </a:r>
          </a:p>
          <a:p>
            <a:pPr>
              <a:lnSpc>
                <a:spcPct val="90000"/>
              </a:lnSpc>
            </a:pPr>
            <a:r>
              <a:rPr lang="en-US"/>
              <a:t>Maybe .3 for childcare?</a:t>
            </a:r>
          </a:p>
          <a:p>
            <a:pPr>
              <a:lnSpc>
                <a:spcPct val="90000"/>
              </a:lnSpc>
            </a:pPr>
            <a:r>
              <a:rPr lang="en-US"/>
              <a:t>Maybe .2 for laundry?</a:t>
            </a:r>
          </a:p>
          <a:p>
            <a:pPr>
              <a:lnSpc>
                <a:spcPct val="90000"/>
              </a:lnSpc>
            </a:pPr>
            <a:r>
              <a:rPr lang="en-US"/>
              <a:t>.1 for everything else?</a:t>
            </a: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2"/>
          <p:cNvSpPr>
            <a:spLocks noGrp="1" noRot="1" noChangeArrowheads="1"/>
          </p:cNvSpPr>
          <p:nvPr>
            <p:ph type="title"/>
          </p:nvPr>
        </p:nvSpPr>
        <p:spPr/>
        <p:txBody>
          <a:bodyPr/>
          <a:lstStyle/>
          <a:p>
            <a:r>
              <a:rPr lang="en-US"/>
              <a:t>Example cont.</a:t>
            </a:r>
          </a:p>
        </p:txBody>
      </p:sp>
      <p:sp>
        <p:nvSpPr>
          <p:cNvPr id="195587" name="Rectangle 3"/>
          <p:cNvSpPr>
            <a:spLocks noGrp="1" noRot="1" noChangeArrowheads="1"/>
          </p:cNvSpPr>
          <p:nvPr>
            <p:ph type="body" sz="half" idx="1"/>
          </p:nvPr>
        </p:nvSpPr>
        <p:spPr>
          <a:xfrm>
            <a:off x="838200" y="1905000"/>
            <a:ext cx="6934200" cy="4191000"/>
          </a:xfrm>
        </p:spPr>
        <p:txBody>
          <a:bodyPr/>
          <a:lstStyle/>
          <a:p>
            <a:r>
              <a:rPr lang="en-US" sz="2800"/>
              <a:t>Solution 2</a:t>
            </a:r>
          </a:p>
          <a:p>
            <a:pPr lvl="1"/>
            <a:r>
              <a:rPr lang="en-US" sz="2400"/>
              <a:t>Assess the proportion of work done</a:t>
            </a:r>
          </a:p>
          <a:p>
            <a:pPr lvl="1"/>
            <a:r>
              <a:rPr lang="en-US" sz="2400"/>
              <a:t>Maybe give weights to each level</a:t>
            </a:r>
          </a:p>
        </p:txBody>
      </p:sp>
      <p:graphicFrame>
        <p:nvGraphicFramePr>
          <p:cNvPr id="195879" name="Group 295"/>
          <p:cNvGraphicFramePr>
            <a:graphicFrameLocks noGrp="1"/>
          </p:cNvGraphicFramePr>
          <p:nvPr>
            <p:ph sz="half" idx="2"/>
          </p:nvPr>
        </p:nvGraphicFramePr>
        <p:xfrm>
          <a:off x="1143000" y="3581400"/>
          <a:ext cx="6934200" cy="2074865"/>
        </p:xfrm>
        <a:graphic>
          <a:graphicData uri="http://schemas.openxmlformats.org/drawingml/2006/table">
            <a:tbl>
              <a:tblPr/>
              <a:tblGrid>
                <a:gridCol w="1979613"/>
                <a:gridCol w="1071562"/>
                <a:gridCol w="908050"/>
                <a:gridCol w="1071563"/>
                <a:gridCol w="989012"/>
                <a:gridCol w="914400"/>
              </a:tblGrid>
              <a:tr h="244475">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 </a:t>
                      </a:r>
                      <a:endParaRPr kumimoji="0" lang="en-US" sz="1800" b="0" i="0" u="none" strike="noStrike" cap="none" normalizeH="0" baseline="0" smtClean="0">
                        <a:ln>
                          <a:noFill/>
                        </a:ln>
                        <a:solidFill>
                          <a:schemeClr val="tx1"/>
                        </a:solidFill>
                        <a:effectLst/>
                        <a:latin typeface="Arial"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almost always</a:t>
                      </a:r>
                      <a:endParaRPr kumimoji="0" lang="en-US" sz="1800" b="0" i="0" u="none" strike="noStrike" cap="none" normalizeH="0" baseline="0" smtClean="0">
                        <a:ln>
                          <a:noFill/>
                        </a:ln>
                        <a:solidFill>
                          <a:schemeClr val="tx1"/>
                        </a:solidFill>
                        <a:effectLst/>
                        <a:latin typeface="Arial"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usually</a:t>
                      </a:r>
                      <a:endParaRPr kumimoji="0" lang="en-US" sz="1800" b="0" i="0" u="none" strike="noStrike" cap="none" normalizeH="0" baseline="0" smtClean="0">
                        <a:ln>
                          <a:noFill/>
                        </a:ln>
                        <a:solidFill>
                          <a:schemeClr val="tx1"/>
                        </a:solidFill>
                        <a:effectLst/>
                        <a:latin typeface="Arial"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half the time</a:t>
                      </a:r>
                      <a:endParaRPr kumimoji="0" lang="en-US" sz="1800" b="0" i="0" u="none" strike="noStrike" cap="none" normalizeH="0" baseline="0" smtClean="0">
                        <a:ln>
                          <a:noFill/>
                        </a:ln>
                        <a:solidFill>
                          <a:schemeClr val="tx1"/>
                        </a:solidFill>
                        <a:effectLst/>
                        <a:latin typeface="Arial"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occasionally</a:t>
                      </a:r>
                      <a:endParaRPr kumimoji="0" lang="en-US" sz="1800" b="0" i="0" u="none" strike="noStrike" cap="none" normalizeH="0" baseline="0" smtClean="0">
                        <a:ln>
                          <a:noFill/>
                        </a:ln>
                        <a:solidFill>
                          <a:schemeClr val="tx1"/>
                        </a:solidFill>
                        <a:effectLst/>
                        <a:latin typeface="Arial"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almost never</a:t>
                      </a:r>
                      <a:endParaRPr kumimoji="0" lang="en-US" sz="1800" b="0" i="0" u="none" strike="noStrike" cap="none" normalizeH="0" baseline="0" smtClean="0">
                        <a:ln>
                          <a:noFill/>
                        </a:ln>
                        <a:solidFill>
                          <a:schemeClr val="tx1"/>
                        </a:solidFill>
                        <a:effectLst/>
                        <a:latin typeface="Arial"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09563">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Washing up after meals</a:t>
                      </a:r>
                      <a:endParaRPr kumimoji="0" lang="en-US" sz="1800" b="0" i="0" u="none" strike="noStrike" cap="none" normalizeH="0" baseline="0" smtClean="0">
                        <a:ln>
                          <a:noFill/>
                        </a:ln>
                        <a:solidFill>
                          <a:schemeClr val="tx1"/>
                        </a:solidFill>
                        <a:effectLst/>
                        <a:latin typeface="Arial"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 </a:t>
                      </a:r>
                      <a:endParaRPr kumimoji="0" lang="en-US" sz="1800" b="0" i="0" u="none" strike="noStrike" cap="none" normalizeH="0" baseline="0" smtClean="0">
                        <a:ln>
                          <a:noFill/>
                        </a:ln>
                        <a:solidFill>
                          <a:schemeClr val="tx1"/>
                        </a:solidFill>
                        <a:effectLst/>
                        <a:latin typeface="Arial"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 </a:t>
                      </a:r>
                      <a:endParaRPr kumimoji="0" lang="en-US" sz="1800" b="0" i="0" u="none" strike="noStrike" cap="none" normalizeH="0" baseline="0" smtClean="0">
                        <a:ln>
                          <a:noFill/>
                        </a:ln>
                        <a:solidFill>
                          <a:schemeClr val="tx1"/>
                        </a:solidFill>
                        <a:effectLst/>
                        <a:latin typeface="Arial"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 </a:t>
                      </a:r>
                      <a:endParaRPr kumimoji="0" lang="en-US" sz="1800" b="0" i="0" u="none" strike="noStrike" cap="none" normalizeH="0" baseline="0" smtClean="0">
                        <a:ln>
                          <a:noFill/>
                        </a:ln>
                        <a:solidFill>
                          <a:schemeClr val="tx1"/>
                        </a:solidFill>
                        <a:effectLst/>
                        <a:latin typeface="Arial"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 </a:t>
                      </a:r>
                      <a:endParaRPr kumimoji="0" lang="en-US" sz="1800" b="0" i="0" u="none" strike="noStrike" cap="none" normalizeH="0" baseline="0" smtClean="0">
                        <a:ln>
                          <a:noFill/>
                        </a:ln>
                        <a:solidFill>
                          <a:schemeClr val="tx1"/>
                        </a:solidFill>
                        <a:effectLst/>
                        <a:latin typeface="Arial"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 </a:t>
                      </a:r>
                      <a:endParaRPr kumimoji="0" lang="en-US" sz="1800" b="0" i="0" u="none" strike="noStrike" cap="none" normalizeH="0" baseline="0" smtClean="0">
                        <a:ln>
                          <a:noFill/>
                        </a:ln>
                        <a:solidFill>
                          <a:schemeClr val="tx1"/>
                        </a:solidFill>
                        <a:effectLst/>
                        <a:latin typeface="Arial"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84163">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Preparing meals</a:t>
                      </a:r>
                      <a:endParaRPr kumimoji="0" lang="en-US" sz="1800" b="0" i="0" u="none" strike="noStrike" cap="none" normalizeH="0" baseline="0" smtClean="0">
                        <a:ln>
                          <a:noFill/>
                        </a:ln>
                        <a:solidFill>
                          <a:schemeClr val="tx1"/>
                        </a:solidFill>
                        <a:effectLst/>
                        <a:latin typeface="Arial"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 </a:t>
                      </a:r>
                      <a:endParaRPr kumimoji="0" lang="en-US" sz="1800" b="0" i="0" u="none" strike="noStrike" cap="none" normalizeH="0" baseline="0" smtClean="0">
                        <a:ln>
                          <a:noFill/>
                        </a:ln>
                        <a:solidFill>
                          <a:schemeClr val="tx1"/>
                        </a:solidFill>
                        <a:effectLst/>
                        <a:latin typeface="Arial"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 </a:t>
                      </a:r>
                      <a:endParaRPr kumimoji="0" lang="en-US" sz="1800" b="0" i="0" u="none" strike="noStrike" cap="none" normalizeH="0" baseline="0" smtClean="0">
                        <a:ln>
                          <a:noFill/>
                        </a:ln>
                        <a:solidFill>
                          <a:schemeClr val="tx1"/>
                        </a:solidFill>
                        <a:effectLst/>
                        <a:latin typeface="Arial"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 </a:t>
                      </a:r>
                      <a:endParaRPr kumimoji="0" lang="en-US" sz="1800" b="0" i="0" u="none" strike="noStrike" cap="none" normalizeH="0" baseline="0" smtClean="0">
                        <a:ln>
                          <a:noFill/>
                        </a:ln>
                        <a:solidFill>
                          <a:schemeClr val="tx1"/>
                        </a:solidFill>
                        <a:effectLst/>
                        <a:latin typeface="Arial"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 </a:t>
                      </a:r>
                      <a:endParaRPr kumimoji="0" lang="en-US" sz="1800" b="0" i="0" u="none" strike="noStrike" cap="none" normalizeH="0" baseline="0" smtClean="0">
                        <a:ln>
                          <a:noFill/>
                        </a:ln>
                        <a:solidFill>
                          <a:schemeClr val="tx1"/>
                        </a:solidFill>
                        <a:effectLst/>
                        <a:latin typeface="Arial"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 </a:t>
                      </a:r>
                      <a:endParaRPr kumimoji="0" lang="en-US" sz="1800" b="0" i="0" u="none" strike="noStrike" cap="none" normalizeH="0" baseline="0" smtClean="0">
                        <a:ln>
                          <a:noFill/>
                        </a:ln>
                        <a:solidFill>
                          <a:schemeClr val="tx1"/>
                        </a:solidFill>
                        <a:effectLst/>
                        <a:latin typeface="Arial"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09563">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Doing the laundry</a:t>
                      </a:r>
                      <a:endParaRPr kumimoji="0" lang="en-US" sz="1800" b="0" i="0" u="none" strike="noStrike" cap="none" normalizeH="0" baseline="0" smtClean="0">
                        <a:ln>
                          <a:noFill/>
                        </a:ln>
                        <a:solidFill>
                          <a:schemeClr val="tx1"/>
                        </a:solidFill>
                        <a:effectLst/>
                        <a:latin typeface="Arial"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 </a:t>
                      </a:r>
                      <a:endParaRPr kumimoji="0" lang="en-US" sz="1800" b="0" i="0" u="none" strike="noStrike" cap="none" normalizeH="0" baseline="0" smtClean="0">
                        <a:ln>
                          <a:noFill/>
                        </a:ln>
                        <a:solidFill>
                          <a:schemeClr val="tx1"/>
                        </a:solidFill>
                        <a:effectLst/>
                        <a:latin typeface="Arial"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 </a:t>
                      </a:r>
                      <a:endParaRPr kumimoji="0" lang="en-US" sz="1800" b="0" i="0" u="none" strike="noStrike" cap="none" normalizeH="0" baseline="0" smtClean="0">
                        <a:ln>
                          <a:noFill/>
                        </a:ln>
                        <a:solidFill>
                          <a:schemeClr val="tx1"/>
                        </a:solidFill>
                        <a:effectLst/>
                        <a:latin typeface="Arial"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 </a:t>
                      </a:r>
                      <a:endParaRPr kumimoji="0" lang="en-US" sz="1800" b="0" i="0" u="none" strike="noStrike" cap="none" normalizeH="0" baseline="0" smtClean="0">
                        <a:ln>
                          <a:noFill/>
                        </a:ln>
                        <a:solidFill>
                          <a:schemeClr val="tx1"/>
                        </a:solidFill>
                        <a:effectLst/>
                        <a:latin typeface="Arial"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 </a:t>
                      </a:r>
                      <a:endParaRPr kumimoji="0" lang="en-US" sz="1800" b="0" i="0" u="none" strike="noStrike" cap="none" normalizeH="0" baseline="0" smtClean="0">
                        <a:ln>
                          <a:noFill/>
                        </a:ln>
                        <a:solidFill>
                          <a:schemeClr val="tx1"/>
                        </a:solidFill>
                        <a:effectLst/>
                        <a:latin typeface="Arial"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 </a:t>
                      </a:r>
                      <a:endParaRPr kumimoji="0" lang="en-US" sz="1800" b="0" i="0" u="none" strike="noStrike" cap="none" normalizeH="0" baseline="0" smtClean="0">
                        <a:ln>
                          <a:noFill/>
                        </a:ln>
                        <a:solidFill>
                          <a:schemeClr val="tx1"/>
                        </a:solidFill>
                        <a:effectLst/>
                        <a:latin typeface="Arial"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00038">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Routine household leaning</a:t>
                      </a:r>
                      <a:endParaRPr kumimoji="0" lang="en-US" sz="1800" b="0" i="0" u="none" strike="noStrike" cap="none" normalizeH="0" baseline="0" smtClean="0">
                        <a:ln>
                          <a:noFill/>
                        </a:ln>
                        <a:solidFill>
                          <a:schemeClr val="tx1"/>
                        </a:solidFill>
                        <a:effectLst/>
                        <a:latin typeface="Arial"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 </a:t>
                      </a:r>
                      <a:endParaRPr kumimoji="0" lang="en-US" sz="1800" b="0" i="0" u="none" strike="noStrike" cap="none" normalizeH="0" baseline="0" smtClean="0">
                        <a:ln>
                          <a:noFill/>
                        </a:ln>
                        <a:solidFill>
                          <a:schemeClr val="tx1"/>
                        </a:solidFill>
                        <a:effectLst/>
                        <a:latin typeface="Arial"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 </a:t>
                      </a:r>
                      <a:endParaRPr kumimoji="0" lang="en-US" sz="1800" b="0" i="0" u="none" strike="noStrike" cap="none" normalizeH="0" baseline="0" smtClean="0">
                        <a:ln>
                          <a:noFill/>
                        </a:ln>
                        <a:solidFill>
                          <a:schemeClr val="tx1"/>
                        </a:solidFill>
                        <a:effectLst/>
                        <a:latin typeface="Arial"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 </a:t>
                      </a:r>
                      <a:endParaRPr kumimoji="0" lang="en-US" sz="1800" b="0" i="0" u="none" strike="noStrike" cap="none" normalizeH="0" baseline="0" smtClean="0">
                        <a:ln>
                          <a:noFill/>
                        </a:ln>
                        <a:solidFill>
                          <a:schemeClr val="tx1"/>
                        </a:solidFill>
                        <a:effectLst/>
                        <a:latin typeface="Arial"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 </a:t>
                      </a:r>
                      <a:endParaRPr kumimoji="0" lang="en-US" sz="1800" b="0" i="0" u="none" strike="noStrike" cap="none" normalizeH="0" baseline="0" smtClean="0">
                        <a:ln>
                          <a:noFill/>
                        </a:ln>
                        <a:solidFill>
                          <a:schemeClr val="tx1"/>
                        </a:solidFill>
                        <a:effectLst/>
                        <a:latin typeface="Arial"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 </a:t>
                      </a:r>
                      <a:endParaRPr kumimoji="0" lang="en-US" sz="1800" b="0" i="0" u="none" strike="noStrike" cap="none" normalizeH="0" baseline="0" smtClean="0">
                        <a:ln>
                          <a:noFill/>
                        </a:ln>
                        <a:solidFill>
                          <a:schemeClr val="tx1"/>
                        </a:solidFill>
                        <a:effectLst/>
                        <a:latin typeface="Arial"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09563">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Shopping for Groceries</a:t>
                      </a:r>
                      <a:endParaRPr kumimoji="0" lang="en-US" sz="1800" b="0" i="0" u="none" strike="noStrike" cap="none" normalizeH="0" baseline="0" smtClean="0">
                        <a:ln>
                          <a:noFill/>
                        </a:ln>
                        <a:solidFill>
                          <a:schemeClr val="tx1"/>
                        </a:solidFill>
                        <a:effectLst/>
                        <a:latin typeface="Arial"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 </a:t>
                      </a:r>
                      <a:endParaRPr kumimoji="0" lang="en-US" sz="1800" b="0" i="0" u="none" strike="noStrike" cap="none" normalizeH="0" baseline="0" smtClean="0">
                        <a:ln>
                          <a:noFill/>
                        </a:ln>
                        <a:solidFill>
                          <a:schemeClr val="tx1"/>
                        </a:solidFill>
                        <a:effectLst/>
                        <a:latin typeface="Arial"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 </a:t>
                      </a:r>
                      <a:endParaRPr kumimoji="0" lang="en-US" sz="1800" b="0" i="0" u="none" strike="noStrike" cap="none" normalizeH="0" baseline="0" smtClean="0">
                        <a:ln>
                          <a:noFill/>
                        </a:ln>
                        <a:solidFill>
                          <a:schemeClr val="tx1"/>
                        </a:solidFill>
                        <a:effectLst/>
                        <a:latin typeface="Arial"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 </a:t>
                      </a:r>
                      <a:endParaRPr kumimoji="0" lang="en-US" sz="1800" b="0" i="0" u="none" strike="noStrike" cap="none" normalizeH="0" baseline="0" smtClean="0">
                        <a:ln>
                          <a:noFill/>
                        </a:ln>
                        <a:solidFill>
                          <a:schemeClr val="tx1"/>
                        </a:solidFill>
                        <a:effectLst/>
                        <a:latin typeface="Arial"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 </a:t>
                      </a:r>
                      <a:endParaRPr kumimoji="0" lang="en-US" sz="1800" b="0" i="0" u="none" strike="noStrike" cap="none" normalizeH="0" baseline="0" smtClean="0">
                        <a:ln>
                          <a:noFill/>
                        </a:ln>
                        <a:solidFill>
                          <a:schemeClr val="tx1"/>
                        </a:solidFill>
                        <a:effectLst/>
                        <a:latin typeface="Arial"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 </a:t>
                      </a:r>
                      <a:endParaRPr kumimoji="0" lang="en-US" sz="1800" b="0" i="0" u="none" strike="noStrike" cap="none" normalizeH="0" baseline="0" smtClean="0">
                        <a:ln>
                          <a:noFill/>
                        </a:ln>
                        <a:solidFill>
                          <a:schemeClr val="tx1"/>
                        </a:solidFill>
                        <a:effectLst/>
                        <a:latin typeface="Arial"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17500">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Caring for children</a:t>
                      </a:r>
                      <a:endParaRPr kumimoji="0" lang="en-US" sz="1800" b="0" i="0" u="none" strike="noStrike" cap="none" normalizeH="0" baseline="0" smtClean="0">
                        <a:ln>
                          <a:noFill/>
                        </a:ln>
                        <a:solidFill>
                          <a:schemeClr val="tx1"/>
                        </a:solidFill>
                        <a:effectLst/>
                        <a:latin typeface="Arial"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 </a:t>
                      </a:r>
                      <a:endParaRPr kumimoji="0" lang="en-US" sz="1800" b="0" i="0" u="none" strike="noStrike" cap="none" normalizeH="0" baseline="0" smtClean="0">
                        <a:ln>
                          <a:noFill/>
                        </a:ln>
                        <a:solidFill>
                          <a:schemeClr val="tx1"/>
                        </a:solidFill>
                        <a:effectLst/>
                        <a:latin typeface="Arial"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 </a:t>
                      </a:r>
                      <a:endParaRPr kumimoji="0" lang="en-US" sz="1800" b="0" i="0" u="none" strike="noStrike" cap="none" normalizeH="0" baseline="0" smtClean="0">
                        <a:ln>
                          <a:noFill/>
                        </a:ln>
                        <a:solidFill>
                          <a:schemeClr val="tx1"/>
                        </a:solidFill>
                        <a:effectLst/>
                        <a:latin typeface="Arial"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 </a:t>
                      </a:r>
                      <a:endParaRPr kumimoji="0" lang="en-US" sz="1800" b="0" i="0" u="none" strike="noStrike" cap="none" normalizeH="0" baseline="0" smtClean="0">
                        <a:ln>
                          <a:noFill/>
                        </a:ln>
                        <a:solidFill>
                          <a:schemeClr val="tx1"/>
                        </a:solidFill>
                        <a:effectLst/>
                        <a:latin typeface="Arial"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 </a:t>
                      </a:r>
                      <a:endParaRPr kumimoji="0" lang="en-US" sz="1800" b="0" i="0" u="none" strike="noStrike" cap="none" normalizeH="0" baseline="0" smtClean="0">
                        <a:ln>
                          <a:noFill/>
                        </a:ln>
                        <a:solidFill>
                          <a:schemeClr val="tx1"/>
                        </a:solidFill>
                        <a:effectLst/>
                        <a:latin typeface="Arial"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 </a:t>
                      </a:r>
                      <a:endParaRPr kumimoji="0" lang="en-US" sz="1800" b="0" i="0" u="none" strike="noStrike" cap="none" normalizeH="0" baseline="0" smtClean="0">
                        <a:ln>
                          <a:noFill/>
                        </a:ln>
                        <a:solidFill>
                          <a:schemeClr val="tx1"/>
                        </a:solidFill>
                        <a:effectLst/>
                        <a:latin typeface="Arial"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2"/>
          <p:cNvSpPr>
            <a:spLocks noGrp="1" noRot="1" noChangeArrowheads="1"/>
          </p:cNvSpPr>
          <p:nvPr>
            <p:ph type="title"/>
          </p:nvPr>
        </p:nvSpPr>
        <p:spPr>
          <a:xfrm>
            <a:off x="457200" y="0"/>
            <a:ext cx="8229600" cy="1524000"/>
          </a:xfrm>
        </p:spPr>
        <p:txBody>
          <a:bodyPr/>
          <a:lstStyle/>
          <a:p>
            <a:r>
              <a:rPr lang="en-US" dirty="0"/>
              <a:t>School Rankings (Indexes)</a:t>
            </a:r>
          </a:p>
        </p:txBody>
      </p:sp>
      <p:sp>
        <p:nvSpPr>
          <p:cNvPr id="197635" name="Rectangle 3"/>
          <p:cNvSpPr>
            <a:spLocks noGrp="1" noRot="1" noChangeArrowheads="1"/>
          </p:cNvSpPr>
          <p:nvPr>
            <p:ph idx="1"/>
          </p:nvPr>
        </p:nvSpPr>
        <p:spPr/>
        <p:txBody>
          <a:bodyPr/>
          <a:lstStyle/>
          <a:p>
            <a:endParaRPr lang="en-US"/>
          </a:p>
        </p:txBody>
      </p:sp>
      <p:pic>
        <p:nvPicPr>
          <p:cNvPr id="197636" name="Picture 4" descr="Law School Rankings"/>
          <p:cNvPicPr>
            <a:picLocks noChangeAspect="1" noChangeArrowheads="1"/>
          </p:cNvPicPr>
          <p:nvPr/>
        </p:nvPicPr>
        <p:blipFill>
          <a:blip r:embed="rId2"/>
          <a:srcRect/>
          <a:stretch>
            <a:fillRect/>
          </a:stretch>
        </p:blipFill>
        <p:spPr bwMode="auto">
          <a:xfrm>
            <a:off x="1066800" y="1676400"/>
            <a:ext cx="7162800" cy="4775200"/>
          </a:xfrm>
          <a:prstGeom prst="rect">
            <a:avLst/>
          </a:prstGeom>
          <a:noFill/>
        </p:spPr>
      </p:pic>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2"/>
          <p:cNvSpPr>
            <a:spLocks noGrp="1" noRot="1" noChangeArrowheads="1"/>
          </p:cNvSpPr>
          <p:nvPr>
            <p:ph type="title"/>
          </p:nvPr>
        </p:nvSpPr>
        <p:spPr>
          <a:xfrm>
            <a:off x="457200" y="0"/>
            <a:ext cx="8229600" cy="1524000"/>
          </a:xfrm>
        </p:spPr>
        <p:txBody>
          <a:bodyPr/>
          <a:lstStyle/>
          <a:p>
            <a:r>
              <a:rPr lang="en-US" dirty="0"/>
              <a:t>School Rankings (Indexes)</a:t>
            </a:r>
          </a:p>
        </p:txBody>
      </p:sp>
      <p:sp>
        <p:nvSpPr>
          <p:cNvPr id="198659" name="Rectangle 3"/>
          <p:cNvSpPr>
            <a:spLocks noGrp="1" noRot="1" noChangeArrowheads="1"/>
          </p:cNvSpPr>
          <p:nvPr>
            <p:ph idx="1"/>
          </p:nvPr>
        </p:nvSpPr>
        <p:spPr/>
        <p:txBody>
          <a:bodyPr/>
          <a:lstStyle/>
          <a:p>
            <a:endParaRPr lang="en-US"/>
          </a:p>
        </p:txBody>
      </p:sp>
      <p:pic>
        <p:nvPicPr>
          <p:cNvPr id="198660" name="Picture 4" descr="Business School Rankings"/>
          <p:cNvPicPr>
            <a:picLocks noChangeAspect="1" noChangeArrowheads="1"/>
          </p:cNvPicPr>
          <p:nvPr/>
        </p:nvPicPr>
        <p:blipFill>
          <a:blip r:embed="rId2"/>
          <a:srcRect/>
          <a:stretch>
            <a:fillRect/>
          </a:stretch>
        </p:blipFill>
        <p:spPr bwMode="auto">
          <a:xfrm>
            <a:off x="1066800" y="1828800"/>
            <a:ext cx="7239000" cy="4822825"/>
          </a:xfrm>
          <a:prstGeom prst="rect">
            <a:avLst/>
          </a:prstGeom>
          <a:noFill/>
        </p:spPr>
      </p:pic>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Rot="1" noChangeArrowheads="1"/>
          </p:cNvSpPr>
          <p:nvPr>
            <p:ph type="title"/>
          </p:nvPr>
        </p:nvSpPr>
        <p:spPr>
          <a:xfrm>
            <a:off x="457200" y="0"/>
            <a:ext cx="8229600" cy="1524000"/>
          </a:xfrm>
        </p:spPr>
        <p:txBody>
          <a:bodyPr/>
          <a:lstStyle/>
          <a:p>
            <a:r>
              <a:rPr lang="en-US" dirty="0"/>
              <a:t>School Rankings (Indexes)</a:t>
            </a:r>
          </a:p>
        </p:txBody>
      </p:sp>
      <p:sp>
        <p:nvSpPr>
          <p:cNvPr id="199683" name="Rectangle 3"/>
          <p:cNvSpPr>
            <a:spLocks noGrp="1" noRot="1" noChangeArrowheads="1"/>
          </p:cNvSpPr>
          <p:nvPr>
            <p:ph idx="1"/>
          </p:nvPr>
        </p:nvSpPr>
        <p:spPr/>
        <p:txBody>
          <a:bodyPr/>
          <a:lstStyle/>
          <a:p>
            <a:endParaRPr lang="en-US"/>
          </a:p>
        </p:txBody>
      </p:sp>
      <p:pic>
        <p:nvPicPr>
          <p:cNvPr id="199684" name="Picture 4" descr="Public Affairs Rankings"/>
          <p:cNvPicPr>
            <a:picLocks noChangeAspect="1" noChangeArrowheads="1"/>
          </p:cNvPicPr>
          <p:nvPr/>
        </p:nvPicPr>
        <p:blipFill>
          <a:blip r:embed="rId2"/>
          <a:srcRect/>
          <a:stretch>
            <a:fillRect/>
          </a:stretch>
        </p:blipFill>
        <p:spPr bwMode="auto">
          <a:xfrm>
            <a:off x="1143000" y="1676400"/>
            <a:ext cx="7162800" cy="4775200"/>
          </a:xfrm>
          <a:prstGeom prst="rect">
            <a:avLst/>
          </a:prstGeom>
          <a:noFill/>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2"/>
          <p:cNvSpPr>
            <a:spLocks noGrp="1" noRot="1" noChangeArrowheads="1"/>
          </p:cNvSpPr>
          <p:nvPr>
            <p:ph type="title"/>
          </p:nvPr>
        </p:nvSpPr>
        <p:spPr/>
        <p:txBody>
          <a:bodyPr/>
          <a:lstStyle/>
          <a:p>
            <a:r>
              <a:rPr lang="en-US"/>
              <a:t>Assignment</a:t>
            </a:r>
          </a:p>
        </p:txBody>
      </p:sp>
      <p:sp>
        <p:nvSpPr>
          <p:cNvPr id="185347" name="Rectangle 3"/>
          <p:cNvSpPr>
            <a:spLocks noGrp="1" noRot="1" noChangeArrowheads="1"/>
          </p:cNvSpPr>
          <p:nvPr>
            <p:ph idx="1"/>
          </p:nvPr>
        </p:nvSpPr>
        <p:spPr/>
        <p:txBody>
          <a:bodyPr/>
          <a:lstStyle/>
          <a:p>
            <a:pPr>
              <a:lnSpc>
                <a:spcPct val="80000"/>
              </a:lnSpc>
            </a:pPr>
            <a:r>
              <a:rPr lang="en-US" sz="2400"/>
              <a:t>You are given an assignment to come up with a survey of MPA students past and present about the MPA program</a:t>
            </a:r>
          </a:p>
          <a:p>
            <a:pPr>
              <a:lnSpc>
                <a:spcPct val="80000"/>
              </a:lnSpc>
            </a:pPr>
            <a:r>
              <a:rPr lang="en-US" sz="2400"/>
              <a:t>You need to measure both the perceived quality of the program and the general student satisfaction with their experience</a:t>
            </a:r>
          </a:p>
          <a:p>
            <a:pPr>
              <a:lnSpc>
                <a:spcPct val="80000"/>
              </a:lnSpc>
            </a:pPr>
            <a:r>
              <a:rPr lang="en-US" sz="2400"/>
              <a:t>Come up with 4 indicators that will need to be measured to get at each concept (8 total).</a:t>
            </a:r>
          </a:p>
          <a:p>
            <a:pPr>
              <a:lnSpc>
                <a:spcPct val="80000"/>
              </a:lnSpc>
            </a:pPr>
            <a:r>
              <a:rPr lang="en-US" sz="2400"/>
              <a:t>Describe why each is a good indicator for the concept it represents</a:t>
            </a:r>
          </a:p>
          <a:p>
            <a:pPr>
              <a:lnSpc>
                <a:spcPct val="80000"/>
              </a:lnSpc>
            </a:pPr>
            <a:r>
              <a:rPr lang="en-US" sz="2400"/>
              <a:t>Tell which level of measurement each indicator represents</a:t>
            </a:r>
          </a:p>
          <a:p>
            <a:pPr>
              <a:lnSpc>
                <a:spcPct val="80000"/>
              </a:lnSpc>
            </a:pPr>
            <a:r>
              <a:rPr lang="en-US" sz="2400"/>
              <a:t>Suggest an index that will summarize all of your indicators</a:t>
            </a: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Verve">
  <a:themeElements>
    <a:clrScheme name="Verve">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Ver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Verve">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Verve</Template>
  <TotalTime>681</TotalTime>
  <Words>2343</Words>
  <Application>Microsoft PowerPoint</Application>
  <PresentationFormat>On-screen Show (4:3)</PresentationFormat>
  <Paragraphs>400</Paragraphs>
  <Slides>72</Slides>
  <Notes>39</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72</vt:i4>
      </vt:variant>
    </vt:vector>
  </HeadingPairs>
  <TitlesOfParts>
    <vt:vector size="74" baseType="lpstr">
      <vt:lpstr>Verve</vt:lpstr>
      <vt:lpstr>Microsoft ClipArt Gallery</vt:lpstr>
      <vt:lpstr>Categories, Classification, Measurement and Scales</vt:lpstr>
      <vt:lpstr>Abraham Lincoln</vt:lpstr>
      <vt:lpstr>Assuming the ideal</vt:lpstr>
      <vt:lpstr>Imprecision in discussion</vt:lpstr>
      <vt:lpstr>Example</vt:lpstr>
      <vt:lpstr>Need more information</vt:lpstr>
      <vt:lpstr>No Time</vt:lpstr>
      <vt:lpstr>Statistics - The Reasoned Simplification of Events</vt:lpstr>
      <vt:lpstr>Literature vs. Statistics</vt:lpstr>
      <vt:lpstr>Two fundamental points</vt:lpstr>
      <vt:lpstr>Example</vt:lpstr>
      <vt:lpstr>How do we deal with categorization?</vt:lpstr>
      <vt:lpstr>The Levels of Measurement</vt:lpstr>
      <vt:lpstr>Some Definitions</vt:lpstr>
      <vt:lpstr>Some Definitions</vt:lpstr>
      <vt:lpstr>Some Definitions</vt:lpstr>
      <vt:lpstr>Some Definitions</vt:lpstr>
      <vt:lpstr>Qualities of Variables</vt:lpstr>
      <vt:lpstr>What Is Level of Measurement?</vt:lpstr>
      <vt:lpstr>What Is Level of Measurement?</vt:lpstr>
      <vt:lpstr>What Is Level of Measurement?</vt:lpstr>
      <vt:lpstr>What Is Level of Measurement?</vt:lpstr>
      <vt:lpstr>What Is Level of Measurement?</vt:lpstr>
      <vt:lpstr>Why Is Level of Measurement Important?</vt:lpstr>
      <vt:lpstr>Nominal Measurement</vt:lpstr>
      <vt:lpstr>Nominal Measurement</vt:lpstr>
      <vt:lpstr>Nominal Measurement</vt:lpstr>
      <vt:lpstr>Nominal Measurement</vt:lpstr>
      <vt:lpstr>Ordinal Measurement</vt:lpstr>
      <vt:lpstr>Ordinal Measurement</vt:lpstr>
      <vt:lpstr>Ordinal Measurement</vt:lpstr>
      <vt:lpstr>Ordinal Measurement</vt:lpstr>
      <vt:lpstr>Interval Measurement</vt:lpstr>
      <vt:lpstr>Interval Measurement</vt:lpstr>
      <vt:lpstr>Interval Measurement</vt:lpstr>
      <vt:lpstr>Ratio Measurement</vt:lpstr>
      <vt:lpstr>Ratio Measurement</vt:lpstr>
      <vt:lpstr>Ratio Measurement</vt:lpstr>
      <vt:lpstr>Ratio Measurement</vt:lpstr>
      <vt:lpstr>The Hierarchy of Levels</vt:lpstr>
      <vt:lpstr>The Hierarchy of Levels</vt:lpstr>
      <vt:lpstr>The Hierarchy of Levels</vt:lpstr>
      <vt:lpstr>The Hierarchy of Levels</vt:lpstr>
      <vt:lpstr>The Hierarchy of Levels</vt:lpstr>
      <vt:lpstr>The Hierarchy of Levels</vt:lpstr>
      <vt:lpstr>The Hierarchy of Levels</vt:lpstr>
      <vt:lpstr>The Hierarchy of Levels</vt:lpstr>
      <vt:lpstr>Why do we categorize our variables like this?</vt:lpstr>
      <vt:lpstr>Quiz – 30 seconds</vt:lpstr>
      <vt:lpstr>Task</vt:lpstr>
      <vt:lpstr>Good Indicators</vt:lpstr>
      <vt:lpstr>Indicator needs to be  “Valid”</vt:lpstr>
      <vt:lpstr>Construct Validity Example</vt:lpstr>
      <vt:lpstr>An indicator needs to be reliable</vt:lpstr>
      <vt:lpstr>Reliability and Validity</vt:lpstr>
      <vt:lpstr>Reliability and Validity</vt:lpstr>
      <vt:lpstr>Reliability and Validity</vt:lpstr>
      <vt:lpstr>Reliability and Validity</vt:lpstr>
      <vt:lpstr>People need to understand your indicator</vt:lpstr>
      <vt:lpstr>You need to be able to afford the data collection</vt:lpstr>
      <vt:lpstr>Exercise</vt:lpstr>
      <vt:lpstr>Indexes and Scales</vt:lpstr>
      <vt:lpstr>Indexes and Scales</vt:lpstr>
      <vt:lpstr>Indexes and Scales</vt:lpstr>
      <vt:lpstr>Example</vt:lpstr>
      <vt:lpstr>Example cont.</vt:lpstr>
      <vt:lpstr>Example cont.</vt:lpstr>
      <vt:lpstr>Example cont.</vt:lpstr>
      <vt:lpstr>School Rankings (Indexes)</vt:lpstr>
      <vt:lpstr>School Rankings (Indexes)</vt:lpstr>
      <vt:lpstr>School Rankings (Indexes)</vt:lpstr>
      <vt:lpstr>Assignment</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LocalAdmin</dc:creator>
  <cp:lastModifiedBy>Aaron</cp:lastModifiedBy>
  <cp:revision>47</cp:revision>
  <cp:lastPrinted>1601-01-01T00:00:00Z</cp:lastPrinted>
  <dcterms:created xsi:type="dcterms:W3CDTF">2007-08-28T14:46:44Z</dcterms:created>
  <dcterms:modified xsi:type="dcterms:W3CDTF">2008-09-10T12:10:37Z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